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690" r:id="rId6"/>
    <p:sldMasterId id="2147483699" r:id="rId7"/>
  </p:sldMasterIdLst>
  <p:notesMasterIdLst>
    <p:notesMasterId r:id="rId49"/>
  </p:notesMasterIdLst>
  <p:sldIdLst>
    <p:sldId id="4853" r:id="rId8"/>
    <p:sldId id="258" r:id="rId9"/>
    <p:sldId id="2146847432" r:id="rId10"/>
    <p:sldId id="2146847433" r:id="rId11"/>
    <p:sldId id="2146847436" r:id="rId12"/>
    <p:sldId id="4834" r:id="rId13"/>
    <p:sldId id="2146847437" r:id="rId14"/>
    <p:sldId id="2146847435" r:id="rId15"/>
    <p:sldId id="295" r:id="rId16"/>
    <p:sldId id="607" r:id="rId17"/>
    <p:sldId id="575" r:id="rId18"/>
    <p:sldId id="2145707612" r:id="rId19"/>
    <p:sldId id="2145707616" r:id="rId20"/>
    <p:sldId id="2145707630" r:id="rId21"/>
    <p:sldId id="2145707631" r:id="rId22"/>
    <p:sldId id="2145707618" r:id="rId23"/>
    <p:sldId id="2145707633" r:id="rId24"/>
    <p:sldId id="2145707634" r:id="rId25"/>
    <p:sldId id="2145707636" r:id="rId26"/>
    <p:sldId id="2145707615" r:id="rId27"/>
    <p:sldId id="2145707621" r:id="rId28"/>
    <p:sldId id="2145707620" r:id="rId29"/>
    <p:sldId id="2145707649" r:id="rId30"/>
    <p:sldId id="2145707650" r:id="rId31"/>
    <p:sldId id="2145707605" r:id="rId32"/>
    <p:sldId id="2145707614" r:id="rId33"/>
    <p:sldId id="2145707610" r:id="rId34"/>
    <p:sldId id="2146847424" r:id="rId35"/>
    <p:sldId id="2145707640" r:id="rId36"/>
    <p:sldId id="2145707641" r:id="rId37"/>
    <p:sldId id="2145707642" r:id="rId38"/>
    <p:sldId id="793" r:id="rId39"/>
    <p:sldId id="4762" r:id="rId40"/>
    <p:sldId id="2145707603" r:id="rId41"/>
    <p:sldId id="2146847438" r:id="rId42"/>
    <p:sldId id="2146847434" r:id="rId43"/>
    <p:sldId id="2146847439" r:id="rId44"/>
    <p:sldId id="2146847440" r:id="rId45"/>
    <p:sldId id="2145707638" r:id="rId46"/>
    <p:sldId id="2145707629" r:id="rId47"/>
    <p:sldId id="257" r:id="rId48"/>
  </p:sldIdLst>
  <p:sldSz cx="9144000" cy="5143500" type="screen16x9"/>
  <p:notesSz cx="6858000" cy="9144000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F479DE-E820-AD6B-B55F-1944770AA2D9}" name="Laura Waters" initials="LW" userId="fff2e7f482e608d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197"/>
    <a:srgbClr val="FFFED0"/>
    <a:srgbClr val="00B050"/>
    <a:srgbClr val="FF4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32" autoAdjust="0"/>
  </p:normalViewPr>
  <p:slideViewPr>
    <p:cSldViewPr snapToGrid="0" snapToObjects="1">
      <p:cViewPr varScale="1">
        <p:scale>
          <a:sx n="71" d="100"/>
          <a:sy n="71" d="100"/>
        </p:scale>
        <p:origin x="1164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3D05D-B678-4422-9A71-3D1B44C513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BEB8BA-5990-4558-A702-3B413BA4A7CC}">
      <dgm:prSet/>
      <dgm:spPr>
        <a:solidFill>
          <a:srgbClr val="FF0000"/>
        </a:solidFill>
      </dgm:spPr>
      <dgm:t>
        <a:bodyPr/>
        <a:lstStyle/>
        <a:p>
          <a:r>
            <a:rPr lang="en-GB" dirty="0"/>
            <a:t>Time to protection</a:t>
          </a:r>
          <a:endParaRPr lang="en-US" dirty="0"/>
        </a:p>
      </dgm:t>
    </dgm:pt>
    <dgm:pt modelId="{80BE8A6A-D70F-4303-ADDB-165039BEB1E5}" type="parTrans" cxnId="{CDD1E068-2B8A-4C41-BC42-4CC2BC34FAB6}">
      <dgm:prSet/>
      <dgm:spPr/>
      <dgm:t>
        <a:bodyPr/>
        <a:lstStyle/>
        <a:p>
          <a:endParaRPr lang="en-US"/>
        </a:p>
      </dgm:t>
    </dgm:pt>
    <dgm:pt modelId="{293B85EF-8514-40A4-B96B-7723AFD2B744}" type="sibTrans" cxnId="{CDD1E068-2B8A-4C41-BC42-4CC2BC34FAB6}">
      <dgm:prSet/>
      <dgm:spPr/>
      <dgm:t>
        <a:bodyPr/>
        <a:lstStyle/>
        <a:p>
          <a:endParaRPr lang="en-US"/>
        </a:p>
      </dgm:t>
    </dgm:pt>
    <dgm:pt modelId="{75BB998C-5892-4022-BCDD-FB019D21F1D2}">
      <dgm:prSet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Duration of protection</a:t>
          </a:r>
          <a:endParaRPr lang="en-US" dirty="0">
            <a:solidFill>
              <a:schemeClr val="tx1"/>
            </a:solidFill>
          </a:endParaRPr>
        </a:p>
      </dgm:t>
    </dgm:pt>
    <dgm:pt modelId="{6FE02E55-63B4-4566-95CB-E0DAB1D2AAC1}" type="parTrans" cxnId="{2E32457A-8F2E-4531-83A2-B7C5974E2A61}">
      <dgm:prSet/>
      <dgm:spPr/>
      <dgm:t>
        <a:bodyPr/>
        <a:lstStyle/>
        <a:p>
          <a:endParaRPr lang="en-US"/>
        </a:p>
      </dgm:t>
    </dgm:pt>
    <dgm:pt modelId="{899701F1-D965-4F9F-98B5-AD8A0DE55B6D}" type="sibTrans" cxnId="{2E32457A-8F2E-4531-83A2-B7C5974E2A61}">
      <dgm:prSet/>
      <dgm:spPr/>
      <dgm:t>
        <a:bodyPr/>
        <a:lstStyle/>
        <a:p>
          <a:endParaRPr lang="en-US"/>
        </a:p>
      </dgm:t>
    </dgm:pt>
    <dgm:pt modelId="{09D319DF-696B-472A-B258-C6591909214E}">
      <dgm:prSet/>
      <dgm:spPr>
        <a:solidFill>
          <a:srgbClr val="CF49A6"/>
        </a:solidFill>
      </dgm:spPr>
      <dgm:t>
        <a:bodyPr/>
        <a:lstStyle/>
        <a:p>
          <a:r>
            <a:rPr lang="en-GB" dirty="0"/>
            <a:t>Adherence</a:t>
          </a:r>
          <a:endParaRPr lang="en-US" dirty="0"/>
        </a:p>
      </dgm:t>
    </dgm:pt>
    <dgm:pt modelId="{06DF5D66-7409-48E1-A025-4BAF424D7263}" type="parTrans" cxnId="{D93D6298-BF06-4CF8-941E-57073EEE417D}">
      <dgm:prSet/>
      <dgm:spPr/>
      <dgm:t>
        <a:bodyPr/>
        <a:lstStyle/>
        <a:p>
          <a:endParaRPr lang="en-US"/>
        </a:p>
      </dgm:t>
    </dgm:pt>
    <dgm:pt modelId="{0EE605EF-0F74-41E2-B97F-A8DB381CD96A}" type="sibTrans" cxnId="{D93D6298-BF06-4CF8-941E-57073EEE417D}">
      <dgm:prSet/>
      <dgm:spPr/>
      <dgm:t>
        <a:bodyPr/>
        <a:lstStyle/>
        <a:p>
          <a:endParaRPr lang="en-US"/>
        </a:p>
      </dgm:t>
    </dgm:pt>
    <dgm:pt modelId="{D11C904B-76CF-4444-BE8C-29C716C490D7}">
      <dgm:prSet/>
      <dgm:spPr>
        <a:solidFill>
          <a:srgbClr val="49A336"/>
        </a:solidFill>
      </dgm:spPr>
      <dgm:t>
        <a:bodyPr/>
        <a:lstStyle/>
        <a:p>
          <a:r>
            <a:rPr lang="en-GB" dirty="0"/>
            <a:t>Hepatitis B</a:t>
          </a:r>
          <a:endParaRPr lang="en-US" dirty="0"/>
        </a:p>
      </dgm:t>
    </dgm:pt>
    <dgm:pt modelId="{438C2C6C-666C-431E-80EC-A5214B9251AC}" type="parTrans" cxnId="{7F4059AD-E25E-43A4-841F-3C91D321B6B5}">
      <dgm:prSet/>
      <dgm:spPr/>
      <dgm:t>
        <a:bodyPr/>
        <a:lstStyle/>
        <a:p>
          <a:endParaRPr lang="en-US"/>
        </a:p>
      </dgm:t>
    </dgm:pt>
    <dgm:pt modelId="{1BBC625D-36AE-4613-BA90-CF6EFAFC51DA}" type="sibTrans" cxnId="{7F4059AD-E25E-43A4-841F-3C91D321B6B5}">
      <dgm:prSet/>
      <dgm:spPr/>
      <dgm:t>
        <a:bodyPr/>
        <a:lstStyle/>
        <a:p>
          <a:endParaRPr lang="en-US"/>
        </a:p>
      </dgm:t>
    </dgm:pt>
    <dgm:pt modelId="{C64812FA-781D-4A1E-BE23-DE4C0AEFE90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HIV testing</a:t>
          </a:r>
        </a:p>
      </dgm:t>
    </dgm:pt>
    <dgm:pt modelId="{00AC5421-3511-490B-B823-D0295B0A94C0}" type="parTrans" cxnId="{73D79A71-BCB3-4CE0-9037-3810C8872DA8}">
      <dgm:prSet/>
      <dgm:spPr/>
      <dgm:t>
        <a:bodyPr/>
        <a:lstStyle/>
        <a:p>
          <a:endParaRPr lang="en-US"/>
        </a:p>
      </dgm:t>
    </dgm:pt>
    <dgm:pt modelId="{DDB2B453-89F8-4647-8CF3-5264EBD5010A}" type="sibTrans" cxnId="{73D79A71-BCB3-4CE0-9037-3810C8872DA8}">
      <dgm:prSet/>
      <dgm:spPr/>
      <dgm:t>
        <a:bodyPr/>
        <a:lstStyle/>
        <a:p>
          <a:endParaRPr lang="en-US"/>
        </a:p>
      </dgm:t>
    </dgm:pt>
    <dgm:pt modelId="{31E011C9-9EBF-426B-82F4-D93507532DA0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HIV acquisition on </a:t>
          </a:r>
          <a:r>
            <a:rPr lang="en-US" dirty="0" err="1">
              <a:solidFill>
                <a:schemeClr val="tx1"/>
              </a:solidFill>
            </a:rPr>
            <a:t>PrEP</a:t>
          </a:r>
          <a:endParaRPr lang="en-US" dirty="0">
            <a:solidFill>
              <a:schemeClr val="tx1"/>
            </a:solidFill>
          </a:endParaRPr>
        </a:p>
      </dgm:t>
    </dgm:pt>
    <dgm:pt modelId="{E3A7828C-DE83-4E2A-84C3-07CDAF95B3FC}" type="parTrans" cxnId="{162BD69D-F81A-4563-8319-884B43680AB3}">
      <dgm:prSet/>
      <dgm:spPr/>
      <dgm:t>
        <a:bodyPr/>
        <a:lstStyle/>
        <a:p>
          <a:endParaRPr lang="en-GB"/>
        </a:p>
      </dgm:t>
    </dgm:pt>
    <dgm:pt modelId="{4FEC08E2-0921-4810-A06E-C4185331CE93}" type="sibTrans" cxnId="{162BD69D-F81A-4563-8319-884B43680AB3}">
      <dgm:prSet/>
      <dgm:spPr/>
      <dgm:t>
        <a:bodyPr/>
        <a:lstStyle/>
        <a:p>
          <a:endParaRPr lang="en-GB"/>
        </a:p>
      </dgm:t>
    </dgm:pt>
    <dgm:pt modelId="{5106006F-6A7B-49FE-AEEA-32E9D337EAB5}" type="pres">
      <dgm:prSet presAssocID="{97D3D05D-B678-4422-9A71-3D1B44C51342}" presName="linear" presStyleCnt="0">
        <dgm:presLayoutVars>
          <dgm:animLvl val="lvl"/>
          <dgm:resizeHandles val="exact"/>
        </dgm:presLayoutVars>
      </dgm:prSet>
      <dgm:spPr/>
    </dgm:pt>
    <dgm:pt modelId="{BEC3EE85-163E-4F3D-8EC1-E298B644B8D4}" type="pres">
      <dgm:prSet presAssocID="{E5BEB8BA-5990-4558-A702-3B413BA4A7C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59DCF19-8E40-4578-B7DE-237B478790E3}" type="pres">
      <dgm:prSet presAssocID="{293B85EF-8514-40A4-B96B-7723AFD2B744}" presName="spacer" presStyleCnt="0"/>
      <dgm:spPr/>
    </dgm:pt>
    <dgm:pt modelId="{0D02AE36-F2B8-488F-A66F-24F7C07050DB}" type="pres">
      <dgm:prSet presAssocID="{75BB998C-5892-4022-BCDD-FB019D21F1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4B5F594-4A75-48BD-B0C6-CB7FA1BF175A}" type="pres">
      <dgm:prSet presAssocID="{899701F1-D965-4F9F-98B5-AD8A0DE55B6D}" presName="spacer" presStyleCnt="0"/>
      <dgm:spPr/>
    </dgm:pt>
    <dgm:pt modelId="{8F4AF68B-09BE-48AB-8306-80ECB4AD6B34}" type="pres">
      <dgm:prSet presAssocID="{09D319DF-696B-472A-B258-C6591909214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7B2550D-D583-447D-B71E-5492E4B99287}" type="pres">
      <dgm:prSet presAssocID="{0EE605EF-0F74-41E2-B97F-A8DB381CD96A}" presName="spacer" presStyleCnt="0"/>
      <dgm:spPr/>
    </dgm:pt>
    <dgm:pt modelId="{2D61197C-49F8-4D14-9EEF-50ADB282120C}" type="pres">
      <dgm:prSet presAssocID="{D11C904B-76CF-4444-BE8C-29C716C490D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94DA365-41CB-4D0A-ACCA-D60B1455CCC3}" type="pres">
      <dgm:prSet presAssocID="{1BBC625D-36AE-4613-BA90-CF6EFAFC51DA}" presName="spacer" presStyleCnt="0"/>
      <dgm:spPr/>
    </dgm:pt>
    <dgm:pt modelId="{04B73E76-2B9F-48E0-85C0-67412248C9FD}" type="pres">
      <dgm:prSet presAssocID="{C64812FA-781D-4A1E-BE23-DE4C0AEFE90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31DDAC7-6B5D-41FF-B14E-0DA7D13581E6}" type="pres">
      <dgm:prSet presAssocID="{DDB2B453-89F8-4647-8CF3-5264EBD5010A}" presName="spacer" presStyleCnt="0"/>
      <dgm:spPr/>
    </dgm:pt>
    <dgm:pt modelId="{D5767EF4-EA4A-4132-B07D-EAE9A22E022A}" type="pres">
      <dgm:prSet presAssocID="{31E011C9-9EBF-426B-82F4-D93507532DA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AE45909-38CE-4E3C-82B3-6343B39FCA3B}" type="presOf" srcId="{97D3D05D-B678-4422-9A71-3D1B44C51342}" destId="{5106006F-6A7B-49FE-AEEA-32E9D337EAB5}" srcOrd="0" destOrd="0" presId="urn:microsoft.com/office/officeart/2005/8/layout/vList2"/>
    <dgm:cxn modelId="{2E72B51E-46DB-42A3-A595-8D8E749A4A19}" type="presOf" srcId="{E5BEB8BA-5990-4558-A702-3B413BA4A7CC}" destId="{BEC3EE85-163E-4F3D-8EC1-E298B644B8D4}" srcOrd="0" destOrd="0" presId="urn:microsoft.com/office/officeart/2005/8/layout/vList2"/>
    <dgm:cxn modelId="{395EB334-F2FA-4734-A752-A6FC05219677}" type="presOf" srcId="{D11C904B-76CF-4444-BE8C-29C716C490D7}" destId="{2D61197C-49F8-4D14-9EEF-50ADB282120C}" srcOrd="0" destOrd="0" presId="urn:microsoft.com/office/officeart/2005/8/layout/vList2"/>
    <dgm:cxn modelId="{1BC7CD38-3BCD-445D-BBA9-B594807469E2}" type="presOf" srcId="{75BB998C-5892-4022-BCDD-FB019D21F1D2}" destId="{0D02AE36-F2B8-488F-A66F-24F7C07050DB}" srcOrd="0" destOrd="0" presId="urn:microsoft.com/office/officeart/2005/8/layout/vList2"/>
    <dgm:cxn modelId="{BE1F8C3A-0BF9-4058-BD43-C39066EDB8E8}" type="presOf" srcId="{31E011C9-9EBF-426B-82F4-D93507532DA0}" destId="{D5767EF4-EA4A-4132-B07D-EAE9A22E022A}" srcOrd="0" destOrd="0" presId="urn:microsoft.com/office/officeart/2005/8/layout/vList2"/>
    <dgm:cxn modelId="{AFB8CE43-DD71-40B5-B8F1-EF5086EBDAC9}" type="presOf" srcId="{09D319DF-696B-472A-B258-C6591909214E}" destId="{8F4AF68B-09BE-48AB-8306-80ECB4AD6B34}" srcOrd="0" destOrd="0" presId="urn:microsoft.com/office/officeart/2005/8/layout/vList2"/>
    <dgm:cxn modelId="{CDD1E068-2B8A-4C41-BC42-4CC2BC34FAB6}" srcId="{97D3D05D-B678-4422-9A71-3D1B44C51342}" destId="{E5BEB8BA-5990-4558-A702-3B413BA4A7CC}" srcOrd="0" destOrd="0" parTransId="{80BE8A6A-D70F-4303-ADDB-165039BEB1E5}" sibTransId="{293B85EF-8514-40A4-B96B-7723AFD2B744}"/>
    <dgm:cxn modelId="{73D79A71-BCB3-4CE0-9037-3810C8872DA8}" srcId="{97D3D05D-B678-4422-9A71-3D1B44C51342}" destId="{C64812FA-781D-4A1E-BE23-DE4C0AEFE90B}" srcOrd="4" destOrd="0" parTransId="{00AC5421-3511-490B-B823-D0295B0A94C0}" sibTransId="{DDB2B453-89F8-4647-8CF3-5264EBD5010A}"/>
    <dgm:cxn modelId="{2E32457A-8F2E-4531-83A2-B7C5974E2A61}" srcId="{97D3D05D-B678-4422-9A71-3D1B44C51342}" destId="{75BB998C-5892-4022-BCDD-FB019D21F1D2}" srcOrd="1" destOrd="0" parTransId="{6FE02E55-63B4-4566-95CB-E0DAB1D2AAC1}" sibTransId="{899701F1-D965-4F9F-98B5-AD8A0DE55B6D}"/>
    <dgm:cxn modelId="{D93D6298-BF06-4CF8-941E-57073EEE417D}" srcId="{97D3D05D-B678-4422-9A71-3D1B44C51342}" destId="{09D319DF-696B-472A-B258-C6591909214E}" srcOrd="2" destOrd="0" parTransId="{06DF5D66-7409-48E1-A025-4BAF424D7263}" sibTransId="{0EE605EF-0F74-41E2-B97F-A8DB381CD96A}"/>
    <dgm:cxn modelId="{162BD69D-F81A-4563-8319-884B43680AB3}" srcId="{97D3D05D-B678-4422-9A71-3D1B44C51342}" destId="{31E011C9-9EBF-426B-82F4-D93507532DA0}" srcOrd="5" destOrd="0" parTransId="{E3A7828C-DE83-4E2A-84C3-07CDAF95B3FC}" sibTransId="{4FEC08E2-0921-4810-A06E-C4185331CE93}"/>
    <dgm:cxn modelId="{7F4059AD-E25E-43A4-841F-3C91D321B6B5}" srcId="{97D3D05D-B678-4422-9A71-3D1B44C51342}" destId="{D11C904B-76CF-4444-BE8C-29C716C490D7}" srcOrd="3" destOrd="0" parTransId="{438C2C6C-666C-431E-80EC-A5214B9251AC}" sibTransId="{1BBC625D-36AE-4613-BA90-CF6EFAFC51DA}"/>
    <dgm:cxn modelId="{00CB70F9-9099-4E1F-A137-5C60EA362C82}" type="presOf" srcId="{C64812FA-781D-4A1E-BE23-DE4C0AEFE90B}" destId="{04B73E76-2B9F-48E0-85C0-67412248C9FD}" srcOrd="0" destOrd="0" presId="urn:microsoft.com/office/officeart/2005/8/layout/vList2"/>
    <dgm:cxn modelId="{3FC2A101-4FBA-4BF4-B66B-35A1804FB96B}" type="presParOf" srcId="{5106006F-6A7B-49FE-AEEA-32E9D337EAB5}" destId="{BEC3EE85-163E-4F3D-8EC1-E298B644B8D4}" srcOrd="0" destOrd="0" presId="urn:microsoft.com/office/officeart/2005/8/layout/vList2"/>
    <dgm:cxn modelId="{ABD5D6CD-6C5D-46CC-8AFD-19D9645012FE}" type="presParOf" srcId="{5106006F-6A7B-49FE-AEEA-32E9D337EAB5}" destId="{C59DCF19-8E40-4578-B7DE-237B478790E3}" srcOrd="1" destOrd="0" presId="urn:microsoft.com/office/officeart/2005/8/layout/vList2"/>
    <dgm:cxn modelId="{1F0831A3-ABAD-46BA-85E0-D3CF82ADEAAC}" type="presParOf" srcId="{5106006F-6A7B-49FE-AEEA-32E9D337EAB5}" destId="{0D02AE36-F2B8-488F-A66F-24F7C07050DB}" srcOrd="2" destOrd="0" presId="urn:microsoft.com/office/officeart/2005/8/layout/vList2"/>
    <dgm:cxn modelId="{DDC48AB0-09B5-448C-8D1A-6843DD296CD2}" type="presParOf" srcId="{5106006F-6A7B-49FE-AEEA-32E9D337EAB5}" destId="{D4B5F594-4A75-48BD-B0C6-CB7FA1BF175A}" srcOrd="3" destOrd="0" presId="urn:microsoft.com/office/officeart/2005/8/layout/vList2"/>
    <dgm:cxn modelId="{C1D1AE93-EEF7-41DC-B69F-AD7A3876E8B0}" type="presParOf" srcId="{5106006F-6A7B-49FE-AEEA-32E9D337EAB5}" destId="{8F4AF68B-09BE-48AB-8306-80ECB4AD6B34}" srcOrd="4" destOrd="0" presId="urn:microsoft.com/office/officeart/2005/8/layout/vList2"/>
    <dgm:cxn modelId="{B7E73736-E721-4058-B953-872CEC1A4831}" type="presParOf" srcId="{5106006F-6A7B-49FE-AEEA-32E9D337EAB5}" destId="{97B2550D-D583-447D-B71E-5492E4B99287}" srcOrd="5" destOrd="0" presId="urn:microsoft.com/office/officeart/2005/8/layout/vList2"/>
    <dgm:cxn modelId="{310AA5FF-0561-4F67-BD11-2CBD0397CE82}" type="presParOf" srcId="{5106006F-6A7B-49FE-AEEA-32E9D337EAB5}" destId="{2D61197C-49F8-4D14-9EEF-50ADB282120C}" srcOrd="6" destOrd="0" presId="urn:microsoft.com/office/officeart/2005/8/layout/vList2"/>
    <dgm:cxn modelId="{81A6D5BF-A0AF-41C4-A23D-C97AF3F1D7D3}" type="presParOf" srcId="{5106006F-6A7B-49FE-AEEA-32E9D337EAB5}" destId="{394DA365-41CB-4D0A-ACCA-D60B1455CCC3}" srcOrd="7" destOrd="0" presId="urn:microsoft.com/office/officeart/2005/8/layout/vList2"/>
    <dgm:cxn modelId="{CA717DA7-A6F5-44DD-B2B3-F09DD5EA57F4}" type="presParOf" srcId="{5106006F-6A7B-49FE-AEEA-32E9D337EAB5}" destId="{04B73E76-2B9F-48E0-85C0-67412248C9FD}" srcOrd="8" destOrd="0" presId="urn:microsoft.com/office/officeart/2005/8/layout/vList2"/>
    <dgm:cxn modelId="{DC09AD4B-03F1-4543-8E7A-FD8D422CBD46}" type="presParOf" srcId="{5106006F-6A7B-49FE-AEEA-32E9D337EAB5}" destId="{331DDAC7-6B5D-41FF-B14E-0DA7D13581E6}" srcOrd="9" destOrd="0" presId="urn:microsoft.com/office/officeart/2005/8/layout/vList2"/>
    <dgm:cxn modelId="{E2920D95-2F4F-48EB-BA31-20ED6B0E4F37}" type="presParOf" srcId="{5106006F-6A7B-49FE-AEEA-32E9D337EAB5}" destId="{D5767EF4-EA4A-4132-B07D-EAE9A22E02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3D05D-B678-4422-9A71-3D1B44C513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BEB8BA-5990-4558-A702-3B413BA4A7CC}">
      <dgm:prSet/>
      <dgm:spPr>
        <a:solidFill>
          <a:srgbClr val="FF0000"/>
        </a:solidFill>
      </dgm:spPr>
      <dgm:t>
        <a:bodyPr/>
        <a:lstStyle/>
        <a:p>
          <a:r>
            <a:rPr lang="en-GB" dirty="0"/>
            <a:t>Time to protection: 7 days for vaginal/frontal sex, less for anal</a:t>
          </a:r>
          <a:endParaRPr lang="en-US" dirty="0"/>
        </a:p>
      </dgm:t>
    </dgm:pt>
    <dgm:pt modelId="{80BE8A6A-D70F-4303-ADDB-165039BEB1E5}" type="parTrans" cxnId="{CDD1E068-2B8A-4C41-BC42-4CC2BC34FAB6}">
      <dgm:prSet/>
      <dgm:spPr/>
      <dgm:t>
        <a:bodyPr/>
        <a:lstStyle/>
        <a:p>
          <a:endParaRPr lang="en-US"/>
        </a:p>
      </dgm:t>
    </dgm:pt>
    <dgm:pt modelId="{293B85EF-8514-40A4-B96B-7723AFD2B744}" type="sibTrans" cxnId="{CDD1E068-2B8A-4C41-BC42-4CC2BC34FAB6}">
      <dgm:prSet/>
      <dgm:spPr/>
      <dgm:t>
        <a:bodyPr/>
        <a:lstStyle/>
        <a:p>
          <a:endParaRPr lang="en-US"/>
        </a:p>
      </dgm:t>
    </dgm:pt>
    <dgm:pt modelId="{75BB998C-5892-4022-BCDD-FB019D21F1D2}">
      <dgm:prSet/>
      <dgm:spPr>
        <a:solidFill>
          <a:srgbClr val="FFFF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Duration of protection: 7 days after stopping</a:t>
          </a:r>
          <a:endParaRPr lang="en-US" dirty="0">
            <a:solidFill>
              <a:schemeClr val="tx1"/>
            </a:solidFill>
          </a:endParaRPr>
        </a:p>
      </dgm:t>
    </dgm:pt>
    <dgm:pt modelId="{6FE02E55-63B4-4566-95CB-E0DAB1D2AAC1}" type="parTrans" cxnId="{2E32457A-8F2E-4531-83A2-B7C5974E2A61}">
      <dgm:prSet/>
      <dgm:spPr/>
      <dgm:t>
        <a:bodyPr/>
        <a:lstStyle/>
        <a:p>
          <a:endParaRPr lang="en-US"/>
        </a:p>
      </dgm:t>
    </dgm:pt>
    <dgm:pt modelId="{899701F1-D965-4F9F-98B5-AD8A0DE55B6D}" type="sibTrans" cxnId="{2E32457A-8F2E-4531-83A2-B7C5974E2A61}">
      <dgm:prSet/>
      <dgm:spPr/>
      <dgm:t>
        <a:bodyPr/>
        <a:lstStyle/>
        <a:p>
          <a:endParaRPr lang="en-US"/>
        </a:p>
      </dgm:t>
    </dgm:pt>
    <dgm:pt modelId="{09D319DF-696B-472A-B258-C6591909214E}">
      <dgm:prSet/>
      <dgm:spPr>
        <a:solidFill>
          <a:srgbClr val="CF49A6"/>
        </a:solidFill>
      </dgm:spPr>
      <dgm:t>
        <a:bodyPr/>
        <a:lstStyle/>
        <a:p>
          <a:r>
            <a:rPr lang="en-GB" dirty="0"/>
            <a:t>Adherence: min 6 days a week for vaginal/frontal, less for anal</a:t>
          </a:r>
          <a:endParaRPr lang="en-US" dirty="0"/>
        </a:p>
      </dgm:t>
    </dgm:pt>
    <dgm:pt modelId="{06DF5D66-7409-48E1-A025-4BAF424D7263}" type="parTrans" cxnId="{D93D6298-BF06-4CF8-941E-57073EEE417D}">
      <dgm:prSet/>
      <dgm:spPr/>
      <dgm:t>
        <a:bodyPr/>
        <a:lstStyle/>
        <a:p>
          <a:endParaRPr lang="en-US"/>
        </a:p>
      </dgm:t>
    </dgm:pt>
    <dgm:pt modelId="{0EE605EF-0F74-41E2-B97F-A8DB381CD96A}" type="sibTrans" cxnId="{D93D6298-BF06-4CF8-941E-57073EEE417D}">
      <dgm:prSet/>
      <dgm:spPr/>
      <dgm:t>
        <a:bodyPr/>
        <a:lstStyle/>
        <a:p>
          <a:endParaRPr lang="en-US"/>
        </a:p>
      </dgm:t>
    </dgm:pt>
    <dgm:pt modelId="{D11C904B-76CF-4444-BE8C-29C716C490D7}">
      <dgm:prSet/>
      <dgm:spPr>
        <a:solidFill>
          <a:srgbClr val="49A336"/>
        </a:solidFill>
      </dgm:spPr>
      <dgm:t>
        <a:bodyPr/>
        <a:lstStyle/>
        <a:p>
          <a:r>
            <a:rPr lang="en-GB" dirty="0"/>
            <a:t>Hepatitis B: daily </a:t>
          </a:r>
          <a:r>
            <a:rPr lang="en-GB" dirty="0" err="1"/>
            <a:t>PrEP</a:t>
          </a:r>
          <a:r>
            <a:rPr lang="en-GB" dirty="0"/>
            <a:t>, not on demand, in liaison with specialist</a:t>
          </a:r>
          <a:endParaRPr lang="en-US" dirty="0"/>
        </a:p>
      </dgm:t>
    </dgm:pt>
    <dgm:pt modelId="{438C2C6C-666C-431E-80EC-A5214B9251AC}" type="parTrans" cxnId="{7F4059AD-E25E-43A4-841F-3C91D321B6B5}">
      <dgm:prSet/>
      <dgm:spPr/>
      <dgm:t>
        <a:bodyPr/>
        <a:lstStyle/>
        <a:p>
          <a:endParaRPr lang="en-US"/>
        </a:p>
      </dgm:t>
    </dgm:pt>
    <dgm:pt modelId="{1BBC625D-36AE-4613-BA90-CF6EFAFC51DA}" type="sibTrans" cxnId="{7F4059AD-E25E-43A4-841F-3C91D321B6B5}">
      <dgm:prSet/>
      <dgm:spPr/>
      <dgm:t>
        <a:bodyPr/>
        <a:lstStyle/>
        <a:p>
          <a:endParaRPr lang="en-US"/>
        </a:p>
      </dgm:t>
    </dgm:pt>
    <dgm:pt modelId="{C64812FA-781D-4A1E-BE23-DE4C0AEFE90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HIV testing: 3-monthly (2-monthly for CAB) with Ag/Ab +/- RNA</a:t>
          </a:r>
        </a:p>
      </dgm:t>
    </dgm:pt>
    <dgm:pt modelId="{00AC5421-3511-490B-B823-D0295B0A94C0}" type="parTrans" cxnId="{73D79A71-BCB3-4CE0-9037-3810C8872DA8}">
      <dgm:prSet/>
      <dgm:spPr/>
      <dgm:t>
        <a:bodyPr/>
        <a:lstStyle/>
        <a:p>
          <a:endParaRPr lang="en-US"/>
        </a:p>
      </dgm:t>
    </dgm:pt>
    <dgm:pt modelId="{DDB2B453-89F8-4647-8CF3-5264EBD5010A}" type="sibTrans" cxnId="{73D79A71-BCB3-4CE0-9037-3810C8872DA8}">
      <dgm:prSet/>
      <dgm:spPr/>
      <dgm:t>
        <a:bodyPr/>
        <a:lstStyle/>
        <a:p>
          <a:endParaRPr lang="en-US"/>
        </a:p>
      </dgm:t>
    </dgm:pt>
    <dgm:pt modelId="{31E011C9-9EBF-426B-82F4-D93507532DA0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HIV on </a:t>
          </a:r>
          <a:r>
            <a:rPr lang="en-US" dirty="0" err="1">
              <a:solidFill>
                <a:schemeClr val="tx1"/>
              </a:solidFill>
            </a:rPr>
            <a:t>PrEP</a:t>
          </a:r>
          <a:r>
            <a:rPr lang="en-US" dirty="0">
              <a:solidFill>
                <a:schemeClr val="tx1"/>
              </a:solidFill>
            </a:rPr>
            <a:t>: tests can be odd &amp; RNA UD, WB/DNA/expert input</a:t>
          </a:r>
        </a:p>
      </dgm:t>
    </dgm:pt>
    <dgm:pt modelId="{E3A7828C-DE83-4E2A-84C3-07CDAF95B3FC}" type="parTrans" cxnId="{162BD69D-F81A-4563-8319-884B43680AB3}">
      <dgm:prSet/>
      <dgm:spPr/>
      <dgm:t>
        <a:bodyPr/>
        <a:lstStyle/>
        <a:p>
          <a:endParaRPr lang="en-GB"/>
        </a:p>
      </dgm:t>
    </dgm:pt>
    <dgm:pt modelId="{4FEC08E2-0921-4810-A06E-C4185331CE93}" type="sibTrans" cxnId="{162BD69D-F81A-4563-8319-884B43680AB3}">
      <dgm:prSet/>
      <dgm:spPr/>
      <dgm:t>
        <a:bodyPr/>
        <a:lstStyle/>
        <a:p>
          <a:endParaRPr lang="en-GB"/>
        </a:p>
      </dgm:t>
    </dgm:pt>
    <dgm:pt modelId="{5106006F-6A7B-49FE-AEEA-32E9D337EAB5}" type="pres">
      <dgm:prSet presAssocID="{97D3D05D-B678-4422-9A71-3D1B44C51342}" presName="linear" presStyleCnt="0">
        <dgm:presLayoutVars>
          <dgm:animLvl val="lvl"/>
          <dgm:resizeHandles val="exact"/>
        </dgm:presLayoutVars>
      </dgm:prSet>
      <dgm:spPr/>
    </dgm:pt>
    <dgm:pt modelId="{BEC3EE85-163E-4F3D-8EC1-E298B644B8D4}" type="pres">
      <dgm:prSet presAssocID="{E5BEB8BA-5990-4558-A702-3B413BA4A7C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59DCF19-8E40-4578-B7DE-237B478790E3}" type="pres">
      <dgm:prSet presAssocID="{293B85EF-8514-40A4-B96B-7723AFD2B744}" presName="spacer" presStyleCnt="0"/>
      <dgm:spPr/>
    </dgm:pt>
    <dgm:pt modelId="{0D02AE36-F2B8-488F-A66F-24F7C07050DB}" type="pres">
      <dgm:prSet presAssocID="{75BB998C-5892-4022-BCDD-FB019D21F1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4B5F594-4A75-48BD-B0C6-CB7FA1BF175A}" type="pres">
      <dgm:prSet presAssocID="{899701F1-D965-4F9F-98B5-AD8A0DE55B6D}" presName="spacer" presStyleCnt="0"/>
      <dgm:spPr/>
    </dgm:pt>
    <dgm:pt modelId="{8F4AF68B-09BE-48AB-8306-80ECB4AD6B34}" type="pres">
      <dgm:prSet presAssocID="{09D319DF-696B-472A-B258-C6591909214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7B2550D-D583-447D-B71E-5492E4B99287}" type="pres">
      <dgm:prSet presAssocID="{0EE605EF-0F74-41E2-B97F-A8DB381CD96A}" presName="spacer" presStyleCnt="0"/>
      <dgm:spPr/>
    </dgm:pt>
    <dgm:pt modelId="{2D61197C-49F8-4D14-9EEF-50ADB282120C}" type="pres">
      <dgm:prSet presAssocID="{D11C904B-76CF-4444-BE8C-29C716C490D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94DA365-41CB-4D0A-ACCA-D60B1455CCC3}" type="pres">
      <dgm:prSet presAssocID="{1BBC625D-36AE-4613-BA90-CF6EFAFC51DA}" presName="spacer" presStyleCnt="0"/>
      <dgm:spPr/>
    </dgm:pt>
    <dgm:pt modelId="{04B73E76-2B9F-48E0-85C0-67412248C9FD}" type="pres">
      <dgm:prSet presAssocID="{C64812FA-781D-4A1E-BE23-DE4C0AEFE90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31DDAC7-6B5D-41FF-B14E-0DA7D13581E6}" type="pres">
      <dgm:prSet presAssocID="{DDB2B453-89F8-4647-8CF3-5264EBD5010A}" presName="spacer" presStyleCnt="0"/>
      <dgm:spPr/>
    </dgm:pt>
    <dgm:pt modelId="{D5767EF4-EA4A-4132-B07D-EAE9A22E022A}" type="pres">
      <dgm:prSet presAssocID="{31E011C9-9EBF-426B-82F4-D93507532DA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AE45909-38CE-4E3C-82B3-6343B39FCA3B}" type="presOf" srcId="{97D3D05D-B678-4422-9A71-3D1B44C51342}" destId="{5106006F-6A7B-49FE-AEEA-32E9D337EAB5}" srcOrd="0" destOrd="0" presId="urn:microsoft.com/office/officeart/2005/8/layout/vList2"/>
    <dgm:cxn modelId="{2E72B51E-46DB-42A3-A595-8D8E749A4A19}" type="presOf" srcId="{E5BEB8BA-5990-4558-A702-3B413BA4A7CC}" destId="{BEC3EE85-163E-4F3D-8EC1-E298B644B8D4}" srcOrd="0" destOrd="0" presId="urn:microsoft.com/office/officeart/2005/8/layout/vList2"/>
    <dgm:cxn modelId="{395EB334-F2FA-4734-A752-A6FC05219677}" type="presOf" srcId="{D11C904B-76CF-4444-BE8C-29C716C490D7}" destId="{2D61197C-49F8-4D14-9EEF-50ADB282120C}" srcOrd="0" destOrd="0" presId="urn:microsoft.com/office/officeart/2005/8/layout/vList2"/>
    <dgm:cxn modelId="{1BC7CD38-3BCD-445D-BBA9-B594807469E2}" type="presOf" srcId="{75BB998C-5892-4022-BCDD-FB019D21F1D2}" destId="{0D02AE36-F2B8-488F-A66F-24F7C07050DB}" srcOrd="0" destOrd="0" presId="urn:microsoft.com/office/officeart/2005/8/layout/vList2"/>
    <dgm:cxn modelId="{BE1F8C3A-0BF9-4058-BD43-C39066EDB8E8}" type="presOf" srcId="{31E011C9-9EBF-426B-82F4-D93507532DA0}" destId="{D5767EF4-EA4A-4132-B07D-EAE9A22E022A}" srcOrd="0" destOrd="0" presId="urn:microsoft.com/office/officeart/2005/8/layout/vList2"/>
    <dgm:cxn modelId="{AFB8CE43-DD71-40B5-B8F1-EF5086EBDAC9}" type="presOf" srcId="{09D319DF-696B-472A-B258-C6591909214E}" destId="{8F4AF68B-09BE-48AB-8306-80ECB4AD6B34}" srcOrd="0" destOrd="0" presId="urn:microsoft.com/office/officeart/2005/8/layout/vList2"/>
    <dgm:cxn modelId="{CDD1E068-2B8A-4C41-BC42-4CC2BC34FAB6}" srcId="{97D3D05D-B678-4422-9A71-3D1B44C51342}" destId="{E5BEB8BA-5990-4558-A702-3B413BA4A7CC}" srcOrd="0" destOrd="0" parTransId="{80BE8A6A-D70F-4303-ADDB-165039BEB1E5}" sibTransId="{293B85EF-8514-40A4-B96B-7723AFD2B744}"/>
    <dgm:cxn modelId="{73D79A71-BCB3-4CE0-9037-3810C8872DA8}" srcId="{97D3D05D-B678-4422-9A71-3D1B44C51342}" destId="{C64812FA-781D-4A1E-BE23-DE4C0AEFE90B}" srcOrd="4" destOrd="0" parTransId="{00AC5421-3511-490B-B823-D0295B0A94C0}" sibTransId="{DDB2B453-89F8-4647-8CF3-5264EBD5010A}"/>
    <dgm:cxn modelId="{2E32457A-8F2E-4531-83A2-B7C5974E2A61}" srcId="{97D3D05D-B678-4422-9A71-3D1B44C51342}" destId="{75BB998C-5892-4022-BCDD-FB019D21F1D2}" srcOrd="1" destOrd="0" parTransId="{6FE02E55-63B4-4566-95CB-E0DAB1D2AAC1}" sibTransId="{899701F1-D965-4F9F-98B5-AD8A0DE55B6D}"/>
    <dgm:cxn modelId="{D93D6298-BF06-4CF8-941E-57073EEE417D}" srcId="{97D3D05D-B678-4422-9A71-3D1B44C51342}" destId="{09D319DF-696B-472A-B258-C6591909214E}" srcOrd="2" destOrd="0" parTransId="{06DF5D66-7409-48E1-A025-4BAF424D7263}" sibTransId="{0EE605EF-0F74-41E2-B97F-A8DB381CD96A}"/>
    <dgm:cxn modelId="{162BD69D-F81A-4563-8319-884B43680AB3}" srcId="{97D3D05D-B678-4422-9A71-3D1B44C51342}" destId="{31E011C9-9EBF-426B-82F4-D93507532DA0}" srcOrd="5" destOrd="0" parTransId="{E3A7828C-DE83-4E2A-84C3-07CDAF95B3FC}" sibTransId="{4FEC08E2-0921-4810-A06E-C4185331CE93}"/>
    <dgm:cxn modelId="{7F4059AD-E25E-43A4-841F-3C91D321B6B5}" srcId="{97D3D05D-B678-4422-9A71-3D1B44C51342}" destId="{D11C904B-76CF-4444-BE8C-29C716C490D7}" srcOrd="3" destOrd="0" parTransId="{438C2C6C-666C-431E-80EC-A5214B9251AC}" sibTransId="{1BBC625D-36AE-4613-BA90-CF6EFAFC51DA}"/>
    <dgm:cxn modelId="{00CB70F9-9099-4E1F-A137-5C60EA362C82}" type="presOf" srcId="{C64812FA-781D-4A1E-BE23-DE4C0AEFE90B}" destId="{04B73E76-2B9F-48E0-85C0-67412248C9FD}" srcOrd="0" destOrd="0" presId="urn:microsoft.com/office/officeart/2005/8/layout/vList2"/>
    <dgm:cxn modelId="{3FC2A101-4FBA-4BF4-B66B-35A1804FB96B}" type="presParOf" srcId="{5106006F-6A7B-49FE-AEEA-32E9D337EAB5}" destId="{BEC3EE85-163E-4F3D-8EC1-E298B644B8D4}" srcOrd="0" destOrd="0" presId="urn:microsoft.com/office/officeart/2005/8/layout/vList2"/>
    <dgm:cxn modelId="{ABD5D6CD-6C5D-46CC-8AFD-19D9645012FE}" type="presParOf" srcId="{5106006F-6A7B-49FE-AEEA-32E9D337EAB5}" destId="{C59DCF19-8E40-4578-B7DE-237B478790E3}" srcOrd="1" destOrd="0" presId="urn:microsoft.com/office/officeart/2005/8/layout/vList2"/>
    <dgm:cxn modelId="{1F0831A3-ABAD-46BA-85E0-D3CF82ADEAAC}" type="presParOf" srcId="{5106006F-6A7B-49FE-AEEA-32E9D337EAB5}" destId="{0D02AE36-F2B8-488F-A66F-24F7C07050DB}" srcOrd="2" destOrd="0" presId="urn:microsoft.com/office/officeart/2005/8/layout/vList2"/>
    <dgm:cxn modelId="{DDC48AB0-09B5-448C-8D1A-6843DD296CD2}" type="presParOf" srcId="{5106006F-6A7B-49FE-AEEA-32E9D337EAB5}" destId="{D4B5F594-4A75-48BD-B0C6-CB7FA1BF175A}" srcOrd="3" destOrd="0" presId="urn:microsoft.com/office/officeart/2005/8/layout/vList2"/>
    <dgm:cxn modelId="{C1D1AE93-EEF7-41DC-B69F-AD7A3876E8B0}" type="presParOf" srcId="{5106006F-6A7B-49FE-AEEA-32E9D337EAB5}" destId="{8F4AF68B-09BE-48AB-8306-80ECB4AD6B34}" srcOrd="4" destOrd="0" presId="urn:microsoft.com/office/officeart/2005/8/layout/vList2"/>
    <dgm:cxn modelId="{B7E73736-E721-4058-B953-872CEC1A4831}" type="presParOf" srcId="{5106006F-6A7B-49FE-AEEA-32E9D337EAB5}" destId="{97B2550D-D583-447D-B71E-5492E4B99287}" srcOrd="5" destOrd="0" presId="urn:microsoft.com/office/officeart/2005/8/layout/vList2"/>
    <dgm:cxn modelId="{310AA5FF-0561-4F67-BD11-2CBD0397CE82}" type="presParOf" srcId="{5106006F-6A7B-49FE-AEEA-32E9D337EAB5}" destId="{2D61197C-49F8-4D14-9EEF-50ADB282120C}" srcOrd="6" destOrd="0" presId="urn:microsoft.com/office/officeart/2005/8/layout/vList2"/>
    <dgm:cxn modelId="{81A6D5BF-A0AF-41C4-A23D-C97AF3F1D7D3}" type="presParOf" srcId="{5106006F-6A7B-49FE-AEEA-32E9D337EAB5}" destId="{394DA365-41CB-4D0A-ACCA-D60B1455CCC3}" srcOrd="7" destOrd="0" presId="urn:microsoft.com/office/officeart/2005/8/layout/vList2"/>
    <dgm:cxn modelId="{CA717DA7-A6F5-44DD-B2B3-F09DD5EA57F4}" type="presParOf" srcId="{5106006F-6A7B-49FE-AEEA-32E9D337EAB5}" destId="{04B73E76-2B9F-48E0-85C0-67412248C9FD}" srcOrd="8" destOrd="0" presId="urn:microsoft.com/office/officeart/2005/8/layout/vList2"/>
    <dgm:cxn modelId="{DC09AD4B-03F1-4543-8E7A-FD8D422CBD46}" type="presParOf" srcId="{5106006F-6A7B-49FE-AEEA-32E9D337EAB5}" destId="{331DDAC7-6B5D-41FF-B14E-0DA7D13581E6}" srcOrd="9" destOrd="0" presId="urn:microsoft.com/office/officeart/2005/8/layout/vList2"/>
    <dgm:cxn modelId="{E2920D95-2F4F-48EB-BA31-20ED6B0E4F37}" type="presParOf" srcId="{5106006F-6A7B-49FE-AEEA-32E9D337EAB5}" destId="{D5767EF4-EA4A-4132-B07D-EAE9A22E022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EE85-163E-4F3D-8EC1-E298B644B8D4}">
      <dsp:nvSpPr>
        <dsp:cNvPr id="0" name=""/>
        <dsp:cNvSpPr/>
      </dsp:nvSpPr>
      <dsp:spPr>
        <a:xfrm>
          <a:off x="0" y="62289"/>
          <a:ext cx="8229600" cy="57563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Time to protection</a:t>
          </a:r>
          <a:endParaRPr lang="en-US" sz="2400" kern="1200" dirty="0"/>
        </a:p>
      </dsp:txBody>
      <dsp:txXfrm>
        <a:off x="28100" y="90389"/>
        <a:ext cx="8173400" cy="519439"/>
      </dsp:txXfrm>
    </dsp:sp>
    <dsp:sp modelId="{0D02AE36-F2B8-488F-A66F-24F7C07050DB}">
      <dsp:nvSpPr>
        <dsp:cNvPr id="0" name=""/>
        <dsp:cNvSpPr/>
      </dsp:nvSpPr>
      <dsp:spPr>
        <a:xfrm>
          <a:off x="0" y="707049"/>
          <a:ext cx="8229600" cy="57563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Duration of protection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735149"/>
        <a:ext cx="8173400" cy="519439"/>
      </dsp:txXfrm>
    </dsp:sp>
    <dsp:sp modelId="{8F4AF68B-09BE-48AB-8306-80ECB4AD6B34}">
      <dsp:nvSpPr>
        <dsp:cNvPr id="0" name=""/>
        <dsp:cNvSpPr/>
      </dsp:nvSpPr>
      <dsp:spPr>
        <a:xfrm>
          <a:off x="0" y="1351809"/>
          <a:ext cx="8229600" cy="575639"/>
        </a:xfrm>
        <a:prstGeom prst="roundRect">
          <a:avLst/>
        </a:prstGeom>
        <a:solidFill>
          <a:srgbClr val="CF49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Adherence</a:t>
          </a:r>
          <a:endParaRPr lang="en-US" sz="2400" kern="1200" dirty="0"/>
        </a:p>
      </dsp:txBody>
      <dsp:txXfrm>
        <a:off x="28100" y="1379909"/>
        <a:ext cx="8173400" cy="519439"/>
      </dsp:txXfrm>
    </dsp:sp>
    <dsp:sp modelId="{2D61197C-49F8-4D14-9EEF-50ADB282120C}">
      <dsp:nvSpPr>
        <dsp:cNvPr id="0" name=""/>
        <dsp:cNvSpPr/>
      </dsp:nvSpPr>
      <dsp:spPr>
        <a:xfrm>
          <a:off x="0" y="1996569"/>
          <a:ext cx="8229600" cy="575639"/>
        </a:xfrm>
        <a:prstGeom prst="roundRect">
          <a:avLst/>
        </a:prstGeom>
        <a:solidFill>
          <a:srgbClr val="49A3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Hepatitis B</a:t>
          </a:r>
          <a:endParaRPr lang="en-US" sz="2400" kern="1200" dirty="0"/>
        </a:p>
      </dsp:txBody>
      <dsp:txXfrm>
        <a:off x="28100" y="2024669"/>
        <a:ext cx="8173400" cy="519439"/>
      </dsp:txXfrm>
    </dsp:sp>
    <dsp:sp modelId="{04B73E76-2B9F-48E0-85C0-67412248C9FD}">
      <dsp:nvSpPr>
        <dsp:cNvPr id="0" name=""/>
        <dsp:cNvSpPr/>
      </dsp:nvSpPr>
      <dsp:spPr>
        <a:xfrm>
          <a:off x="0" y="2641329"/>
          <a:ext cx="8229600" cy="575639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HIV testing</a:t>
          </a:r>
        </a:p>
      </dsp:txBody>
      <dsp:txXfrm>
        <a:off x="28100" y="2669429"/>
        <a:ext cx="8173400" cy="519439"/>
      </dsp:txXfrm>
    </dsp:sp>
    <dsp:sp modelId="{D5767EF4-EA4A-4132-B07D-EAE9A22E022A}">
      <dsp:nvSpPr>
        <dsp:cNvPr id="0" name=""/>
        <dsp:cNvSpPr/>
      </dsp:nvSpPr>
      <dsp:spPr>
        <a:xfrm>
          <a:off x="0" y="3286089"/>
          <a:ext cx="8229600" cy="57563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HIV acquisition on </a:t>
          </a:r>
          <a:r>
            <a:rPr lang="en-US" sz="2400" kern="1200" dirty="0" err="1">
              <a:solidFill>
                <a:schemeClr val="tx1"/>
              </a:solidFill>
            </a:rPr>
            <a:t>PrEP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3314189"/>
        <a:ext cx="817340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3EE85-163E-4F3D-8EC1-E298B644B8D4}">
      <dsp:nvSpPr>
        <dsp:cNvPr id="0" name=""/>
        <dsp:cNvSpPr/>
      </dsp:nvSpPr>
      <dsp:spPr>
        <a:xfrm>
          <a:off x="0" y="62289"/>
          <a:ext cx="8229600" cy="57563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Time to protection: 7 days for vaginal/frontal sex, less for anal</a:t>
          </a:r>
          <a:endParaRPr lang="en-US" sz="2400" kern="1200" dirty="0"/>
        </a:p>
      </dsp:txBody>
      <dsp:txXfrm>
        <a:off x="28100" y="90389"/>
        <a:ext cx="8173400" cy="519439"/>
      </dsp:txXfrm>
    </dsp:sp>
    <dsp:sp modelId="{0D02AE36-F2B8-488F-A66F-24F7C07050DB}">
      <dsp:nvSpPr>
        <dsp:cNvPr id="0" name=""/>
        <dsp:cNvSpPr/>
      </dsp:nvSpPr>
      <dsp:spPr>
        <a:xfrm>
          <a:off x="0" y="707049"/>
          <a:ext cx="8229600" cy="57563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Duration of protection: 7 days after stopping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8100" y="735149"/>
        <a:ext cx="8173400" cy="519439"/>
      </dsp:txXfrm>
    </dsp:sp>
    <dsp:sp modelId="{8F4AF68B-09BE-48AB-8306-80ECB4AD6B34}">
      <dsp:nvSpPr>
        <dsp:cNvPr id="0" name=""/>
        <dsp:cNvSpPr/>
      </dsp:nvSpPr>
      <dsp:spPr>
        <a:xfrm>
          <a:off x="0" y="1351809"/>
          <a:ext cx="8229600" cy="575639"/>
        </a:xfrm>
        <a:prstGeom prst="roundRect">
          <a:avLst/>
        </a:prstGeom>
        <a:solidFill>
          <a:srgbClr val="CF49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Adherence: min 6 days a week for vaginal/frontal, less for anal</a:t>
          </a:r>
          <a:endParaRPr lang="en-US" sz="2400" kern="1200" dirty="0"/>
        </a:p>
      </dsp:txBody>
      <dsp:txXfrm>
        <a:off x="28100" y="1379909"/>
        <a:ext cx="8173400" cy="519439"/>
      </dsp:txXfrm>
    </dsp:sp>
    <dsp:sp modelId="{2D61197C-49F8-4D14-9EEF-50ADB282120C}">
      <dsp:nvSpPr>
        <dsp:cNvPr id="0" name=""/>
        <dsp:cNvSpPr/>
      </dsp:nvSpPr>
      <dsp:spPr>
        <a:xfrm>
          <a:off x="0" y="1996569"/>
          <a:ext cx="8229600" cy="575639"/>
        </a:xfrm>
        <a:prstGeom prst="roundRect">
          <a:avLst/>
        </a:prstGeom>
        <a:solidFill>
          <a:srgbClr val="49A3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Hepatitis B: daily </a:t>
          </a:r>
          <a:r>
            <a:rPr lang="en-GB" sz="2400" kern="1200" dirty="0" err="1"/>
            <a:t>PrEP</a:t>
          </a:r>
          <a:r>
            <a:rPr lang="en-GB" sz="2400" kern="1200" dirty="0"/>
            <a:t>, not on demand, in liaison with specialist</a:t>
          </a:r>
          <a:endParaRPr lang="en-US" sz="2400" kern="1200" dirty="0"/>
        </a:p>
      </dsp:txBody>
      <dsp:txXfrm>
        <a:off x="28100" y="2024669"/>
        <a:ext cx="8173400" cy="519439"/>
      </dsp:txXfrm>
    </dsp:sp>
    <dsp:sp modelId="{04B73E76-2B9F-48E0-85C0-67412248C9FD}">
      <dsp:nvSpPr>
        <dsp:cNvPr id="0" name=""/>
        <dsp:cNvSpPr/>
      </dsp:nvSpPr>
      <dsp:spPr>
        <a:xfrm>
          <a:off x="0" y="2641329"/>
          <a:ext cx="8229600" cy="575639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HIV testing: 3-monthly (2-monthly for CAB) with Ag/Ab +/- RNA</a:t>
          </a:r>
        </a:p>
      </dsp:txBody>
      <dsp:txXfrm>
        <a:off x="28100" y="2669429"/>
        <a:ext cx="8173400" cy="519439"/>
      </dsp:txXfrm>
    </dsp:sp>
    <dsp:sp modelId="{D5767EF4-EA4A-4132-B07D-EAE9A22E022A}">
      <dsp:nvSpPr>
        <dsp:cNvPr id="0" name=""/>
        <dsp:cNvSpPr/>
      </dsp:nvSpPr>
      <dsp:spPr>
        <a:xfrm>
          <a:off x="0" y="3286089"/>
          <a:ext cx="8229600" cy="57563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HIV on </a:t>
          </a:r>
          <a:r>
            <a:rPr lang="en-US" sz="2400" kern="1200" dirty="0" err="1">
              <a:solidFill>
                <a:schemeClr val="tx1"/>
              </a:solidFill>
            </a:rPr>
            <a:t>PrEP</a:t>
          </a:r>
          <a:r>
            <a:rPr lang="en-US" sz="2400" kern="1200" dirty="0">
              <a:solidFill>
                <a:schemeClr val="tx1"/>
              </a:solidFill>
            </a:rPr>
            <a:t>: tests can be odd &amp; RNA UD, WB/DNA/expert input</a:t>
          </a:r>
        </a:p>
      </dsp:txBody>
      <dsp:txXfrm>
        <a:off x="28100" y="3314189"/>
        <a:ext cx="8173400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393E-3169-1143-BF74-6D8C2E17A82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4A82-C3D7-7D42-9511-4634CE670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what I will cover today…..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Mainly tenofovir-disoproxil/emtricitabine</a:t>
            </a:r>
          </a:p>
          <a:p>
            <a:r>
              <a:rPr lang="en-GB" dirty="0"/>
              <a:t>Some TAF/emtricitabine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2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0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the few, maybe only, benefits of </a:t>
            </a:r>
            <a:r>
              <a:rPr lang="en-GB" dirty="0" err="1"/>
              <a:t>Brxit</a:t>
            </a:r>
            <a:r>
              <a:rPr lang="en-GB" dirty="0"/>
              <a:t> is that we will have access to TAF/FTC </a:t>
            </a:r>
            <a:r>
              <a:rPr lang="en-GB" dirty="0" err="1"/>
              <a:t>PrEP</a:t>
            </a:r>
            <a:r>
              <a:rPr lang="en-GB" dirty="0"/>
              <a:t> as we now go via MHRA, our national regulatory body, rather than EMA, for drug approvals. This will be limited to people with renal or bone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HPTN083 compared oral TDF/FTC with injectable cabotegravir for </a:t>
            </a:r>
            <a:r>
              <a:rPr lang="en-GB" dirty="0" err="1"/>
              <a:t>PrEP</a:t>
            </a:r>
            <a:r>
              <a:rPr lang="en-GB" dirty="0"/>
              <a:t> in MSM &amp; transgender women</a:t>
            </a:r>
          </a:p>
          <a:p>
            <a:r>
              <a:rPr lang="en-GB" dirty="0"/>
              <a:t>Cabotegravir was superior but only due to adherence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HPTN084 is the same comparison as the last study but in cisgendered women at high risk of HIV and showed superiority driven by better adherence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2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US cost-effectiveness analysis shows TAF/FTC could never be cost-effective for routine </a:t>
            </a:r>
            <a:r>
              <a:rPr lang="en-GB" dirty="0" err="1"/>
              <a:t>PrEP</a:t>
            </a:r>
            <a:r>
              <a:rPr lang="en-GB" dirty="0"/>
              <a:t> in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same analysis showed cabotegravir would need to be much cheaper than the listed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3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Phase 2 ISL data PK supports 60mg OM 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PURPOSE 2 is in MSM, TGW, TGM*, GNB* who have sex with men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59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Choice is crucial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4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</a:t>
            </a:r>
            <a:r>
              <a:rPr lang="en-GB" dirty="0" err="1"/>
              <a:t>iPreX</a:t>
            </a:r>
            <a:r>
              <a:rPr lang="en-GB" dirty="0"/>
              <a:t> data for anal sex: 7 days a week = 99%, 4 days a week = 96%, 2 days a week = 76%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lots of effective HIV prevention methods:</a:t>
            </a:r>
          </a:p>
          <a:p>
            <a:r>
              <a:rPr lang="en-GB" dirty="0"/>
              <a:t>Treating people with HIV so their viral loads are undetectable means z zero risk of transmission to their sexual partner, so-called ‘undetectable is </a:t>
            </a:r>
            <a:r>
              <a:rPr lang="en-GB" dirty="0" err="1"/>
              <a:t>untransmittable</a:t>
            </a:r>
            <a:r>
              <a:rPr lang="en-GB" dirty="0"/>
              <a:t>’ or U=U</a:t>
            </a:r>
          </a:p>
          <a:p>
            <a:r>
              <a:rPr lang="en-GB" dirty="0"/>
              <a:t>There is still a very small risk of vertical transmission during pregnancy (depending on when HIV treatment is started) and breastfeeding so, depending on the circumstances, a women ma be advised to have a caesarean instead of a vaginal delivery and the baby will get medication for 2-4 weeks. In some countries formula feeding is recommended over breast feeding.</a:t>
            </a:r>
          </a:p>
          <a:p>
            <a:r>
              <a:rPr lang="en-GB" dirty="0"/>
              <a:t>Condoms work and also reduce the risk of other sexually transmitted infections and unintended pregnancy</a:t>
            </a:r>
          </a:p>
          <a:p>
            <a:r>
              <a:rPr lang="en-GB" dirty="0"/>
              <a:t>Finally using HIV drugs in HIV negative people before sex (pre-exposure prophylaxis or </a:t>
            </a:r>
            <a:r>
              <a:rPr lang="en-GB" dirty="0" err="1"/>
              <a:t>PrEP</a:t>
            </a:r>
            <a:r>
              <a:rPr lang="en-GB" dirty="0"/>
              <a:t>) or after sex (post-exposure prophylaxis or PEP) are effective ways to reduce the risk of HIV although there is far more evidence for </a:t>
            </a:r>
            <a:r>
              <a:rPr lang="en-GB" dirty="0" err="1"/>
              <a:t>PrEP</a:t>
            </a:r>
            <a:r>
              <a:rPr lang="en-GB" dirty="0"/>
              <a:t> than PEP….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67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 CAB seems safe in rats &amp; rabbits….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Dapirivine</a:t>
            </a:r>
            <a:r>
              <a:rPr lang="en-GB" dirty="0"/>
              <a:t> reaches breast milk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Impact of different </a:t>
            </a:r>
            <a:r>
              <a:rPr lang="en-GB" dirty="0" err="1"/>
              <a:t>PrEP</a:t>
            </a:r>
            <a:r>
              <a:rPr lang="en-GB" dirty="0"/>
              <a:t> methods on quality of life and sexual pleasure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evidence for </a:t>
            </a:r>
            <a:r>
              <a:rPr lang="en-GB" dirty="0" err="1"/>
              <a:t>PrEP</a:t>
            </a:r>
            <a:r>
              <a:rPr lang="en-GB" dirty="0"/>
              <a:t>, and most use globally, is with a 2 drug combination of tenofovir-disoproxil with emtricitabine, both commonly used in HIV treatment</a:t>
            </a:r>
          </a:p>
          <a:p>
            <a:r>
              <a:rPr lang="en-GB" dirty="0"/>
              <a:t>These are commonly abbreviated to TDF/FTC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3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Once the equipoise was lost, i.e. we knew that prep could work, we started seeing much better results.</a:t>
            </a:r>
          </a:p>
          <a:p>
            <a:r>
              <a:rPr lang="en-GB" dirty="0"/>
              <a:t>IPERGAY was a placebo-controlled randomised trial of event-based </a:t>
            </a:r>
            <a:r>
              <a:rPr lang="en-GB" dirty="0" err="1"/>
              <a:t>PrEP</a:t>
            </a:r>
            <a:r>
              <a:rPr lang="en-GB" dirty="0"/>
              <a:t> (where you take </a:t>
            </a:r>
            <a:r>
              <a:rPr lang="en-GB" dirty="0" err="1"/>
              <a:t>PrEP</a:t>
            </a:r>
            <a:r>
              <a:rPr lang="en-GB" dirty="0"/>
              <a:t> before and after sex) and</a:t>
            </a:r>
          </a:p>
          <a:p>
            <a:r>
              <a:rPr lang="en-GB" dirty="0"/>
              <a:t>PROUD randomised higher risk people to immediate vs deferred </a:t>
            </a:r>
            <a:r>
              <a:rPr lang="en-GB" dirty="0" err="1"/>
              <a:t>PrEP</a:t>
            </a:r>
            <a:r>
              <a:rPr lang="en-GB" dirty="0"/>
              <a:t> taken every day – both showed an 86% reduction in new cases of HIV</a:t>
            </a:r>
          </a:p>
          <a:p>
            <a:r>
              <a:rPr lang="en-GB" dirty="0"/>
              <a:t>The open-label extension phase of IPERGAY showed a 97% reduction in new HIV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25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928,750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4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928,750</a:t>
            </a:r>
          </a:p>
          <a:p>
            <a:r>
              <a:rPr lang="en-GB" sz="1200" dirty="0"/>
              <a:t>9-fold increased in cumulative </a:t>
            </a:r>
            <a:r>
              <a:rPr lang="en-GB" sz="1200" dirty="0" err="1"/>
              <a:t>PrEP</a:t>
            </a:r>
            <a:r>
              <a:rPr lang="en-GB" sz="1200" dirty="0"/>
              <a:t> initiations over 4 years:102,446 in 2016 to 928,750 in 2020</a:t>
            </a:r>
          </a:p>
          <a:p>
            <a:r>
              <a:rPr lang="en-GB" sz="1200" dirty="0" err="1"/>
              <a:t>PrEP</a:t>
            </a:r>
            <a:r>
              <a:rPr lang="en-GB" sz="1200" dirty="0"/>
              <a:t> initiation growth has slowed over time: </a:t>
            </a:r>
          </a:p>
          <a:p>
            <a:r>
              <a:rPr lang="en-GB" dirty="0"/>
              <a:t>2017-2018 97% </a:t>
            </a:r>
          </a:p>
          <a:p>
            <a:r>
              <a:rPr lang="en-GB" dirty="0"/>
              <a:t>2018-2019 58% </a:t>
            </a:r>
          </a:p>
          <a:p>
            <a:r>
              <a:rPr lang="en-GB" dirty="0"/>
              <a:t>2019-2020 55%</a:t>
            </a:r>
          </a:p>
          <a:p>
            <a:r>
              <a:rPr lang="en-GB" sz="1400" dirty="0"/>
              <a:t>BUT over 300,000 initiations in 2020 alone!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8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4A82-C3D7-7D42-9511-4634CE670C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EFCFACB-866A-455B-8F69-93CD9F3D3D6E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10" y="0"/>
            <a:ext cx="1112469" cy="32004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F645C7C-F0D4-4F5C-8D68-FB851D5670AC}"/>
              </a:ext>
            </a:extLst>
          </p:cNvPr>
          <p:cNvSpPr txBox="1">
            <a:spLocks/>
          </p:cNvSpPr>
          <p:nvPr userDrawn="1"/>
        </p:nvSpPr>
        <p:spPr>
          <a:xfrm>
            <a:off x="524386" y="4813032"/>
            <a:ext cx="8124825" cy="112031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sz="600" b="1" kern="0">
                <a:solidFill>
                  <a:schemeClr val="tx1"/>
                </a:solidFill>
              </a:rPr>
              <a:t>23rd International AIDS Conference; July 6-10, 2020; Virtual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5A9598-132B-4791-AA81-8424EC568A8B}"/>
              </a:ext>
            </a:extLst>
          </p:cNvPr>
          <p:cNvCxnSpPr/>
          <p:nvPr userDrawn="1"/>
        </p:nvCxnSpPr>
        <p:spPr>
          <a:xfrm>
            <a:off x="522873" y="4687200"/>
            <a:ext cx="391500" cy="0"/>
          </a:xfrm>
          <a:prstGeom prst="line">
            <a:avLst/>
          </a:prstGeom>
          <a:ln w="3175"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951345F-605B-4B05-8202-DE3B46F9CD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1371600"/>
            <a:ext cx="6858000" cy="19202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effectLst/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680979-CC01-4E77-8530-905039B45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429000"/>
            <a:ext cx="6858000" cy="681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1" i="0">
                <a:solidFill>
                  <a:schemeClr val="tx2"/>
                </a:solidFill>
                <a:effectLst/>
                <a:latin typeface="Arial"/>
                <a:cs typeface="Arial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F6C3D1-ED36-45A1-94EC-A54358432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960" y="3977640"/>
            <a:ext cx="6858000" cy="644652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  <a:lvl2pPr marL="185724" indent="0">
              <a:buNone/>
              <a:defRPr/>
            </a:lvl2pPr>
            <a:lvl3pPr marL="380972" indent="0">
              <a:buNone/>
              <a:defRPr/>
            </a:lvl3pPr>
            <a:lvl4pPr marL="552410" indent="0">
              <a:buNone/>
              <a:defRPr/>
            </a:lvl4pPr>
            <a:lvl5pPr marL="7159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90AADF-112C-4300-8D1F-49B825951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"/>
            <a:ext cx="1114424" cy="32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3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3">
          <p15:clr>
            <a:srgbClr val="FBAE40"/>
          </p15:clr>
        </p15:guide>
        <p15:guide id="4" pos="561">
          <p15:clr>
            <a:srgbClr val="FBAE40"/>
          </p15:clr>
        </p15:guide>
        <p15:guide id="5" orient="horz" pos="4032">
          <p15:clr>
            <a:srgbClr val="FBAE40"/>
          </p15:clr>
        </p15:guide>
        <p15:guide id="6" orient="horz" pos="4159">
          <p15:clr>
            <a:srgbClr val="FBAE40"/>
          </p15:clr>
        </p15:guide>
        <p15:guide id="7" orient="horz" pos="93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EFCFACB-866A-455B-8F69-93CD9F3D3D6E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10" y="0"/>
            <a:ext cx="1112469" cy="32004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5A9598-132B-4791-AA81-8424EC568A8B}"/>
              </a:ext>
            </a:extLst>
          </p:cNvPr>
          <p:cNvCxnSpPr/>
          <p:nvPr userDrawn="1"/>
        </p:nvCxnSpPr>
        <p:spPr>
          <a:xfrm>
            <a:off x="522873" y="4687200"/>
            <a:ext cx="391500" cy="0"/>
          </a:xfrm>
          <a:prstGeom prst="line">
            <a:avLst/>
          </a:prstGeom>
          <a:ln w="3175">
            <a:solidFill>
              <a:srgbClr val="071D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951345F-605B-4B05-8202-DE3B46F9CD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1" y="960120"/>
            <a:ext cx="3860228" cy="17830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effectLst/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680979-CC01-4E77-8530-905039B45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1" y="2719029"/>
            <a:ext cx="3517328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1" i="0">
                <a:solidFill>
                  <a:schemeClr val="tx2"/>
                </a:solidFill>
                <a:effectLst/>
                <a:latin typeface="Arial"/>
                <a:cs typeface="Arial"/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F6C3D1-ED36-45A1-94EC-A54358432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961" y="3413973"/>
            <a:ext cx="3288728" cy="685800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  <a:lvl2pPr marL="185724" indent="0">
              <a:buNone/>
              <a:defRPr/>
            </a:lvl2pPr>
            <a:lvl3pPr marL="380972" indent="0">
              <a:buNone/>
              <a:defRPr/>
            </a:lvl3pPr>
            <a:lvl4pPr marL="552410" indent="0">
              <a:buNone/>
              <a:defRPr/>
            </a:lvl4pPr>
            <a:lvl5pPr marL="7159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90AADF-112C-4300-8D1F-49B825951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"/>
            <a:ext cx="1114424" cy="3259853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36D134-E6A1-41AE-8FE0-43649CB944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68692" y="0"/>
            <a:ext cx="5475308" cy="5143500"/>
          </a:xfrm>
          <a:custGeom>
            <a:avLst/>
            <a:gdLst>
              <a:gd name="connsiteX0" fmla="*/ 0 w 4795335"/>
              <a:gd name="connsiteY0" fmla="*/ 0 h 6858000"/>
              <a:gd name="connsiteX1" fmla="*/ 4795335 w 4795335"/>
              <a:gd name="connsiteY1" fmla="*/ 0 h 6858000"/>
              <a:gd name="connsiteX2" fmla="*/ 4795335 w 4795335"/>
              <a:gd name="connsiteY2" fmla="*/ 6858000 h 6858000"/>
              <a:gd name="connsiteX3" fmla="*/ 0 w 4795335"/>
              <a:gd name="connsiteY3" fmla="*/ 6858000 h 6858000"/>
              <a:gd name="connsiteX4" fmla="*/ 0 w 4795335"/>
              <a:gd name="connsiteY4" fmla="*/ 0 h 6858000"/>
              <a:gd name="connsiteX0" fmla="*/ 2505075 w 7300410"/>
              <a:gd name="connsiteY0" fmla="*/ 0 h 6858000"/>
              <a:gd name="connsiteX1" fmla="*/ 7300410 w 7300410"/>
              <a:gd name="connsiteY1" fmla="*/ 0 h 6858000"/>
              <a:gd name="connsiteX2" fmla="*/ 7300410 w 7300410"/>
              <a:gd name="connsiteY2" fmla="*/ 6858000 h 6858000"/>
              <a:gd name="connsiteX3" fmla="*/ 0 w 7300410"/>
              <a:gd name="connsiteY3" fmla="*/ 6858000 h 6858000"/>
              <a:gd name="connsiteX4" fmla="*/ 2505075 w 73004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0410" h="6858000">
                <a:moveTo>
                  <a:pt x="2505075" y="0"/>
                </a:moveTo>
                <a:lnTo>
                  <a:pt x="7300410" y="0"/>
                </a:lnTo>
                <a:lnTo>
                  <a:pt x="7300410" y="6858000"/>
                </a:lnTo>
                <a:lnTo>
                  <a:pt x="0" y="6858000"/>
                </a:lnTo>
                <a:lnTo>
                  <a:pt x="2505075" y="0"/>
                </a:ln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EBF4DA-FDF0-4CF3-BFF1-27088EC0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359" y="4949429"/>
            <a:ext cx="3902869" cy="810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500">
                <a:solidFill>
                  <a:schemeClr val="tx1"/>
                </a:solidFill>
              </a:defRPr>
            </a:lvl1pPr>
            <a:lvl2pPr marL="342884" indent="0">
              <a:buNone/>
              <a:defRPr sz="500">
                <a:solidFill>
                  <a:schemeClr val="accent2"/>
                </a:solidFill>
              </a:defRPr>
            </a:lvl2pPr>
            <a:lvl3pPr marL="685766" indent="0">
              <a:buNone/>
              <a:defRPr sz="500">
                <a:solidFill>
                  <a:schemeClr val="accent2"/>
                </a:solidFill>
              </a:defRPr>
            </a:lvl3pPr>
            <a:lvl4pPr marL="1028649" indent="0">
              <a:buNone/>
              <a:defRPr sz="500">
                <a:solidFill>
                  <a:schemeClr val="accent2"/>
                </a:solidFill>
              </a:defRPr>
            </a:lvl4pPr>
            <a:lvl5pPr marL="1371532" indent="0">
              <a:buNone/>
              <a:defRPr sz="5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photo disclaimer</a:t>
            </a:r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6C1BFBD-962E-4E45-99AB-CD982194B459}"/>
              </a:ext>
            </a:extLst>
          </p:cNvPr>
          <p:cNvSpPr txBox="1">
            <a:spLocks/>
          </p:cNvSpPr>
          <p:nvPr userDrawn="1"/>
        </p:nvSpPr>
        <p:spPr>
          <a:xfrm>
            <a:off x="524376" y="4813027"/>
            <a:ext cx="3254668" cy="136400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sz="600" b="1" kern="0">
                <a:solidFill>
                  <a:schemeClr val="tx1"/>
                </a:solidFill>
              </a:rPr>
              <a:t>23rd International AIDS Conference; July 6-10, 2020; Virtual</a:t>
            </a:r>
          </a:p>
        </p:txBody>
      </p:sp>
    </p:spTree>
    <p:extLst>
      <p:ext uri="{BB962C8B-B14F-4D97-AF65-F5344CB8AC3E}">
        <p14:creationId xmlns:p14="http://schemas.microsoft.com/office/powerpoint/2010/main" val="2230182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93">
          <p15:clr>
            <a:srgbClr val="FBAE40"/>
          </p15:clr>
        </p15:guide>
        <p15:guide id="4" pos="561">
          <p15:clr>
            <a:srgbClr val="FBAE40"/>
          </p15:clr>
        </p15:guide>
        <p15:guide id="5" orient="horz" pos="4032">
          <p15:clr>
            <a:srgbClr val="FBAE40"/>
          </p15:clr>
        </p15:guide>
        <p15:guide id="6" orient="horz" pos="4159">
          <p15:clr>
            <a:srgbClr val="FBAE40"/>
          </p15:clr>
        </p15:guide>
        <p15:guide id="7" orient="horz" pos="93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5EF343-BC1C-4481-AB08-1FEA749ADFA1}"/>
              </a:ext>
            </a:extLst>
          </p:cNvPr>
          <p:cNvCxnSpPr/>
          <p:nvPr userDrawn="1"/>
        </p:nvCxnSpPr>
        <p:spPr>
          <a:xfrm rot="1200000">
            <a:off x="832248" y="-307181"/>
            <a:ext cx="0" cy="5137785"/>
          </a:xfrm>
          <a:prstGeom prst="line">
            <a:avLst/>
          </a:prstGeom>
          <a:ln w="25400" cap="sq">
            <a:solidFill>
              <a:srgbClr val="E4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548C306-055E-4E11-A507-A1F28C273740}"/>
              </a:ext>
            </a:extLst>
          </p:cNvPr>
          <p:cNvSpPr txBox="1">
            <a:spLocks/>
          </p:cNvSpPr>
          <p:nvPr userDrawn="1"/>
        </p:nvSpPr>
        <p:spPr>
          <a:xfrm>
            <a:off x="524386" y="4813032"/>
            <a:ext cx="8124825" cy="112031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sz="600" b="1" kern="0">
                <a:solidFill>
                  <a:schemeClr val="tx1"/>
                </a:solidFill>
              </a:rPr>
              <a:t>23rd International AIDS Conference; July 6-10, 2020; Virtual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A343B2-0BB0-4C07-85D9-BE40CD7987FA}"/>
              </a:ext>
            </a:extLst>
          </p:cNvPr>
          <p:cNvCxnSpPr/>
          <p:nvPr userDrawn="1"/>
        </p:nvCxnSpPr>
        <p:spPr>
          <a:xfrm>
            <a:off x="522873" y="4687200"/>
            <a:ext cx="3915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BB7A876-30A6-4294-849D-215C944656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319835"/>
            <a:ext cx="7086600" cy="18521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>
                <a:solidFill>
                  <a:schemeClr val="tx1"/>
                </a:solidFill>
                <a:effectLst/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3BAFCA-3624-452E-85A4-8E4C1CBC89CD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0" y="1"/>
            <a:ext cx="480060" cy="13810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97EE3-F253-4A71-B5C1-6A01EEC062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"/>
            <a:ext cx="528900" cy="15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8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1" y="1013223"/>
            <a:ext cx="83581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  <a:p>
            <a:pPr lvl="4"/>
            <a:endParaRPr lang="en-US" alt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AB574-D00F-404B-99A4-2638A1E73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8747459" y="4107807"/>
            <a:ext cx="396551" cy="1034293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5E20FFAB-DF01-48B8-AAF8-D9E99819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2292" y="4889700"/>
            <a:ext cx="341708" cy="252394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269CE4D-2347-44B5-ABE1-5082EFF06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14300"/>
            <a:ext cx="8358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A834DD-6116-4B73-BBE9-851C2D5E28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400" y="4319340"/>
            <a:ext cx="8357616" cy="228577"/>
          </a:xfrm>
        </p:spPr>
        <p:txBody>
          <a:bodyPr anchor="b"/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74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2292" y="4889700"/>
            <a:ext cx="341708" cy="252394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1BDFE1-7D83-4C75-AB1F-B7E84E75F7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400" y="4319340"/>
            <a:ext cx="8357616" cy="228577"/>
          </a:xfrm>
        </p:spPr>
        <p:txBody>
          <a:bodyPr anchor="b"/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14300"/>
            <a:ext cx="8358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76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72622E9-B50D-4DD4-BEBE-8BF8C87BBD65}"/>
              </a:ext>
            </a:extLst>
          </p:cNvPr>
          <p:cNvSpPr>
            <a:spLocks noGrp="1" noChangeArrowheads="1"/>
          </p:cNvSpPr>
          <p:nvPr>
            <p:ph idx="21"/>
          </p:nvPr>
        </p:nvSpPr>
        <p:spPr bwMode="auto">
          <a:xfrm>
            <a:off x="4852415" y="1006365"/>
            <a:ext cx="40386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  <a:p>
            <a:pPr lvl="4"/>
            <a:endParaRPr lang="en-US" altLang="en-US" noProof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1" y="1013223"/>
            <a:ext cx="4038600" cy="32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  <a:p>
            <a:pPr lvl="4"/>
            <a:endParaRPr lang="en-US" alt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AB574-D00F-404B-99A4-2638A1E73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8747459" y="4107807"/>
            <a:ext cx="396551" cy="1034293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5E20FFAB-DF01-48B8-AAF8-D9E99819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2292" y="4889700"/>
            <a:ext cx="341708" cy="252394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9131C29-6C0E-4A47-B9A7-C55071F93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400" y="4319340"/>
            <a:ext cx="8357616" cy="228577"/>
          </a:xfrm>
        </p:spPr>
        <p:txBody>
          <a:bodyPr anchor="b"/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58B5B0-AA36-4F59-94DC-3FDB41691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14300"/>
            <a:ext cx="8358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247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ontent 2 Columns with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72622E9-B50D-4DD4-BEBE-8BF8C87BBD65}"/>
              </a:ext>
            </a:extLst>
          </p:cNvPr>
          <p:cNvSpPr>
            <a:spLocks noGrp="1" noChangeArrowheads="1"/>
          </p:cNvSpPr>
          <p:nvPr>
            <p:ph idx="21"/>
          </p:nvPr>
        </p:nvSpPr>
        <p:spPr bwMode="auto">
          <a:xfrm>
            <a:off x="4852415" y="1337310"/>
            <a:ext cx="4038600" cy="295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  <a:p>
            <a:pPr lvl="4"/>
            <a:endParaRPr lang="en-US" altLang="en-US" noProof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4" y="1337310"/>
            <a:ext cx="4038599" cy="295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  <a:p>
            <a:pPr lvl="4"/>
            <a:endParaRPr lang="en-US" alt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AB574-D00F-404B-99A4-2638A1E73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8747459" y="4107807"/>
            <a:ext cx="396551" cy="1034293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5E20FFAB-DF01-48B8-AAF8-D9E99819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2292" y="4889700"/>
            <a:ext cx="341708" cy="252394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9131C29-6C0E-4A47-B9A7-C55071F93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400" y="4319340"/>
            <a:ext cx="8357616" cy="228577"/>
          </a:xfrm>
        </p:spPr>
        <p:txBody>
          <a:bodyPr anchor="b"/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245587-433B-4369-BF10-2F4987B1F1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3404" y="1028700"/>
            <a:ext cx="4038599" cy="28575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3319C2-39F1-4EB2-A346-E3025727F8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52426" y="1028700"/>
            <a:ext cx="4038599" cy="28575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DBF9288-11FB-4CAD-85DF-1DB1DD1DF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14300"/>
            <a:ext cx="8358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0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visual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F670-0F1E-4B34-A98C-FC23A60B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CEE7A-9BCB-401D-ADE3-C49764F2B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AC3FD-09E3-4FF5-A0F9-A72F20D7F3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98AEDB1-EAF6-4F1C-B9DE-513484F4DD5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3399" y="810816"/>
            <a:ext cx="8357616" cy="3456000"/>
          </a:xfrm>
          <a:noFill/>
        </p:spPr>
        <p:txBody>
          <a:bodyPr/>
          <a:lstStyle>
            <a:lvl1pPr algn="ctr">
              <a:defRPr sz="800" b="1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relevant icon below to add full-page content (eg, image of chart of table). Delete blue comment/caption boxes if not required.</a:t>
            </a:r>
            <a:endParaRPr lang="en-GB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3652455-A371-49E9-8A18-90D2825EB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8" y="964406"/>
            <a:ext cx="2193473" cy="810000"/>
          </a:xfrm>
          <a:custGeom>
            <a:avLst/>
            <a:gdLst>
              <a:gd name="connsiteX0" fmla="*/ 0 w 2880000"/>
              <a:gd name="connsiteY0" fmla="*/ 0 h 1080000"/>
              <a:gd name="connsiteX1" fmla="*/ 2880000 w 2880000"/>
              <a:gd name="connsiteY1" fmla="*/ 0 h 1080000"/>
              <a:gd name="connsiteX2" fmla="*/ 2880000 w 2880000"/>
              <a:gd name="connsiteY2" fmla="*/ 1080000 h 1080000"/>
              <a:gd name="connsiteX3" fmla="*/ 0 w 2880000"/>
              <a:gd name="connsiteY3" fmla="*/ 1080000 h 1080000"/>
              <a:gd name="connsiteX4" fmla="*/ 0 w 2880000"/>
              <a:gd name="connsiteY4" fmla="*/ 0 h 1080000"/>
              <a:gd name="connsiteX0" fmla="*/ 0 w 2880000"/>
              <a:gd name="connsiteY0" fmla="*/ 0 h 1080000"/>
              <a:gd name="connsiteX1" fmla="*/ 2880000 w 2880000"/>
              <a:gd name="connsiteY1" fmla="*/ 0 h 1080000"/>
              <a:gd name="connsiteX2" fmla="*/ 2494237 w 2880000"/>
              <a:gd name="connsiteY2" fmla="*/ 1080000 h 1080000"/>
              <a:gd name="connsiteX3" fmla="*/ 0 w 2880000"/>
              <a:gd name="connsiteY3" fmla="*/ 1080000 h 1080000"/>
              <a:gd name="connsiteX4" fmla="*/ 0 w 2880000"/>
              <a:gd name="connsiteY4" fmla="*/ 0 h 1080000"/>
              <a:gd name="connsiteX0" fmla="*/ 0 w 2880000"/>
              <a:gd name="connsiteY0" fmla="*/ 0 h 1080000"/>
              <a:gd name="connsiteX1" fmla="*/ 2880000 w 2880000"/>
              <a:gd name="connsiteY1" fmla="*/ 0 h 1080000"/>
              <a:gd name="connsiteX2" fmla="*/ 2487093 w 2880000"/>
              <a:gd name="connsiteY2" fmla="*/ 1080000 h 1080000"/>
              <a:gd name="connsiteX3" fmla="*/ 0 w 2880000"/>
              <a:gd name="connsiteY3" fmla="*/ 1080000 h 1080000"/>
              <a:gd name="connsiteX4" fmla="*/ 0 w 2880000"/>
              <a:gd name="connsiteY4" fmla="*/ 0 h 1080000"/>
              <a:gd name="connsiteX0" fmla="*/ 0 w 2880000"/>
              <a:gd name="connsiteY0" fmla="*/ 0 h 1080000"/>
              <a:gd name="connsiteX1" fmla="*/ 2880000 w 2880000"/>
              <a:gd name="connsiteY1" fmla="*/ 0 h 1080000"/>
              <a:gd name="connsiteX2" fmla="*/ 2491740 w 2880000"/>
              <a:gd name="connsiteY2" fmla="*/ 1080000 h 1080000"/>
              <a:gd name="connsiteX3" fmla="*/ 0 w 2880000"/>
              <a:gd name="connsiteY3" fmla="*/ 1080000 h 1080000"/>
              <a:gd name="connsiteX4" fmla="*/ 0 w 2880000"/>
              <a:gd name="connsiteY4" fmla="*/ 0 h 1080000"/>
              <a:gd name="connsiteX0" fmla="*/ 0 w 2880000"/>
              <a:gd name="connsiteY0" fmla="*/ 0 h 1080000"/>
              <a:gd name="connsiteX1" fmla="*/ 2880000 w 2880000"/>
              <a:gd name="connsiteY1" fmla="*/ 0 h 1080000"/>
              <a:gd name="connsiteX2" fmla="*/ 2496386 w 2880000"/>
              <a:gd name="connsiteY2" fmla="*/ 1080000 h 1080000"/>
              <a:gd name="connsiteX3" fmla="*/ 0 w 2880000"/>
              <a:gd name="connsiteY3" fmla="*/ 1080000 h 1080000"/>
              <a:gd name="connsiteX4" fmla="*/ 0 w 28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000" h="1080000">
                <a:moveTo>
                  <a:pt x="0" y="0"/>
                </a:moveTo>
                <a:lnTo>
                  <a:pt x="2880000" y="0"/>
                </a:lnTo>
                <a:lnTo>
                  <a:pt x="2496386" y="1080000"/>
                </a:lnTo>
                <a:lnTo>
                  <a:pt x="0" y="1080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215990" tIns="179992" rIns="287986" bIns="179992" anchor="ctr" anchorCtr="0"/>
          <a:lstStyle>
            <a:lvl1pPr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supporting text (max 20 words)</a:t>
            </a:r>
            <a:endParaRPr lang="en-GB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5706BE0-1A84-4568-A914-0DF963ADAB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7021" y="3861006"/>
            <a:ext cx="2213999" cy="270001"/>
          </a:xfrm>
          <a:custGeom>
            <a:avLst/>
            <a:gdLst>
              <a:gd name="connsiteX0" fmla="*/ 0 w 2952000"/>
              <a:gd name="connsiteY0" fmla="*/ 0 h 360000"/>
              <a:gd name="connsiteX1" fmla="*/ 2952000 w 2952000"/>
              <a:gd name="connsiteY1" fmla="*/ 0 h 360000"/>
              <a:gd name="connsiteX2" fmla="*/ 2952000 w 2952000"/>
              <a:gd name="connsiteY2" fmla="*/ 360000 h 360000"/>
              <a:gd name="connsiteX3" fmla="*/ 0 w 2952000"/>
              <a:gd name="connsiteY3" fmla="*/ 360000 h 360000"/>
              <a:gd name="connsiteX4" fmla="*/ 0 w 2952000"/>
              <a:gd name="connsiteY4" fmla="*/ 0 h 360000"/>
              <a:gd name="connsiteX0" fmla="*/ 128588 w 2952000"/>
              <a:gd name="connsiteY0" fmla="*/ 0 h 360000"/>
              <a:gd name="connsiteX1" fmla="*/ 2952000 w 2952000"/>
              <a:gd name="connsiteY1" fmla="*/ 0 h 360000"/>
              <a:gd name="connsiteX2" fmla="*/ 2952000 w 2952000"/>
              <a:gd name="connsiteY2" fmla="*/ 360000 h 360000"/>
              <a:gd name="connsiteX3" fmla="*/ 0 w 2952000"/>
              <a:gd name="connsiteY3" fmla="*/ 360000 h 360000"/>
              <a:gd name="connsiteX4" fmla="*/ 128588 w 2952000"/>
              <a:gd name="connsiteY4" fmla="*/ 0 h 360000"/>
              <a:gd name="connsiteX0" fmla="*/ 133350 w 2952000"/>
              <a:gd name="connsiteY0" fmla="*/ 2381 h 360000"/>
              <a:gd name="connsiteX1" fmla="*/ 2952000 w 2952000"/>
              <a:gd name="connsiteY1" fmla="*/ 0 h 360000"/>
              <a:gd name="connsiteX2" fmla="*/ 2952000 w 2952000"/>
              <a:gd name="connsiteY2" fmla="*/ 360000 h 360000"/>
              <a:gd name="connsiteX3" fmla="*/ 0 w 2952000"/>
              <a:gd name="connsiteY3" fmla="*/ 360000 h 360000"/>
              <a:gd name="connsiteX4" fmla="*/ 133350 w 2952000"/>
              <a:gd name="connsiteY4" fmla="*/ 2381 h 360000"/>
              <a:gd name="connsiteX0" fmla="*/ 133350 w 2952000"/>
              <a:gd name="connsiteY0" fmla="*/ 0 h 360001"/>
              <a:gd name="connsiteX1" fmla="*/ 2952000 w 2952000"/>
              <a:gd name="connsiteY1" fmla="*/ 1 h 360001"/>
              <a:gd name="connsiteX2" fmla="*/ 2952000 w 2952000"/>
              <a:gd name="connsiteY2" fmla="*/ 360001 h 360001"/>
              <a:gd name="connsiteX3" fmla="*/ 0 w 2952000"/>
              <a:gd name="connsiteY3" fmla="*/ 360001 h 360001"/>
              <a:gd name="connsiteX4" fmla="*/ 133350 w 2952000"/>
              <a:gd name="connsiteY4" fmla="*/ 0 h 3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000" h="360001">
                <a:moveTo>
                  <a:pt x="133350" y="0"/>
                </a:moveTo>
                <a:lnTo>
                  <a:pt x="2952000" y="1"/>
                </a:lnTo>
                <a:lnTo>
                  <a:pt x="2952000" y="360001"/>
                </a:lnTo>
                <a:lnTo>
                  <a:pt x="0" y="360001"/>
                </a:lnTo>
                <a:lnTo>
                  <a:pt x="13335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79992" tIns="0" rIns="215990" anchor="ctr" anchorCtr="0"/>
          <a:lstStyle>
            <a:lvl1pPr algn="r">
              <a:defRPr sz="500">
                <a:solidFill>
                  <a:schemeClr val="bg1"/>
                </a:solidFill>
              </a:defRPr>
            </a:lvl1pPr>
            <a:lvl2pPr>
              <a:defRPr sz="5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lvl="0"/>
            <a:r>
              <a:rPr lang="en-US"/>
              <a:t>Click to add image caption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1B2302-A57D-40EE-B085-D87F3134DC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400" y="4319340"/>
            <a:ext cx="8357616" cy="228577"/>
          </a:xfrm>
        </p:spPr>
        <p:txBody>
          <a:bodyPr anchor="b"/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6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7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80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5AE0D20-52C4-48A2-89D4-172F2B1999E4}"/>
              </a:ext>
            </a:extLst>
          </p:cNvPr>
          <p:cNvSpPr/>
          <p:nvPr userDrawn="1"/>
        </p:nvSpPr>
        <p:spPr>
          <a:xfrm>
            <a:off x="1" y="-12247"/>
            <a:ext cx="9144000" cy="3471863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id="{BF36614D-B8F2-481E-A87C-8DAC5BE930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544258" y="307182"/>
            <a:ext cx="8274617" cy="2161699"/>
          </a:xfrm>
        </p:spPr>
        <p:txBody>
          <a:bodyPr/>
          <a:lstStyle>
            <a:lvl1pPr>
              <a:defRPr sz="2925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37FFD4-1B69-49FD-AB11-399DEBA13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36" y="2518657"/>
            <a:ext cx="2870564" cy="935558"/>
          </a:xfrm>
          <a:prstGeom prst="rect">
            <a:avLst/>
          </a:prstGeom>
        </p:spPr>
      </p:pic>
      <p:pic>
        <p:nvPicPr>
          <p:cNvPr id="22" name="Picture 3" descr="CCO_HIV_RGB.jpg">
            <a:extLst>
              <a:ext uri="{FF2B5EF4-FFF2-40B4-BE49-F238E27FC236}">
                <a16:creationId xmlns:a16="http://schemas.microsoft.com/office/drawing/2014/main" id="{43B64CC0-EEA1-49B6-8FEE-32711ACF53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111479" y="4418410"/>
            <a:ext cx="2753915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515A54-8674-49F7-B1B4-23E0F7F8AB6D}"/>
              </a:ext>
            </a:extLst>
          </p:cNvPr>
          <p:cNvCxnSpPr/>
          <p:nvPr userDrawn="1"/>
        </p:nvCxnSpPr>
        <p:spPr bwMode="auto">
          <a:xfrm>
            <a:off x="-16673" y="3454214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71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178596"/>
            <a:ext cx="8154333" cy="8274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134785"/>
            <a:ext cx="8158147" cy="3488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D0001-9342-455E-88A6-08ABADA3E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36" y="4009072"/>
            <a:ext cx="2870564" cy="9355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247651"/>
            <a:ext cx="8433112" cy="3938094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4942703"/>
            <a:ext cx="9144000" cy="20079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06745F-7DB6-4D4F-AFDB-384384B4DF79}"/>
              </a:ext>
            </a:extLst>
          </p:cNvPr>
          <p:cNvCxnSpPr/>
          <p:nvPr userDrawn="1"/>
        </p:nvCxnSpPr>
        <p:spPr>
          <a:xfrm>
            <a:off x="1" y="4942285"/>
            <a:ext cx="9144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859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178596"/>
            <a:ext cx="8154334" cy="827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133047"/>
            <a:ext cx="3981959" cy="350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133047"/>
            <a:ext cx="3922178" cy="350959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56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133047"/>
            <a:ext cx="3922178" cy="349931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178596"/>
            <a:ext cx="8154333" cy="827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133047"/>
            <a:ext cx="3981959" cy="350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5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178596"/>
            <a:ext cx="8355791" cy="827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68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455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358DEB-BBFD-49BD-91E5-BCABE57F0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36" y="2518657"/>
            <a:ext cx="2870564" cy="93555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3642506"/>
            <a:ext cx="8462963" cy="8669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rgbClr val="F15D22"/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179787"/>
            <a:ext cx="8433012" cy="1256110"/>
          </a:xfrm>
          <a:prstGeom prst="rect">
            <a:avLst/>
          </a:prstGeom>
        </p:spPr>
        <p:txBody>
          <a:bodyPr/>
          <a:lstStyle>
            <a:lvl1pPr algn="ctr">
              <a:defRPr sz="2925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421608"/>
            <a:ext cx="8154333" cy="19542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16673" y="3454214"/>
            <a:ext cx="9160673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3" descr="CCO_HIV_RGB.jpg">
            <a:extLst>
              <a:ext uri="{FF2B5EF4-FFF2-40B4-BE49-F238E27FC236}">
                <a16:creationId xmlns:a16="http://schemas.microsoft.com/office/drawing/2014/main" id="{D119244E-D5F0-4D18-8BCF-9ED4E819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111479" y="4418410"/>
            <a:ext cx="2753915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903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B721-1763-4311-A280-4719FAEE8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l">
              <a:defRPr sz="45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625ED-9486-4F99-9D03-5BCADF23E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BBA5-337C-4F4A-A874-B455E36C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10A11-63F9-43CD-95C2-E78202BB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784BE-DFC2-4A17-9DA2-30624AEF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5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FD44-700C-4C5A-8F5E-12B598F9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FontTx/>
              <a:buNone/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DC39A-AAA7-45DE-B69B-5431341F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E0F2-C37C-4669-AC16-9D2065CA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990A-17E6-4FC9-846E-A26FF299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9D4E-803B-4C84-94B2-655E884E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5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0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0231-9BEC-4465-84F9-D841A4E1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16D6-F555-4C64-AEDC-247D05F1B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4DB9-CEB3-46DF-A23B-3D006070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2987A-ED03-4540-9B35-A8C57C34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43A49-7337-4F45-84C4-5A08F959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42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9563-398F-4FB7-BA1B-C2A12653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23AC-E1D5-4504-BE52-2C3CA65AE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0C1F6-CDF9-4CB7-A3A3-BDF106F2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8DD20-C010-4584-B397-D059DD96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B2F28-033C-4388-A195-DF2FA698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2BFC-83DD-42DB-A1F7-04E52523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64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BCB9-0DDA-417D-BC87-621741CF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98B64-A37A-47F5-B6B0-D62D105C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7B1ED-0CDD-4B6F-8D1C-A6EB082B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92AB8-02F9-428F-BF53-1A15D8822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9F889-42DC-4B42-88D6-13C8F2FEC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45BF6-282F-4687-88EC-54A654AE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FCEF9-0D93-4A2D-A5C2-D29454EB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F77745-B3D5-425A-899C-EA03C925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25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64C0-9891-4733-8BC1-49384807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F8452-CF1F-4E58-AADB-63134797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451B7-ACFB-49D7-B0CE-4129EA23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8D948-1687-4EDA-8087-62EF1348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15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47E33-5AE3-4B21-95D6-72007674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87EE2-C083-4B6E-987E-95137A1F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4A656-98D5-47DE-AB5C-239EA6D1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88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D663-C19E-4AC5-A85F-B100180C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1FD8B-0987-46B3-A7A8-7E2A5E06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80AC7-D29F-43DA-8BC1-9F867AFA2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9CB28-C04E-4938-A180-6B333BD5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6CB64-E4A3-4C24-BC83-43187E79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BBE0E-35E6-4AFD-AD17-7AB1E871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26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FACD-D3EE-4A47-A4A5-6167F2DA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F5F87-9606-4685-9014-18AE5C0F7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E9459-00B9-46B2-9A6B-031D3BC24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1A9D4-4F41-4027-8A88-BCF0FBEE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A879C-5B15-4E88-A941-7FFB5D02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75B61-FEEF-4D96-B8BB-F1E45921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65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94B2-B547-466F-ACDB-2F4D21D5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C862D-620A-493E-B8B4-C176F1DE7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15820-0463-44AB-9ED2-961CB606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1E2C3-9FFE-4E4C-8164-9B2170C3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3A4-F157-4070-9589-10F9638D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33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BBCEE-FC59-4C44-8223-D35555B70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78D5D-613D-4680-A4EE-FE86C2870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2CAA5-F64F-4D52-A1FF-9A20BA81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1AF22-8B26-4DB0-8978-FD640B07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8B2D4-5DA7-40F7-9F96-B34A7362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5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A358-A4DF-AC44-917D-89E42D0B705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E31B-BF01-8649-B012-D4269AD2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4000" b="0" i="0" kern="1200">
          <a:solidFill>
            <a:srgbClr val="800000"/>
          </a:solidFill>
          <a:latin typeface="Calibri Light"/>
          <a:ea typeface="+mj-ea"/>
          <a:cs typeface="Calibri Light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73F26EA8-0986-4F87-89F7-CBBBEFDF2F4F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0" y="1"/>
            <a:ext cx="480060" cy="13810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D7756-A1E0-481E-80F6-AD6128434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8747459" y="4107807"/>
            <a:ext cx="396551" cy="1034293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F53C982F-E673-4A9B-8473-37E918252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14300"/>
            <a:ext cx="8358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521839-B413-4698-B7AB-42AC3F4B2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012833"/>
            <a:ext cx="8358188" cy="316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marL="548852" marR="0" lvl="4" indent="-89293" algn="l" defTabSz="923856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0046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800" b="0" i="0" u="none" strike="noStrike" kern="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9D49944-0172-41BB-A851-8D03A481D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2292" y="4889700"/>
            <a:ext cx="341708" cy="252394"/>
          </a:xfrm>
          <a:prstGeom prst="rect">
            <a:avLst/>
          </a:prstGeom>
        </p:spPr>
        <p:txBody>
          <a:bodyPr lIns="91436" tIns="45718" rIns="91436" bIns="45718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789C359-43D2-40CF-B169-BB07634D6AC8}"/>
              </a:ext>
            </a:extLst>
          </p:cNvPr>
          <p:cNvSpPr txBox="1">
            <a:spLocks/>
          </p:cNvSpPr>
          <p:nvPr userDrawn="1"/>
        </p:nvSpPr>
        <p:spPr>
          <a:xfrm>
            <a:off x="524386" y="4813032"/>
            <a:ext cx="8124825" cy="112031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sz="600" b="1" kern="0">
                <a:solidFill>
                  <a:schemeClr val="tx1"/>
                </a:solidFill>
              </a:rPr>
              <a:t>23rd International AIDS Conference; July 6-10, 2020; Virtual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958EBF-8926-4F05-877B-D19506E5DEDC}"/>
              </a:ext>
            </a:extLst>
          </p:cNvPr>
          <p:cNvCxnSpPr/>
          <p:nvPr userDrawn="1"/>
        </p:nvCxnSpPr>
        <p:spPr>
          <a:xfrm>
            <a:off x="522873" y="4687200"/>
            <a:ext cx="3915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CF22212-023A-4770-B891-8003E80BAA3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"/>
            <a:ext cx="528900" cy="15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2400" b="1">
          <a:solidFill>
            <a:srgbClr val="E31836"/>
          </a:solidFill>
          <a:latin typeface="Arial" pitchFamily="34" charset="0"/>
          <a:cs typeface="Arial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2400" b="1">
          <a:solidFill>
            <a:srgbClr val="E31836"/>
          </a:solidFill>
          <a:latin typeface="Arial" pitchFamily="34" charset="0"/>
          <a:cs typeface="Arial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2400" b="1">
          <a:solidFill>
            <a:srgbClr val="E31836"/>
          </a:solidFill>
          <a:latin typeface="Arial" pitchFamily="34" charset="0"/>
          <a:cs typeface="Arial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2400" b="1">
          <a:solidFill>
            <a:srgbClr val="E31836"/>
          </a:solidFill>
          <a:latin typeface="Arial" pitchFamily="34" charset="0"/>
          <a:cs typeface="Arial" charset="0"/>
        </a:defRPr>
      </a:lvl5pPr>
      <a:lvl6pPr marL="457166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6pPr>
      <a:lvl7pPr marL="914333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9pPr>
    </p:titleStyle>
    <p:bodyStyle>
      <a:lvl1pPr marL="144011" indent="-144011" algn="l" rtl="0" eaLnBrk="0" fontAlgn="base" hangingPunct="0">
        <a:spcBef>
          <a:spcPts val="600"/>
        </a:spcBef>
        <a:spcAft>
          <a:spcPts val="0"/>
        </a:spcAft>
        <a:buClr>
          <a:schemeClr val="tx2"/>
        </a:buClr>
        <a:buSzPct val="115000"/>
        <a:buFont typeface="Arial" panose="020B0604020202020204" pitchFamily="34" charset="0"/>
        <a:buChar char="•"/>
        <a:defRPr sz="15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0591" indent="-116580" algn="l" rtl="0" eaLnBrk="0" fontAlgn="base" hangingPunct="0">
        <a:spcBef>
          <a:spcPts val="300"/>
        </a:spcBef>
        <a:spcAft>
          <a:spcPts val="0"/>
        </a:spcAft>
        <a:buClr>
          <a:srgbClr val="E31836"/>
        </a:buClr>
        <a:buSzPct val="115000"/>
        <a:buFont typeface="Arial" panose="020B0604020202020204" pitchFamily="34" charset="0"/>
        <a:buChar char="•"/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370314" indent="-109722" algn="l" rtl="0" eaLnBrk="0" fontAlgn="base" hangingPunct="0">
        <a:spcBef>
          <a:spcPts val="300"/>
        </a:spcBef>
        <a:spcAft>
          <a:spcPts val="0"/>
        </a:spcAft>
        <a:buClr>
          <a:srgbClr val="E40046"/>
        </a:buClr>
        <a:buSzPct val="115000"/>
        <a:buFont typeface="Arial" panose="020B0604020202020204" pitchFamily="34" charset="0"/>
        <a:buChar char="•"/>
        <a:defRPr lang="en-US" sz="11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466320" indent="-96008" algn="l" rtl="0" eaLnBrk="0" fontAlgn="base" hangingPunct="0">
        <a:spcBef>
          <a:spcPts val="300"/>
        </a:spcBef>
        <a:spcAft>
          <a:spcPts val="0"/>
        </a:spcAft>
        <a:buClr>
          <a:srgbClr val="E40046"/>
        </a:buClr>
        <a:buSzPct val="115000"/>
        <a:buFont typeface="Arial" panose="020B0604020202020204" pitchFamily="34" charset="0"/>
        <a:buChar char="•"/>
        <a:defRPr lang="en-US" sz="10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548852" marR="0" indent="-89293" algn="l" defTabSz="923856" rtl="0" eaLnBrk="0" fontAlgn="base" latinLnBrk="0" hangingPunct="0">
        <a:lnSpc>
          <a:spcPct val="100000"/>
        </a:lnSpc>
        <a:spcBef>
          <a:spcPts val="300"/>
        </a:spcBef>
        <a:spcAft>
          <a:spcPts val="0"/>
        </a:spcAft>
        <a:buClr>
          <a:srgbClr val="E40046"/>
        </a:buClr>
        <a:buSzPct val="115000"/>
        <a:buFont typeface="Arial" panose="020B0604020202020204" pitchFamily="34" charset="0"/>
        <a:buChar char="•"/>
        <a:tabLst/>
        <a:defRPr lang="en-GB" sz="800" dirty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68288" indent="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None/>
        <a:defRPr sz="1000">
          <a:solidFill>
            <a:schemeClr val="bg2"/>
          </a:solidFill>
          <a:latin typeface="+mn-lt"/>
          <a:cs typeface="+mn-cs"/>
        </a:defRPr>
      </a:lvl6pPr>
      <a:lvl7pPr marL="1447692" indent="-18890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7pPr>
      <a:lvl8pPr marL="1904858" indent="-18890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8pPr>
      <a:lvl9pPr marL="2362023" indent="-18890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76">
          <p15:clr>
            <a:srgbClr val="F26B43"/>
          </p15:clr>
        </p15:guide>
        <p15:guide id="4" pos="4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178594"/>
            <a:ext cx="8154333" cy="8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138237"/>
            <a:ext cx="8161479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9144000" cy="108347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9144000" cy="108347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7AD84-F415-4694-A480-6DD523A1776B}"/>
              </a:ext>
            </a:extLst>
          </p:cNvPr>
          <p:cNvCxnSpPr/>
          <p:nvPr userDrawn="1"/>
        </p:nvCxnSpPr>
        <p:spPr>
          <a:xfrm>
            <a:off x="1" y="5058966"/>
            <a:ext cx="9144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88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Wingdings" panose="05000000000000000000" pitchFamily="2" charset="2"/>
        <a:buChar char="§"/>
        <a:defRPr sz="21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950">
          <a:solidFill>
            <a:schemeClr val="bg1"/>
          </a:solidFill>
          <a:latin typeface="Calibri" panose="020F0502020204030204" pitchFamily="34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800">
          <a:solidFill>
            <a:schemeClr val="bg1"/>
          </a:solidFill>
          <a:latin typeface="Calibri" panose="020F0502020204030204" pitchFamily="34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650">
          <a:solidFill>
            <a:schemeClr val="bg1"/>
          </a:solidFill>
          <a:latin typeface="Calibri" panose="020F0502020204030204" pitchFamily="34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500">
          <a:solidFill>
            <a:schemeClr val="bg1"/>
          </a:solidFill>
          <a:latin typeface="Calibri" panose="020F0502020204030204" pitchFamily="34" charset="0"/>
        </a:defRPr>
      </a:lvl5pPr>
      <a:lvl6pPr marL="18859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21E37-DCED-4D30-92D8-9D68D033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8A442-5D65-4438-A74E-48FE89778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C6552-A3AE-40EF-B566-25FB4F961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7B5E-EC7C-4573-8502-98FB0D97E72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59C05-9AFC-40F8-8344-FA515CA5B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B4CF-A3CE-46D3-BF8A-0BFD30705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4B3F-16B6-4E42-86F7-678EC5EFB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ids.org/sites/default/files/media_asset/global-AIDS-strategy-2021-2026_en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ids.org/sites/default/files/media_asset/global-AIDS-strategy-2021-2026_en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ids.org/sites/default/files/media_asset/global-AIDS-strategy-2021-2026_en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pwatch.org/resource/global-prep-track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ead.com/news-and-press/company-statements/gilead-announces-decision-not-to-pursue-marketing-authorization-for-descovy-for-pre-exposure-prophylaxis-in-the-european-unio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waters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B9481-336C-4147-A06C-C06C11FA9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PrEP</a:t>
            </a:r>
            <a:r>
              <a:rPr lang="en-GB" dirty="0"/>
              <a:t>: an 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C88B98-EA9E-4EB0-8EFB-9E8514E11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Laura Waters FRCP MD</a:t>
            </a:r>
          </a:p>
          <a:p>
            <a:r>
              <a:rPr lang="en-GB" dirty="0"/>
              <a:t>Consultant Physician Sexual Health &amp; HIV</a:t>
            </a:r>
          </a:p>
          <a:p>
            <a:r>
              <a:rPr lang="en-GB" dirty="0"/>
              <a:t>CNWL NHS Trust</a:t>
            </a:r>
          </a:p>
          <a:p>
            <a:r>
              <a:rPr lang="en-GB" dirty="0"/>
              <a:t>       @drlaurajwaters           lwaters@nhs.net</a:t>
            </a:r>
          </a:p>
          <a:p>
            <a:endParaRPr lang="en-GB" dirty="0"/>
          </a:p>
        </p:txBody>
      </p:sp>
      <p:pic>
        <p:nvPicPr>
          <p:cNvPr id="6" name="Picture 2" descr="Email Icon Large Envelope | Ikon gratis, Clip art, Foto abstrak">
            <a:extLst>
              <a:ext uri="{FF2B5EF4-FFF2-40B4-BE49-F238E27FC236}">
                <a16:creationId xmlns:a16="http://schemas.microsoft.com/office/drawing/2014/main" id="{6EEFC9A9-30BD-4BED-8092-9D75C2F7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60" y="3865187"/>
            <a:ext cx="407206" cy="2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lack twitter icon - Free black social icons">
            <a:extLst>
              <a:ext uri="{FF2B5EF4-FFF2-40B4-BE49-F238E27FC236}">
                <a16:creationId xmlns:a16="http://schemas.microsoft.com/office/drawing/2014/main" id="{ECE881AF-BE8F-4EE9-B20A-9E8642B9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5" y="3799461"/>
            <a:ext cx="356523" cy="3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5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319802" y="2271966"/>
            <a:ext cx="6504396" cy="139501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October 2015		Early 2016		August 2016                                  	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1703295" y="1133582"/>
            <a:ext cx="1868069" cy="1486526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WHO updated guidelines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(oral </a:t>
            </a:r>
            <a:r>
              <a:rPr lang="en-US" sz="1200" dirty="0" err="1">
                <a:solidFill>
                  <a:srgbClr val="000000"/>
                </a:solidFill>
              </a:rPr>
              <a:t>PrEP</a:t>
            </a:r>
            <a:r>
              <a:rPr lang="en-US" sz="1200" dirty="0">
                <a:solidFill>
                  <a:srgbClr val="000000"/>
                </a:solidFill>
              </a:rPr>
              <a:t> if HIV risk substantial)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3882921" y="1133582"/>
            <a:ext cx="1298955" cy="148652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Gilead submit  TDF/FTC </a:t>
            </a:r>
            <a:r>
              <a:rPr lang="en-US" sz="1600" dirty="0" err="1">
                <a:solidFill>
                  <a:srgbClr val="000000"/>
                </a:solidFill>
              </a:rPr>
              <a:t>PrEP</a:t>
            </a:r>
            <a:r>
              <a:rPr lang="en-US" sz="1600" dirty="0">
                <a:solidFill>
                  <a:srgbClr val="000000"/>
                </a:solidFill>
              </a:rPr>
              <a:t> to EMA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5507855" y="1133582"/>
            <a:ext cx="1298955" cy="1486526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TDF/FTC </a:t>
            </a:r>
            <a:r>
              <a:rPr lang="en-US" sz="1600" dirty="0" err="1">
                <a:solidFill>
                  <a:srgbClr val="000000"/>
                </a:solidFill>
              </a:rPr>
              <a:t>PrEP</a:t>
            </a:r>
            <a:r>
              <a:rPr lang="en-US" sz="1600" dirty="0">
                <a:solidFill>
                  <a:srgbClr val="000000"/>
                </a:solidFill>
              </a:rPr>
              <a:t> approved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1703295" y="3351286"/>
            <a:ext cx="1889670" cy="1518370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EACS guidelines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err="1">
                <a:solidFill>
                  <a:srgbClr val="000000"/>
                </a:solidFill>
              </a:rPr>
              <a:t>PrEP</a:t>
            </a:r>
            <a:r>
              <a:rPr lang="en-US" sz="1200" dirty="0">
                <a:solidFill>
                  <a:srgbClr val="000000"/>
                </a:solidFill>
              </a:rPr>
              <a:t> for MSM &amp; TGW + condoms inconsistent)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European </a:t>
            </a:r>
            <a:r>
              <a:rPr lang="en-US" dirty="0" err="1">
                <a:solidFill>
                  <a:srgbClr val="C00000"/>
                </a:solidFill>
              </a:rPr>
              <a:t>PrEP</a:t>
            </a:r>
            <a:r>
              <a:rPr lang="en-US" dirty="0">
                <a:solidFill>
                  <a:srgbClr val="C00000"/>
                </a:solidFill>
              </a:rPr>
              <a:t> timeline</a:t>
            </a:r>
          </a:p>
        </p:txBody>
      </p:sp>
    </p:spTree>
    <p:extLst>
      <p:ext uri="{BB962C8B-B14F-4D97-AF65-F5344CB8AC3E}">
        <p14:creationId xmlns:p14="http://schemas.microsoft.com/office/powerpoint/2010/main" val="10385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happened in England?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5E0083-0F5F-46DD-87BB-935203AF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2015-2016</a:t>
            </a:r>
            <a:r>
              <a:rPr lang="en-US" dirty="0"/>
              <a:t> </a:t>
            </a:r>
            <a:r>
              <a:rPr lang="en-US" dirty="0" err="1"/>
              <a:t>PrEP</a:t>
            </a:r>
            <a:r>
              <a:rPr lang="en-US" dirty="0"/>
              <a:t> policy drafted, consultation 01/2016</a:t>
            </a:r>
          </a:p>
          <a:p>
            <a:r>
              <a:rPr lang="en-US" b="1" dirty="0"/>
              <a:t>05/2016 </a:t>
            </a:r>
            <a:r>
              <a:rPr lang="en-US" dirty="0"/>
              <a:t>NHS England decide they’re not responsible</a:t>
            </a:r>
          </a:p>
          <a:p>
            <a:r>
              <a:rPr lang="en-US" b="1" dirty="0"/>
              <a:t>08/2016 </a:t>
            </a:r>
            <a:r>
              <a:rPr lang="en-US" dirty="0"/>
              <a:t>successful legal challenge by National AIDS Trust</a:t>
            </a:r>
          </a:p>
          <a:p>
            <a:r>
              <a:rPr lang="en-US" dirty="0"/>
              <a:t>NHSE funded another trial</a:t>
            </a:r>
          </a:p>
          <a:p>
            <a:r>
              <a:rPr lang="en-US" b="1" dirty="0"/>
              <a:t>10/2020</a:t>
            </a:r>
            <a:r>
              <a:rPr lang="en-US" dirty="0"/>
              <a:t> policy (at last!)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F576AB-902C-5DDE-9D28-BF1BDBDD7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69" y="2644889"/>
            <a:ext cx="3783459" cy="23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1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9E372A-134A-1EBE-09C2-9683CF2F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" y="1114894"/>
            <a:ext cx="9109553" cy="2322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CB008-89CB-2D5B-7398-009EABA2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867"/>
            <a:ext cx="9144000" cy="1246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0664FB-9F2D-983F-82AB-FA77F1D56EE7}"/>
              </a:ext>
            </a:extLst>
          </p:cNvPr>
          <p:cNvSpPr/>
          <p:nvPr/>
        </p:nvSpPr>
        <p:spPr>
          <a:xfrm>
            <a:off x="6788650" y="654977"/>
            <a:ext cx="2355350" cy="662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410258-FB3F-562E-DB72-E74D64940540}"/>
              </a:ext>
            </a:extLst>
          </p:cNvPr>
          <p:cNvSpPr txBox="1"/>
          <p:nvPr/>
        </p:nvSpPr>
        <p:spPr>
          <a:xfrm>
            <a:off x="0" y="4881890"/>
            <a:ext cx="7295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https://www.ecdc.europa.eu/en/publications-data/HIV-PrEP-eueea-and-uk-implementation-standards-monitoring-guidance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D219C3-E213-2C50-8D19-6F0F08B8A72A}"/>
              </a:ext>
            </a:extLst>
          </p:cNvPr>
          <p:cNvSpPr/>
          <p:nvPr/>
        </p:nvSpPr>
        <p:spPr>
          <a:xfrm>
            <a:off x="430305" y="3684494"/>
            <a:ext cx="8283388" cy="1084730"/>
          </a:xfrm>
          <a:prstGeom prst="rect">
            <a:avLst/>
          </a:prstGeom>
          <a:solidFill>
            <a:schemeClr val="bg1"/>
          </a:solidFill>
          <a:ln w="38100">
            <a:solidFill>
              <a:srgbClr val="51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PrEP</a:t>
            </a:r>
            <a:r>
              <a:rPr lang="en-GB" sz="2400" b="1" dirty="0">
                <a:solidFill>
                  <a:schemeClr val="tx1"/>
                </a:solidFill>
              </a:rPr>
              <a:t> coverage is not good enough to meet global targets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We need better </a:t>
            </a:r>
            <a:r>
              <a:rPr lang="en-GB" sz="2400" b="1" dirty="0" err="1">
                <a:solidFill>
                  <a:schemeClr val="tx1"/>
                </a:solidFill>
              </a:rPr>
              <a:t>PrEP</a:t>
            </a:r>
            <a:r>
              <a:rPr lang="en-GB" sz="2400" b="1" dirty="0">
                <a:solidFill>
                  <a:schemeClr val="tx1"/>
                </a:solidFill>
              </a:rPr>
              <a:t> coverage to reach ZERO HIV transmissions</a:t>
            </a:r>
          </a:p>
        </p:txBody>
      </p:sp>
    </p:spTree>
    <p:extLst>
      <p:ext uri="{BB962C8B-B14F-4D97-AF65-F5344CB8AC3E}">
        <p14:creationId xmlns:p14="http://schemas.microsoft.com/office/powerpoint/2010/main" val="1068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DC6DE-9E46-4803-9EA1-51AFB892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90" y="0"/>
            <a:ext cx="7198620" cy="4881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8592F5-46A9-48EC-933E-9999B36138AF}"/>
              </a:ext>
            </a:extLst>
          </p:cNvPr>
          <p:cNvSpPr txBox="1"/>
          <p:nvPr/>
        </p:nvSpPr>
        <p:spPr>
          <a:xfrm>
            <a:off x="0" y="4881741"/>
            <a:ext cx="8093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3"/>
              </a:rPr>
              <a:t>https://www.unaids.org/sites/default/files/media_asset/global-AIDS-strategy-2021-2026_en.pdf</a:t>
            </a:r>
            <a:r>
              <a:rPr lang="en-GB" sz="1200" dirty="0"/>
              <a:t> accessed 11th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69444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DC6DE-9E46-4803-9EA1-51AFB892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90" y="0"/>
            <a:ext cx="7198620" cy="4881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0AA11C-5E8D-4D78-9551-03DA17F82D7B}"/>
              </a:ext>
            </a:extLst>
          </p:cNvPr>
          <p:cNvSpPr/>
          <p:nvPr/>
        </p:nvSpPr>
        <p:spPr>
          <a:xfrm>
            <a:off x="972690" y="2270234"/>
            <a:ext cx="7198620" cy="26115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To achieve a </a:t>
            </a:r>
            <a:r>
              <a:rPr lang="en-GB" sz="4400" dirty="0"/>
              <a:t>90% </a:t>
            </a:r>
            <a:r>
              <a:rPr lang="en-GB" sz="2400" b="1" dirty="0"/>
              <a:t>reduction by 2030 vs 2010:</a:t>
            </a:r>
          </a:p>
          <a:p>
            <a:pPr algn="ctr"/>
            <a:endParaRPr lang="en-GB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New HIV infections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AIDS- related deaths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592F5-46A9-48EC-933E-9999B36138AF}"/>
              </a:ext>
            </a:extLst>
          </p:cNvPr>
          <p:cNvSpPr txBox="1"/>
          <p:nvPr/>
        </p:nvSpPr>
        <p:spPr>
          <a:xfrm>
            <a:off x="0" y="4881741"/>
            <a:ext cx="8093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3"/>
              </a:rPr>
              <a:t>https://www.unaids.org/sites/default/files/media_asset/global-AIDS-strategy-2021-2026_en.pdf</a:t>
            </a:r>
            <a:r>
              <a:rPr lang="en-GB" sz="1200" dirty="0"/>
              <a:t> accessed 11th November 2021</a:t>
            </a:r>
          </a:p>
        </p:txBody>
      </p:sp>
    </p:spTree>
    <p:extLst>
      <p:ext uri="{BB962C8B-B14F-4D97-AF65-F5344CB8AC3E}">
        <p14:creationId xmlns:p14="http://schemas.microsoft.com/office/powerpoint/2010/main" val="50394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DC6DE-9E46-4803-9EA1-51AFB892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90" y="0"/>
            <a:ext cx="7198620" cy="4881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0AA11C-5E8D-4D78-9551-03DA17F82D7B}"/>
              </a:ext>
            </a:extLst>
          </p:cNvPr>
          <p:cNvSpPr/>
          <p:nvPr/>
        </p:nvSpPr>
        <p:spPr>
          <a:xfrm>
            <a:off x="972690" y="2270234"/>
            <a:ext cx="7198620" cy="26115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To achieve a </a:t>
            </a:r>
            <a:r>
              <a:rPr lang="en-GB" sz="4400" dirty="0"/>
              <a:t>90% </a:t>
            </a:r>
            <a:r>
              <a:rPr lang="en-GB" sz="2400" b="1" dirty="0"/>
              <a:t>reduction by 2030 vs 2010:</a:t>
            </a:r>
          </a:p>
          <a:p>
            <a:pPr algn="ctr"/>
            <a:endParaRPr lang="en-GB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New HIV infections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AIDS- related deaths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592F5-46A9-48EC-933E-9999B36138AF}"/>
              </a:ext>
            </a:extLst>
          </p:cNvPr>
          <p:cNvSpPr txBox="1"/>
          <p:nvPr/>
        </p:nvSpPr>
        <p:spPr>
          <a:xfrm>
            <a:off x="0" y="4881741"/>
            <a:ext cx="8093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3"/>
              </a:rPr>
              <a:t>https://www.unaids.org/sites/default/files/media_asset/global-AIDS-strategy-2021-2026_en.pdf</a:t>
            </a:r>
            <a:r>
              <a:rPr lang="en-GB" sz="1200" dirty="0"/>
              <a:t> accessed 11th November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7F605-E99C-4895-B904-E30C8EA481EC}"/>
              </a:ext>
            </a:extLst>
          </p:cNvPr>
          <p:cNvSpPr/>
          <p:nvPr/>
        </p:nvSpPr>
        <p:spPr>
          <a:xfrm>
            <a:off x="972690" y="0"/>
            <a:ext cx="7198620" cy="227023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PrEP</a:t>
            </a:r>
            <a:r>
              <a:rPr lang="en-GB" sz="2400" b="1" dirty="0"/>
              <a:t> uptake targets by risk</a:t>
            </a:r>
          </a:p>
          <a:p>
            <a:pPr algn="ctr"/>
            <a:r>
              <a:rPr lang="en-GB" sz="2400" dirty="0"/>
              <a:t>Very high: 50%</a:t>
            </a:r>
          </a:p>
          <a:p>
            <a:pPr algn="ctr"/>
            <a:r>
              <a:rPr lang="en-GB" sz="2400" dirty="0"/>
              <a:t>Moderate: 5%</a:t>
            </a:r>
          </a:p>
          <a:p>
            <a:pPr algn="ctr"/>
            <a:r>
              <a:rPr lang="en-GB" sz="2400" dirty="0"/>
              <a:t>Low:0%</a:t>
            </a:r>
          </a:p>
        </p:txBody>
      </p:sp>
    </p:spTree>
    <p:extLst>
      <p:ext uri="{BB962C8B-B14F-4D97-AF65-F5344CB8AC3E}">
        <p14:creationId xmlns:p14="http://schemas.microsoft.com/office/powerpoint/2010/main" val="116167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0C66F-8854-4B5D-B2D9-7B3A2B6CF3EE}"/>
              </a:ext>
            </a:extLst>
          </p:cNvPr>
          <p:cNvSpPr txBox="1"/>
          <p:nvPr/>
        </p:nvSpPr>
        <p:spPr>
          <a:xfrm>
            <a:off x="0" y="4866501"/>
            <a:ext cx="5388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Segal K. HIV Research For Prevention (HIV R4P; virtual); Jan 28, 2021 (</a:t>
            </a:r>
            <a:r>
              <a:rPr lang="en-GB" sz="1200" b="0" i="0" dirty="0" err="1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abstr</a:t>
            </a:r>
            <a:r>
              <a:rPr lang="en-GB" sz="12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1346).</a:t>
            </a:r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5FE58-738F-4E8B-9A06-28C382BE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were we in 2020?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4DBB4-87B0-4A8C-9315-DE2D3C79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4787"/>
            <a:ext cx="8229600" cy="1223735"/>
          </a:xfrm>
        </p:spPr>
        <p:txBody>
          <a:bodyPr>
            <a:normAutofit/>
          </a:bodyPr>
          <a:lstStyle/>
          <a:p>
            <a:r>
              <a:rPr lang="en-GB" sz="2000" dirty="0"/>
              <a:t>UNAIDS Fast-Track goals: reduce new HIV diagnoses to 500,000/</a:t>
            </a:r>
            <a:r>
              <a:rPr lang="en-GB" sz="2000" dirty="0" err="1"/>
              <a:t>yr</a:t>
            </a:r>
            <a:r>
              <a:rPr lang="en-GB" sz="2000" dirty="0"/>
              <a:t> by 2020</a:t>
            </a:r>
            <a:endParaRPr lang="en-GB" sz="2000" b="1" dirty="0"/>
          </a:p>
          <a:p>
            <a:r>
              <a:rPr lang="en-GB" sz="2000" dirty="0"/>
              <a:t>BUT </a:t>
            </a:r>
            <a:r>
              <a:rPr lang="en-GB" sz="2000" b="1" dirty="0"/>
              <a:t>major gaps </a:t>
            </a:r>
            <a:r>
              <a:rPr lang="en-GB" sz="2000" dirty="0"/>
              <a:t>in implementation </a:t>
            </a:r>
            <a:r>
              <a:rPr lang="en-GB" sz="2000" b="1" dirty="0"/>
              <a:t>across prevention modalities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AF8B9-58C6-42A1-A95C-5ADBC333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" y="2040023"/>
            <a:ext cx="7866743" cy="28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8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0C66F-8854-4B5D-B2D9-7B3A2B6CF3EE}"/>
              </a:ext>
            </a:extLst>
          </p:cNvPr>
          <p:cNvSpPr txBox="1"/>
          <p:nvPr/>
        </p:nvSpPr>
        <p:spPr>
          <a:xfrm>
            <a:off x="0" y="4866501"/>
            <a:ext cx="5388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Segal K. HIV Research For Prevention (HIV R4P; virtual); Jan 28, 2021 (</a:t>
            </a:r>
            <a:r>
              <a:rPr lang="en-GB" sz="1200" b="0" i="0" dirty="0" err="1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abstr</a:t>
            </a:r>
            <a:r>
              <a:rPr lang="en-GB" sz="12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1346).</a:t>
            </a:r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5FE58-738F-4E8B-9A06-28C382BE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were we in 2020?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4DBB4-87B0-4A8C-9315-DE2D3C79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4787"/>
            <a:ext cx="8229600" cy="1223735"/>
          </a:xfrm>
        </p:spPr>
        <p:txBody>
          <a:bodyPr>
            <a:normAutofit/>
          </a:bodyPr>
          <a:lstStyle/>
          <a:p>
            <a:r>
              <a:rPr lang="en-GB" sz="2000" dirty="0"/>
              <a:t>UNAIDS Fast-Track goals: reduce new HIV diagnoses to 500,000/</a:t>
            </a:r>
            <a:r>
              <a:rPr lang="en-GB" sz="2000" dirty="0" err="1"/>
              <a:t>yr</a:t>
            </a:r>
            <a:r>
              <a:rPr lang="en-GB" sz="2000" dirty="0"/>
              <a:t> by 2020</a:t>
            </a:r>
            <a:endParaRPr lang="en-GB" sz="2000" b="1" dirty="0"/>
          </a:p>
          <a:p>
            <a:r>
              <a:rPr lang="en-GB" sz="2000" dirty="0"/>
              <a:t>BUT </a:t>
            </a:r>
            <a:r>
              <a:rPr lang="en-GB" sz="2000" b="1" dirty="0"/>
              <a:t>major gaps </a:t>
            </a:r>
            <a:r>
              <a:rPr lang="en-GB" sz="2000" dirty="0"/>
              <a:t>in implementation </a:t>
            </a:r>
            <a:r>
              <a:rPr lang="en-GB" sz="2000" b="1" dirty="0"/>
              <a:t>across prevention modalities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AF8B9-58C6-42A1-A95C-5ADBC333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" y="2040023"/>
            <a:ext cx="7866743" cy="2826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2BE827-55A3-4858-B411-603F6435C5D4}"/>
              </a:ext>
            </a:extLst>
          </p:cNvPr>
          <p:cNvSpPr/>
          <p:nvPr/>
        </p:nvSpPr>
        <p:spPr>
          <a:xfrm>
            <a:off x="762000" y="2483225"/>
            <a:ext cx="3424518" cy="2205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3 million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</a:rPr>
              <a:t>on </a:t>
            </a:r>
            <a:r>
              <a:rPr lang="en-GB" sz="4800" dirty="0" err="1">
                <a:solidFill>
                  <a:schemeClr val="tx1"/>
                </a:solidFill>
              </a:rPr>
              <a:t>PrEP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6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0C66F-8854-4B5D-B2D9-7B3A2B6CF3EE}"/>
              </a:ext>
            </a:extLst>
          </p:cNvPr>
          <p:cNvSpPr txBox="1"/>
          <p:nvPr/>
        </p:nvSpPr>
        <p:spPr>
          <a:xfrm>
            <a:off x="0" y="4866501"/>
            <a:ext cx="5388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Segal K. HIV Research For Prevention (HIV R4P; virtual); Jan 28, 2021 (</a:t>
            </a:r>
            <a:r>
              <a:rPr lang="en-GB" sz="1200" b="0" i="0" dirty="0" err="1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abstr</a:t>
            </a:r>
            <a:r>
              <a:rPr lang="en-GB" sz="12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1346).</a:t>
            </a:r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5FE58-738F-4E8B-9A06-28C382BE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were we in 2020?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4DBB4-87B0-4A8C-9315-DE2D3C79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4787"/>
            <a:ext cx="8229600" cy="1223735"/>
          </a:xfrm>
        </p:spPr>
        <p:txBody>
          <a:bodyPr>
            <a:normAutofit/>
          </a:bodyPr>
          <a:lstStyle/>
          <a:p>
            <a:r>
              <a:rPr lang="en-GB" sz="2000" dirty="0"/>
              <a:t>UNAIDS Fast-Track goals: reduce new HIV diagnoses to 500,000/</a:t>
            </a:r>
            <a:r>
              <a:rPr lang="en-GB" sz="2000" dirty="0" err="1"/>
              <a:t>yr</a:t>
            </a:r>
            <a:r>
              <a:rPr lang="en-GB" sz="2000" dirty="0"/>
              <a:t> by 2020</a:t>
            </a:r>
            <a:endParaRPr lang="en-GB" sz="2000" b="1" dirty="0"/>
          </a:p>
          <a:p>
            <a:r>
              <a:rPr lang="en-GB" sz="2000" dirty="0"/>
              <a:t>BUT </a:t>
            </a:r>
            <a:r>
              <a:rPr lang="en-GB" sz="2000" b="1" dirty="0"/>
              <a:t>major gaps </a:t>
            </a:r>
            <a:r>
              <a:rPr lang="en-GB" sz="2000" dirty="0"/>
              <a:t>in implementation </a:t>
            </a:r>
            <a:r>
              <a:rPr lang="en-GB" sz="2000" b="1" dirty="0"/>
              <a:t>across prevention modalities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AF8B9-58C6-42A1-A95C-5ADBC333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" y="2040023"/>
            <a:ext cx="7866743" cy="2826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2BE827-55A3-4858-B411-603F6435C5D4}"/>
              </a:ext>
            </a:extLst>
          </p:cNvPr>
          <p:cNvSpPr/>
          <p:nvPr/>
        </p:nvSpPr>
        <p:spPr>
          <a:xfrm>
            <a:off x="762000" y="2483225"/>
            <a:ext cx="3424518" cy="2205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3 million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</a:rPr>
              <a:t>on </a:t>
            </a:r>
            <a:r>
              <a:rPr lang="en-GB" sz="4800" dirty="0" err="1">
                <a:solidFill>
                  <a:schemeClr val="tx1"/>
                </a:solidFill>
              </a:rPr>
              <a:t>PrEP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EB69F-849F-4D6C-8EF3-ADF1DEF42AB6}"/>
              </a:ext>
            </a:extLst>
          </p:cNvPr>
          <p:cNvSpPr/>
          <p:nvPr/>
        </p:nvSpPr>
        <p:spPr>
          <a:xfrm>
            <a:off x="4825146" y="2446749"/>
            <a:ext cx="3556854" cy="2205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1 million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</a:rPr>
              <a:t>on </a:t>
            </a:r>
            <a:r>
              <a:rPr lang="en-GB" sz="4800" dirty="0" err="1">
                <a:solidFill>
                  <a:schemeClr val="tx1"/>
                </a:solidFill>
              </a:rPr>
              <a:t>PrEP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17321-0FB5-4155-8304-7507BAB69349}"/>
              </a:ext>
            </a:extLst>
          </p:cNvPr>
          <p:cNvSpPr/>
          <p:nvPr/>
        </p:nvSpPr>
        <p:spPr>
          <a:xfrm>
            <a:off x="5388013" y="4415394"/>
            <a:ext cx="2068713" cy="365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2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0C66F-8854-4B5D-B2D9-7B3A2B6CF3EE}"/>
              </a:ext>
            </a:extLst>
          </p:cNvPr>
          <p:cNvSpPr txBox="1"/>
          <p:nvPr/>
        </p:nvSpPr>
        <p:spPr>
          <a:xfrm>
            <a:off x="0" y="4866501"/>
            <a:ext cx="5388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Segal K. HIV Research For Prevention (HIV R4P; virtual); Jan 28, 2021 (</a:t>
            </a:r>
            <a:r>
              <a:rPr lang="en-GB" sz="1200" b="0" i="0" dirty="0" err="1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abstr</a:t>
            </a:r>
            <a:r>
              <a:rPr lang="en-GB" sz="12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1346).</a:t>
            </a:r>
            <a:endParaRPr lang="en-GB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5FE58-738F-4E8B-9A06-28C382BE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were we in 2020?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4DBB4-87B0-4A8C-9315-DE2D3C79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4787"/>
            <a:ext cx="8229600" cy="1223735"/>
          </a:xfrm>
        </p:spPr>
        <p:txBody>
          <a:bodyPr>
            <a:normAutofit/>
          </a:bodyPr>
          <a:lstStyle/>
          <a:p>
            <a:r>
              <a:rPr lang="en-GB" sz="2000" dirty="0"/>
              <a:t>UNAIDS Fast-Track goals: reduce new HIV diagnoses to 500,000/</a:t>
            </a:r>
            <a:r>
              <a:rPr lang="en-GB" sz="2000" dirty="0" err="1"/>
              <a:t>yr</a:t>
            </a:r>
            <a:r>
              <a:rPr lang="en-GB" sz="2000" dirty="0"/>
              <a:t> by 2020</a:t>
            </a:r>
            <a:endParaRPr lang="en-GB" sz="2000" b="1" dirty="0"/>
          </a:p>
          <a:p>
            <a:r>
              <a:rPr lang="en-GB" sz="2000" dirty="0"/>
              <a:t>BUT </a:t>
            </a:r>
            <a:r>
              <a:rPr lang="en-GB" sz="2000" b="1" dirty="0"/>
              <a:t>major gaps </a:t>
            </a:r>
            <a:r>
              <a:rPr lang="en-GB" sz="2000" dirty="0"/>
              <a:t>in implementation </a:t>
            </a:r>
            <a:r>
              <a:rPr lang="en-GB" sz="2000" b="1" dirty="0"/>
              <a:t>across prevention modalities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AF8B9-58C6-42A1-A95C-5ADBC333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" y="2040023"/>
            <a:ext cx="7866743" cy="2826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2BE827-55A3-4858-B411-603F6435C5D4}"/>
              </a:ext>
            </a:extLst>
          </p:cNvPr>
          <p:cNvSpPr/>
          <p:nvPr/>
        </p:nvSpPr>
        <p:spPr>
          <a:xfrm>
            <a:off x="762000" y="2483225"/>
            <a:ext cx="3424518" cy="2205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3 million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</a:rPr>
              <a:t>on </a:t>
            </a:r>
            <a:r>
              <a:rPr lang="en-GB" sz="4800" dirty="0" err="1">
                <a:solidFill>
                  <a:schemeClr val="tx1"/>
                </a:solidFill>
              </a:rPr>
              <a:t>PrEP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EB69F-849F-4D6C-8EF3-ADF1DEF42AB6}"/>
              </a:ext>
            </a:extLst>
          </p:cNvPr>
          <p:cNvSpPr/>
          <p:nvPr/>
        </p:nvSpPr>
        <p:spPr>
          <a:xfrm>
            <a:off x="4825146" y="2446749"/>
            <a:ext cx="3556854" cy="2205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0.1 million 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</a:rPr>
              <a:t>on </a:t>
            </a:r>
            <a:r>
              <a:rPr lang="en-GB" sz="4800" dirty="0" err="1">
                <a:solidFill>
                  <a:schemeClr val="tx1"/>
                </a:solidFill>
              </a:rPr>
              <a:t>PrEP</a:t>
            </a:r>
            <a:r>
              <a:rPr lang="en-GB" sz="4800" dirty="0">
                <a:solidFill>
                  <a:schemeClr val="tx1"/>
                </a:solidFill>
              </a:rPr>
              <a:t> 2016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17321-0FB5-4155-8304-7507BAB69349}"/>
              </a:ext>
            </a:extLst>
          </p:cNvPr>
          <p:cNvSpPr/>
          <p:nvPr/>
        </p:nvSpPr>
        <p:spPr>
          <a:xfrm>
            <a:off x="5388013" y="4415394"/>
            <a:ext cx="2068713" cy="365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&amp; 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73" y="1200151"/>
            <a:ext cx="8446655" cy="3394472"/>
          </a:xfrm>
        </p:spPr>
        <p:txBody>
          <a:bodyPr>
            <a:normAutofit/>
          </a:bodyPr>
          <a:lstStyle/>
          <a:p>
            <a:r>
              <a:rPr lang="en-US" sz="2400" dirty="0"/>
              <a:t>Speaker/advisory fees: ViiV, Gilead, Janssen, MSD, </a:t>
            </a:r>
            <a:r>
              <a:rPr lang="en-US" sz="2400" dirty="0" err="1"/>
              <a:t>Theratech</a:t>
            </a:r>
            <a:r>
              <a:rPr lang="en-US" sz="2400" dirty="0"/>
              <a:t>, Cipla &amp; Mylan</a:t>
            </a:r>
          </a:p>
          <a:p>
            <a:r>
              <a:rPr lang="en-US" sz="2400" dirty="0"/>
              <a:t>Investigator on clinical trials sponsored by Janssen &amp; Gilead</a:t>
            </a:r>
          </a:p>
        </p:txBody>
      </p:sp>
    </p:spTree>
    <p:extLst>
      <p:ext uri="{BB962C8B-B14F-4D97-AF65-F5344CB8AC3E}">
        <p14:creationId xmlns:p14="http://schemas.microsoft.com/office/powerpoint/2010/main" val="33564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1991B2-7D51-4D5C-92D4-1D01075D38D0}"/>
              </a:ext>
            </a:extLst>
          </p:cNvPr>
          <p:cNvSpPr txBox="1"/>
          <p:nvPr/>
        </p:nvSpPr>
        <p:spPr>
          <a:xfrm>
            <a:off x="-1" y="4867729"/>
            <a:ext cx="530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3"/>
              </a:rPr>
              <a:t>https://www.prepwatch.org/resource/global-prep-tracker/</a:t>
            </a:r>
            <a:r>
              <a:rPr lang="en-GB" sz="1200" dirty="0"/>
              <a:t> accessed 5</a:t>
            </a:r>
            <a:r>
              <a:rPr lang="en-GB" sz="1200" baseline="30000" dirty="0"/>
              <a:t>th</a:t>
            </a:r>
            <a:r>
              <a:rPr lang="en-GB" sz="1200" dirty="0"/>
              <a:t> May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0BF3D-904E-5A53-7964-4BAAAD971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66656"/>
            <a:ext cx="9144000" cy="36942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3E34926-1DBC-03A5-151B-6CE5BCDA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</a:t>
            </a:r>
            <a:r>
              <a:rPr lang="en-GB" dirty="0" err="1"/>
              <a:t>PrEP</a:t>
            </a:r>
            <a:r>
              <a:rPr lang="en-GB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187096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19863-9FD4-4EDC-B588-CD01122754FF}"/>
              </a:ext>
            </a:extLst>
          </p:cNvPr>
          <p:cNvSpPr txBox="1"/>
          <p:nvPr/>
        </p:nvSpPr>
        <p:spPr>
          <a:xfrm>
            <a:off x="1144655" y="1910030"/>
            <a:ext cx="6705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Stencil" panose="040409050D0802020404" pitchFamily="82" charset="0"/>
              </a:rPr>
              <a:t>WARNING! THE NEXT SLIDE</a:t>
            </a:r>
          </a:p>
          <a:p>
            <a:pPr algn="ctr"/>
            <a:r>
              <a:rPr lang="en-GB" sz="4000" dirty="0">
                <a:solidFill>
                  <a:srgbClr val="FF0000"/>
                </a:solidFill>
                <a:latin typeface="Stencil" panose="040409050D0802020404" pitchFamily="82" charset="0"/>
              </a:rPr>
              <a:t>IS STATING THE OBVIOUS!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0EFE0-BD89-4FF2-99C7-FBF473A01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60" b="40076"/>
          <a:stretch/>
        </p:blipFill>
        <p:spPr>
          <a:xfrm>
            <a:off x="-1" y="0"/>
            <a:ext cx="5062499" cy="985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5F4F3-0746-467F-9D63-96335F1E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60" b="40076"/>
          <a:stretch/>
        </p:blipFill>
        <p:spPr>
          <a:xfrm>
            <a:off x="4464268" y="-1"/>
            <a:ext cx="5062499" cy="985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07E97-4464-4F6D-89CD-55A77561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60" b="40076"/>
          <a:stretch/>
        </p:blipFill>
        <p:spPr>
          <a:xfrm>
            <a:off x="-178676" y="4166038"/>
            <a:ext cx="5062499" cy="985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E44C0-84B2-463B-98DC-6B017DDDE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60" b="40076"/>
          <a:stretch/>
        </p:blipFill>
        <p:spPr>
          <a:xfrm>
            <a:off x="4285593" y="4166037"/>
            <a:ext cx="5062499" cy="9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2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5CCC-6A92-4E1C-8E56-43F541BF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‘Low continued use’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2A4C-719C-4C5B-A184-AEBD006D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studies interpret discontinuation as ‘failure’</a:t>
            </a:r>
          </a:p>
          <a:p>
            <a:r>
              <a:rPr lang="en-GB" dirty="0"/>
              <a:t>Risk, therefore need for </a:t>
            </a:r>
            <a:r>
              <a:rPr lang="en-GB" dirty="0" err="1"/>
              <a:t>PrEP</a:t>
            </a:r>
            <a:r>
              <a:rPr lang="en-GB" dirty="0"/>
              <a:t>, will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2548646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5CCC-6A92-4E1C-8E56-43F541BF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‘Low continued use’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2A4C-719C-4C5B-A184-AEBD006D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studies interpret discontinuation as ‘failure’</a:t>
            </a:r>
          </a:p>
          <a:p>
            <a:r>
              <a:rPr lang="en-GB" dirty="0"/>
              <a:t>Risk, therefore need for </a:t>
            </a:r>
            <a:r>
              <a:rPr lang="en-GB" dirty="0" err="1"/>
              <a:t>PrEP</a:t>
            </a:r>
            <a:r>
              <a:rPr lang="en-GB" dirty="0"/>
              <a:t>, will change over time</a:t>
            </a:r>
          </a:p>
          <a:p>
            <a:r>
              <a:rPr lang="en-GB" dirty="0"/>
              <a:t>Is someone stops </a:t>
            </a:r>
            <a:r>
              <a:rPr lang="en-GB" dirty="0" err="1"/>
              <a:t>PrEP</a:t>
            </a:r>
            <a:r>
              <a:rPr lang="en-GB" dirty="0"/>
              <a:t> after 3 months’ it may be</a:t>
            </a:r>
          </a:p>
          <a:p>
            <a:pPr lvl="1"/>
            <a:r>
              <a:rPr lang="en-GB" dirty="0"/>
              <a:t>A </a:t>
            </a:r>
            <a:r>
              <a:rPr lang="en-GB" dirty="0" err="1"/>
              <a:t>PrEP</a:t>
            </a:r>
            <a:r>
              <a:rPr lang="en-GB" dirty="0"/>
              <a:t> access/tolerability/toxicity/adherence issue</a:t>
            </a:r>
          </a:p>
        </p:txBody>
      </p:sp>
    </p:spTree>
    <p:extLst>
      <p:ext uri="{BB962C8B-B14F-4D97-AF65-F5344CB8AC3E}">
        <p14:creationId xmlns:p14="http://schemas.microsoft.com/office/powerpoint/2010/main" val="105618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5CCC-6A92-4E1C-8E56-43F541BF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‘Low continued use’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2A4C-719C-4C5B-A184-AEBD006D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studies interpret discontinuation as ‘failure’</a:t>
            </a:r>
          </a:p>
          <a:p>
            <a:r>
              <a:rPr lang="en-GB" dirty="0"/>
              <a:t>Risk, therefore need for </a:t>
            </a:r>
            <a:r>
              <a:rPr lang="en-GB" dirty="0" err="1"/>
              <a:t>PrEP</a:t>
            </a:r>
            <a:r>
              <a:rPr lang="en-GB" dirty="0"/>
              <a:t>, will change over time</a:t>
            </a:r>
          </a:p>
          <a:p>
            <a:r>
              <a:rPr lang="en-GB" dirty="0"/>
              <a:t>Is someone stops </a:t>
            </a:r>
            <a:r>
              <a:rPr lang="en-GB" dirty="0" err="1"/>
              <a:t>PrEP</a:t>
            </a:r>
            <a:r>
              <a:rPr lang="en-GB" dirty="0"/>
              <a:t> after 3 months’ it may be</a:t>
            </a:r>
          </a:p>
          <a:p>
            <a:pPr lvl="1"/>
            <a:r>
              <a:rPr lang="en-GB" dirty="0"/>
              <a:t>A </a:t>
            </a:r>
            <a:r>
              <a:rPr lang="en-GB" dirty="0" err="1"/>
              <a:t>PrEP</a:t>
            </a:r>
            <a:r>
              <a:rPr lang="en-GB" dirty="0"/>
              <a:t> access/tolerability/toxicity/adherence issue</a:t>
            </a:r>
          </a:p>
          <a:p>
            <a:pPr lvl="1"/>
            <a:r>
              <a:rPr lang="en-GB" dirty="0"/>
              <a:t>That their sexual/injecting risk has changed</a:t>
            </a:r>
          </a:p>
          <a:p>
            <a:pPr lvl="1"/>
            <a:r>
              <a:rPr lang="en-GB" dirty="0"/>
              <a:t>That their partner has tested HIV-negative </a:t>
            </a:r>
          </a:p>
          <a:p>
            <a:pPr lvl="1"/>
            <a:r>
              <a:rPr lang="en-GB" dirty="0"/>
              <a:t>That their partner is now on suppressive ART</a:t>
            </a:r>
          </a:p>
        </p:txBody>
      </p:sp>
    </p:spTree>
    <p:extLst>
      <p:ext uri="{BB962C8B-B14F-4D97-AF65-F5344CB8AC3E}">
        <p14:creationId xmlns:p14="http://schemas.microsoft.com/office/powerpoint/2010/main" val="3303693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89EB-CB06-40D9-8848-A1B0D5C6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4AA1D-B03E-489F-98CB-FE6AE1E70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600" dirty="0"/>
              <a:t>TDX/FTC</a:t>
            </a:r>
          </a:p>
          <a:p>
            <a:r>
              <a:rPr lang="en-GB" sz="1800" dirty="0"/>
              <a:t>TAF/FTC</a:t>
            </a:r>
          </a:p>
          <a:p>
            <a:r>
              <a:rPr lang="en-GB" dirty="0"/>
              <a:t>On demand dosing limited to MSM &amp; TDF/FTC</a:t>
            </a:r>
          </a:p>
        </p:txBody>
      </p:sp>
    </p:spTree>
    <p:extLst>
      <p:ext uri="{BB962C8B-B14F-4D97-AF65-F5344CB8AC3E}">
        <p14:creationId xmlns:p14="http://schemas.microsoft.com/office/powerpoint/2010/main" val="3556279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E1ABE0-6436-433A-B64B-8294BD48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demand (2-1-1)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4FDE-6536-4FA8-94EF-5338362C20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05113" y="1501775"/>
            <a:ext cx="6338887" cy="3641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EA275-BDB6-4964-A185-89CA96071A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0" t="1090" r="3871" b="1090"/>
          <a:stretch/>
        </p:blipFill>
        <p:spPr>
          <a:xfrm>
            <a:off x="87086" y="1081622"/>
            <a:ext cx="2648857" cy="39621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A7120E-446B-4843-B4A1-5FCB0FA03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24" y="172301"/>
            <a:ext cx="3539851" cy="10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54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3FCD-2C6F-460E-BC76-742C517C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plans for </a:t>
            </a:r>
            <a:r>
              <a:rPr lang="en-GB" dirty="0" err="1"/>
              <a:t>Descovy</a:t>
            </a:r>
            <a:r>
              <a:rPr lang="en-GB" dirty="0"/>
              <a:t> </a:t>
            </a:r>
            <a:r>
              <a:rPr lang="en-GB" dirty="0" err="1"/>
              <a:t>PrEP</a:t>
            </a:r>
            <a:r>
              <a:rPr lang="en-GB" dirty="0"/>
              <a:t> in the EU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88BDD-BD64-457D-9CD0-56CB260CC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025" y="1200150"/>
            <a:ext cx="5417949" cy="33940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F86AEC-35A5-46D0-8FA3-8A0580BC0FF2}"/>
              </a:ext>
            </a:extLst>
          </p:cNvPr>
          <p:cNvSpPr txBox="1"/>
          <p:nvPr/>
        </p:nvSpPr>
        <p:spPr>
          <a:xfrm>
            <a:off x="0" y="4923087"/>
            <a:ext cx="9201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hlinkClick r:id="rId3"/>
              </a:rPr>
              <a:t>https://www.gilead.com/news-and-press/company-statements/gilead-announces-decision-not-to-pursue-marketing-authorization-for-descovy-for-pre-exposure-prophylaxis-in-the-european-union</a:t>
            </a:r>
            <a:r>
              <a:rPr lang="en-GB" sz="800" dirty="0"/>
              <a:t> accessed 11/11/21</a:t>
            </a:r>
          </a:p>
        </p:txBody>
      </p:sp>
    </p:spTree>
    <p:extLst>
      <p:ext uri="{BB962C8B-B14F-4D97-AF65-F5344CB8AC3E}">
        <p14:creationId xmlns:p14="http://schemas.microsoft.com/office/powerpoint/2010/main" val="2711573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6A47-2FEB-46F7-A996-D9D2888A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soon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7B2CD-9E1F-40B8-9CC6-0EAF13BF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3" y="2050637"/>
            <a:ext cx="5372850" cy="2779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Applications invited for the role of Chair of the MHRA - GOV.UK">
            <a:extLst>
              <a:ext uri="{FF2B5EF4-FFF2-40B4-BE49-F238E27FC236}">
                <a16:creationId xmlns:a16="http://schemas.microsoft.com/office/drawing/2014/main" id="{908E0824-8D9D-B60B-48B8-4EE82F708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5"/>
          <a:stretch/>
        </p:blipFill>
        <p:spPr bwMode="auto">
          <a:xfrm>
            <a:off x="5409067" y="247231"/>
            <a:ext cx="2862008" cy="15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E37A37-4E38-7B75-66D5-8226CBC02E01}"/>
              </a:ext>
            </a:extLst>
          </p:cNvPr>
          <p:cNvGrpSpPr/>
          <p:nvPr/>
        </p:nvGrpSpPr>
        <p:grpSpPr>
          <a:xfrm>
            <a:off x="6446624" y="2273719"/>
            <a:ext cx="1824451" cy="857250"/>
            <a:chOff x="829102" y="1975514"/>
            <a:chExt cx="3234519" cy="13741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3752C6-522D-C95C-CB56-CC2C56F2AA88}"/>
                </a:ext>
              </a:extLst>
            </p:cNvPr>
            <p:cNvSpPr/>
            <p:nvPr/>
          </p:nvSpPr>
          <p:spPr>
            <a:xfrm>
              <a:off x="1463722" y="2364474"/>
              <a:ext cx="1965278" cy="6346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652775-6253-3F0F-0629-98A30EB4CA9B}"/>
                </a:ext>
              </a:extLst>
            </p:cNvPr>
            <p:cNvSpPr/>
            <p:nvPr/>
          </p:nvSpPr>
          <p:spPr>
            <a:xfrm>
              <a:off x="3224284" y="1975514"/>
              <a:ext cx="839337" cy="7779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FDEB7A-203F-82C3-C600-A92730D8BCFD}"/>
                </a:ext>
              </a:extLst>
            </p:cNvPr>
            <p:cNvSpPr/>
            <p:nvPr/>
          </p:nvSpPr>
          <p:spPr>
            <a:xfrm>
              <a:off x="3224284" y="2571750"/>
              <a:ext cx="839337" cy="7779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F99799-DD5E-B4A1-C6E1-B99251B27BAA}"/>
                </a:ext>
              </a:extLst>
            </p:cNvPr>
            <p:cNvSpPr/>
            <p:nvPr/>
          </p:nvSpPr>
          <p:spPr>
            <a:xfrm>
              <a:off x="829102" y="1975514"/>
              <a:ext cx="839337" cy="7779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66FD1B-E1EE-7A9A-56C8-42BDB77AAB85}"/>
                </a:ext>
              </a:extLst>
            </p:cNvPr>
            <p:cNvSpPr/>
            <p:nvPr/>
          </p:nvSpPr>
          <p:spPr>
            <a:xfrm>
              <a:off x="829102" y="2571750"/>
              <a:ext cx="839337" cy="7779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AB94D3-603C-C808-59CE-2F73DCB9A2B6}"/>
              </a:ext>
            </a:extLst>
          </p:cNvPr>
          <p:cNvGrpSpPr/>
          <p:nvPr/>
        </p:nvGrpSpPr>
        <p:grpSpPr>
          <a:xfrm>
            <a:off x="6879103" y="3386564"/>
            <a:ext cx="959491" cy="1443380"/>
            <a:chOff x="3213100" y="3429287"/>
            <a:chExt cx="1739900" cy="2793713"/>
          </a:xfrm>
          <a:solidFill>
            <a:schemeClr val="tx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AC1B4D-D484-871B-5DA9-34C584EB4DA2}"/>
                </a:ext>
              </a:extLst>
            </p:cNvPr>
            <p:cNvSpPr/>
            <p:nvPr/>
          </p:nvSpPr>
          <p:spPr>
            <a:xfrm>
              <a:off x="3416300" y="3429287"/>
              <a:ext cx="1536700" cy="16129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125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F6D6EA-4E2D-A6FE-B08D-7C4A1235D03C}"/>
                </a:ext>
              </a:extLst>
            </p:cNvPr>
            <p:cNvSpPr/>
            <p:nvPr/>
          </p:nvSpPr>
          <p:spPr>
            <a:xfrm>
              <a:off x="3416300" y="4610100"/>
              <a:ext cx="1536700" cy="16129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125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1A54917-1681-4CC0-3625-5ED11414A500}"/>
                </a:ext>
              </a:extLst>
            </p:cNvPr>
            <p:cNvSpPr/>
            <p:nvPr/>
          </p:nvSpPr>
          <p:spPr>
            <a:xfrm>
              <a:off x="3213100" y="3557168"/>
              <a:ext cx="1536700" cy="2557625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en-US" sz="1575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4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5D1F-CAAA-400C-89B5-B19A9679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HPTN 083: IM CAB vs TDF/FTC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5B525-9EDA-47CD-B925-1325F7078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41294"/>
            <a:ext cx="7341224" cy="39194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4E5F4-7E89-485A-8473-9DAEF6EE5C19}"/>
              </a:ext>
            </a:extLst>
          </p:cNvPr>
          <p:cNvSpPr txBox="1"/>
          <p:nvPr/>
        </p:nvSpPr>
        <p:spPr>
          <a:xfrm>
            <a:off x="0" y="4866501"/>
            <a:ext cx="3321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Landovitz</a:t>
            </a:r>
            <a:r>
              <a:rPr lang="en-GB" sz="1200" dirty="0"/>
              <a:t> RJ et al. N </a:t>
            </a:r>
            <a:r>
              <a:rPr lang="en-GB" sz="1200" dirty="0" err="1"/>
              <a:t>Engl</a:t>
            </a:r>
            <a:r>
              <a:rPr lang="en-GB" sz="1200" dirty="0"/>
              <a:t> J Med 2021;385:595-608</a:t>
            </a:r>
          </a:p>
        </p:txBody>
      </p:sp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EDB6D265-DF18-6C5A-D966-1BA1D80CD0AE}"/>
              </a:ext>
            </a:extLst>
          </p:cNvPr>
          <p:cNvSpPr/>
          <p:nvPr/>
        </p:nvSpPr>
        <p:spPr>
          <a:xfrm>
            <a:off x="7180294" y="2241176"/>
            <a:ext cx="1838200" cy="1066800"/>
          </a:xfrm>
          <a:prstGeom prst="leftArrowCallou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92% </a:t>
            </a:r>
            <a:r>
              <a:rPr lang="en-GB" dirty="0">
                <a:solidFill>
                  <a:schemeClr val="tx1"/>
                </a:solidFill>
              </a:rPr>
              <a:t>adherence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1C81BBCC-7514-B72D-E500-95ACE1D4AA6F}"/>
              </a:ext>
            </a:extLst>
          </p:cNvPr>
          <p:cNvSpPr/>
          <p:nvPr/>
        </p:nvSpPr>
        <p:spPr>
          <a:xfrm>
            <a:off x="7180294" y="941294"/>
            <a:ext cx="1838200" cy="1066800"/>
          </a:xfrm>
          <a:prstGeom prst="left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74%* </a:t>
            </a:r>
            <a:r>
              <a:rPr lang="en-GB" dirty="0">
                <a:solidFill>
                  <a:schemeClr val="bg1"/>
                </a:solidFill>
              </a:rPr>
              <a:t>adherence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906C9-18F8-C5DE-F236-8ED651A42247}"/>
              </a:ext>
            </a:extLst>
          </p:cNvPr>
          <p:cNvSpPr txBox="1"/>
          <p:nvPr/>
        </p:nvSpPr>
        <p:spPr>
          <a:xfrm>
            <a:off x="7538449" y="4558725"/>
            <a:ext cx="167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*PK consistent with daily dosing 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657153DC-3379-D175-1B3E-85284DF28DD5}"/>
              </a:ext>
            </a:extLst>
          </p:cNvPr>
          <p:cNvSpPr/>
          <p:nvPr/>
        </p:nvSpPr>
        <p:spPr>
          <a:xfrm>
            <a:off x="7180294" y="2226781"/>
            <a:ext cx="1838200" cy="1066800"/>
          </a:xfrm>
          <a:prstGeom prst="leftArrowCallou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4/12 on time + good PK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9BD24E31-6E09-6079-A628-1E70A048BE00}"/>
              </a:ext>
            </a:extLst>
          </p:cNvPr>
          <p:cNvSpPr/>
          <p:nvPr/>
        </p:nvSpPr>
        <p:spPr>
          <a:xfrm>
            <a:off x="7180294" y="935554"/>
            <a:ext cx="1838200" cy="1066800"/>
          </a:xfrm>
          <a:prstGeom prst="left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2/39 with optimal adherence</a:t>
            </a:r>
          </a:p>
        </p:txBody>
      </p:sp>
    </p:spTree>
    <p:extLst>
      <p:ext uri="{BB962C8B-B14F-4D97-AF65-F5344CB8AC3E}">
        <p14:creationId xmlns:p14="http://schemas.microsoft.com/office/powerpoint/2010/main" val="3794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30628"/>
            <a:ext cx="3886200" cy="1104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C00000"/>
                </a:solidFill>
              </a:rPr>
              <a:t>PrEP</a:t>
            </a:r>
            <a:r>
              <a:rPr lang="en-US" b="1" dirty="0">
                <a:solidFill>
                  <a:srgbClr val="C00000"/>
                </a:solidFill>
              </a:rPr>
              <a:t> works!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4B902-FE42-4A2C-8C58-413FC1CD4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2914" y="1825118"/>
            <a:ext cx="3886200" cy="873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Guidelines &amp; targets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715E2-CD3E-42BA-A55D-CD112C9EDEAF}"/>
              </a:ext>
            </a:extLst>
          </p:cNvPr>
          <p:cNvSpPr txBox="1"/>
          <p:nvPr/>
        </p:nvSpPr>
        <p:spPr>
          <a:xfrm>
            <a:off x="2715615" y="3787766"/>
            <a:ext cx="13856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DE810-D849-4344-85F3-054BFA3E1309}"/>
              </a:ext>
            </a:extLst>
          </p:cNvPr>
          <p:cNvSpPr txBox="1"/>
          <p:nvPr/>
        </p:nvSpPr>
        <p:spPr>
          <a:xfrm>
            <a:off x="-223458" y="670389"/>
            <a:ext cx="1670650" cy="2850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Broadway" panose="04040905080B02020502" pitchFamily="82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DF8A4-68C0-4018-BD4D-D48E42CE2D55}"/>
              </a:ext>
            </a:extLst>
          </p:cNvPr>
          <p:cNvSpPr txBox="1"/>
          <p:nvPr/>
        </p:nvSpPr>
        <p:spPr>
          <a:xfrm>
            <a:off x="3408430" y="670389"/>
            <a:ext cx="1670650" cy="2850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Broadway" panose="04040905080B02020502" pitchFamily="82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83BF9-626C-4EEA-8F53-137E2C309A8A}"/>
              </a:ext>
            </a:extLst>
          </p:cNvPr>
          <p:cNvSpPr txBox="1"/>
          <p:nvPr/>
        </p:nvSpPr>
        <p:spPr>
          <a:xfrm>
            <a:off x="1240444" y="2546539"/>
            <a:ext cx="1670650" cy="2850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Broadway" panose="04040905080B02020502" pitchFamily="82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C9923-E784-4E3E-BB56-C9E5B945EE65}"/>
              </a:ext>
            </a:extLst>
          </p:cNvPr>
          <p:cNvSpPr txBox="1"/>
          <p:nvPr/>
        </p:nvSpPr>
        <p:spPr>
          <a:xfrm>
            <a:off x="5032914" y="2571750"/>
            <a:ext cx="1670650" cy="2850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2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Broadway" panose="04040905080B02020502" pitchFamily="82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0F93D-F727-46F0-8D4D-C25ABA00F425}"/>
              </a:ext>
            </a:extLst>
          </p:cNvPr>
          <p:cNvSpPr txBox="1"/>
          <p:nvPr/>
        </p:nvSpPr>
        <p:spPr>
          <a:xfrm>
            <a:off x="6977338" y="3787766"/>
            <a:ext cx="9190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39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4AB2-6E69-4F2F-ACAD-4A20A998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Efficacy &amp; adherence in HPTN084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CCA54-3AC0-4704-8276-3F501E462D3F}"/>
              </a:ext>
            </a:extLst>
          </p:cNvPr>
          <p:cNvSpPr/>
          <p:nvPr/>
        </p:nvSpPr>
        <p:spPr>
          <a:xfrm>
            <a:off x="331697" y="1389528"/>
            <a:ext cx="4114800" cy="2805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+mj-lt"/>
              </a:rPr>
              <a:t>HIV INCIDENCE</a:t>
            </a:r>
          </a:p>
          <a:p>
            <a:pPr marL="0" marR="0" indent="0" algn="ctr" rtl="0" eaLnBrk="1" fontAlgn="base" latinLnBrk="0" hangingPunct="1">
              <a:spcBef>
                <a:spcPts val="84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IM CAB: </a:t>
            </a:r>
            <a:r>
              <a:rPr lang="en-US" sz="1800" b="0" i="0" u="none" strike="noStrike" kern="120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0.2 (0.06-0.52)</a:t>
            </a:r>
          </a:p>
          <a:p>
            <a:pPr marL="0" marR="0" indent="0" algn="ctr" rtl="0" eaLnBrk="1" fontAlgn="base" latinLnBrk="0" hangingPunct="1">
              <a:spcBef>
                <a:spcPts val="84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TDF/FTC: </a:t>
            </a:r>
            <a:r>
              <a:rPr lang="en-US" sz="1800" b="0" i="0" u="none" strike="noStrike" kern="120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1.86 (1.30-2.57)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89%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lower risk on CAB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800" i="1" dirty="0">
                <a:solidFill>
                  <a:schemeClr val="tx1"/>
                </a:solidFill>
                <a:latin typeface="+mj-lt"/>
              </a:rPr>
              <a:t>P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= .000027)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6320BC-10A7-4EE8-8465-E9DEF22C6B9E}"/>
              </a:ext>
            </a:extLst>
          </p:cNvPr>
          <p:cNvSpPr/>
          <p:nvPr/>
        </p:nvSpPr>
        <p:spPr>
          <a:xfrm>
            <a:off x="4697504" y="1389528"/>
            <a:ext cx="4114799" cy="28059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chemeClr val="tx1"/>
                </a:solidFill>
                <a:latin typeface="+mj-lt"/>
              </a:rPr>
              <a:t>PrEP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 ADHERENCE</a:t>
            </a:r>
          </a:p>
          <a:p>
            <a:pPr marL="0" marR="0" indent="0" algn="ctr" rtl="0" eaLnBrk="1" fontAlgn="base" latinLnBrk="0" hangingPunct="1">
              <a:spcBef>
                <a:spcPts val="84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IM CAB: </a:t>
            </a:r>
            <a:r>
              <a:rPr lang="en-US" sz="1800" b="0" i="0" u="none" strike="noStrike" kern="120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89-94%, 2/4 infections despite on time injections</a:t>
            </a:r>
          </a:p>
          <a:p>
            <a:pPr marL="0" marR="0" indent="0" algn="ctr" rtl="0" eaLnBrk="1" fontAlgn="base" latinLnBrk="0" hangingPunct="1">
              <a:spcBef>
                <a:spcPts val="84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TDF/FTC: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46% daily use (PK subset)</a:t>
            </a:r>
          </a:p>
          <a:p>
            <a:pPr marL="0" marR="0" indent="0" algn="ctr" rtl="0" eaLnBrk="1" fontAlgn="base" latinLnBrk="0" hangingPunct="1">
              <a:spcBef>
                <a:spcPts val="840"/>
              </a:spcBef>
              <a:spcAft>
                <a:spcPts val="600"/>
              </a:spcAft>
            </a:pP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45211952-13EA-4A04-BFA8-DD898D94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0741"/>
            <a:ext cx="589002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8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Delany-Moretlwe. HIVR4P 2021. Abstr HY01-02.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86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F5C9-978C-40D8-99FB-148E7657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based on HPTN083 predicted 10 year outcomes (n=480,000)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B82C4-33F1-46CD-AB50-AE9CF3DAA3C5}"/>
              </a:ext>
            </a:extLst>
          </p:cNvPr>
          <p:cNvSpPr txBox="1"/>
          <p:nvPr/>
        </p:nvSpPr>
        <p:spPr>
          <a:xfrm>
            <a:off x="0" y="4884430"/>
            <a:ext cx="1566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Neilan</a:t>
            </a:r>
            <a:r>
              <a:rPr lang="en-GB" sz="1200" dirty="0"/>
              <a:t> AM .CROI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02264-2BCB-4BD7-8E7A-974389FE6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64"/>
          <a:stretch/>
        </p:blipFill>
        <p:spPr>
          <a:xfrm>
            <a:off x="635929" y="1470212"/>
            <a:ext cx="7872142" cy="3319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37A8B3-8287-6103-B2E9-B95369833604}"/>
              </a:ext>
            </a:extLst>
          </p:cNvPr>
          <p:cNvSpPr/>
          <p:nvPr/>
        </p:nvSpPr>
        <p:spPr>
          <a:xfrm>
            <a:off x="1192306" y="3056965"/>
            <a:ext cx="6526306" cy="2689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383AE-7F87-4F4F-A067-F64B81307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9" y="361758"/>
            <a:ext cx="7872142" cy="4419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A43AD5-D922-42F7-8122-2CE1C09AEDF9}"/>
              </a:ext>
            </a:extLst>
          </p:cNvPr>
          <p:cNvSpPr txBox="1"/>
          <p:nvPr/>
        </p:nvSpPr>
        <p:spPr>
          <a:xfrm>
            <a:off x="0" y="4884430"/>
            <a:ext cx="1566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Neilan</a:t>
            </a:r>
            <a:r>
              <a:rPr lang="en-GB" sz="1200" dirty="0"/>
              <a:t> AM .CROI 2021</a:t>
            </a:r>
          </a:p>
        </p:txBody>
      </p:sp>
    </p:spTree>
    <p:extLst>
      <p:ext uri="{BB962C8B-B14F-4D97-AF65-F5344CB8AC3E}">
        <p14:creationId xmlns:p14="http://schemas.microsoft.com/office/powerpoint/2010/main" val="1227609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26842-4633-4043-85E1-D78BDFDF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55" y="1249341"/>
            <a:ext cx="7459490" cy="3559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86496-5096-46F0-8DE8-69448DBA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Dapivirine</a:t>
            </a:r>
            <a:r>
              <a:rPr lang="en-GB" dirty="0"/>
              <a:t> ring: 35% reduction in HIV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62C43-7C9E-8F61-EE26-C1FDD161C90F}"/>
              </a:ext>
            </a:extLst>
          </p:cNvPr>
          <p:cNvSpPr txBox="1"/>
          <p:nvPr/>
        </p:nvSpPr>
        <p:spPr>
          <a:xfrm>
            <a:off x="2823882" y="2774512"/>
            <a:ext cx="5394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Monthly dosing</a:t>
            </a:r>
          </a:p>
          <a:p>
            <a:r>
              <a:rPr lang="en-GB" sz="2000" dirty="0"/>
              <a:t>In phase 1 studies women prefer monthly to 3-monthly but prefer both to condoms</a:t>
            </a:r>
          </a:p>
        </p:txBody>
      </p:sp>
    </p:spTree>
    <p:extLst>
      <p:ext uri="{BB962C8B-B14F-4D97-AF65-F5344CB8AC3E}">
        <p14:creationId xmlns:p14="http://schemas.microsoft.com/office/powerpoint/2010/main" val="298936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EC47-96B1-4D14-9560-493BB736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0"/>
            <a:ext cx="8229600" cy="857250"/>
          </a:xfrm>
        </p:spPr>
        <p:txBody>
          <a:bodyPr/>
          <a:lstStyle/>
          <a:p>
            <a:r>
              <a:rPr lang="en-GB" dirty="0"/>
              <a:t>Pipeline long-acting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C2D4D-2493-40B6-9DCA-1A6D17CC3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91" b="1061"/>
          <a:stretch/>
        </p:blipFill>
        <p:spPr>
          <a:xfrm>
            <a:off x="6158575" y="821181"/>
            <a:ext cx="2976462" cy="14522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1482DA-EA96-49C3-8562-42E33C1B52AB}"/>
              </a:ext>
            </a:extLst>
          </p:cNvPr>
          <p:cNvSpPr/>
          <p:nvPr/>
        </p:nvSpPr>
        <p:spPr>
          <a:xfrm>
            <a:off x="0" y="2273464"/>
            <a:ext cx="2976462" cy="249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RECRUITING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IMPOWER-022: </a:t>
            </a:r>
            <a:r>
              <a:rPr lang="en-GB" sz="2400" dirty="0">
                <a:solidFill>
                  <a:schemeClr val="tx1"/>
                </a:solidFill>
              </a:rPr>
              <a:t>ISL vs TDF/FTC in women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IMPOWER-024: </a:t>
            </a:r>
            <a:r>
              <a:rPr lang="en-GB" sz="2400" dirty="0">
                <a:solidFill>
                  <a:schemeClr val="tx1"/>
                </a:solidFill>
              </a:rPr>
              <a:t>ISL vs TDF/FTC vs TAF/FTC MSM &amp; TGW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2BE100-09AB-4646-B5A0-FFB47D6793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2" t="25914" r="25269" b="12015"/>
          <a:stretch/>
        </p:blipFill>
        <p:spPr>
          <a:xfrm>
            <a:off x="0" y="804201"/>
            <a:ext cx="2985426" cy="13876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9642B2-CD17-4D03-8739-3FFF8F7E490E}"/>
              </a:ext>
            </a:extLst>
          </p:cNvPr>
          <p:cNvSpPr/>
          <p:nvPr/>
        </p:nvSpPr>
        <p:spPr>
          <a:xfrm>
            <a:off x="7153747" y="1242522"/>
            <a:ext cx="98611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LEN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329042-CD83-4764-AEB3-1CA9D2DDBE06}"/>
              </a:ext>
            </a:extLst>
          </p:cNvPr>
          <p:cNvSpPr/>
          <p:nvPr/>
        </p:nvSpPr>
        <p:spPr>
          <a:xfrm>
            <a:off x="573876" y="1230461"/>
            <a:ext cx="183767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OM ORAL ISL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CDDE271-E585-4C6E-AB29-748428722FD5}"/>
              </a:ext>
            </a:extLst>
          </p:cNvPr>
          <p:cNvSpPr txBox="1">
            <a:spLocks/>
          </p:cNvSpPr>
          <p:nvPr/>
        </p:nvSpPr>
        <p:spPr>
          <a:xfrm>
            <a:off x="91313" y="4902749"/>
            <a:ext cx="7985604" cy="2708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12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6260" indent="-146260" algn="l" defTabSz="91412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9470" indent="-146260" algn="l" defTabSz="91412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Invention" panose="020B0503020008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628" indent="-146260" algn="l" defTabSz="91412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182" indent="-146260" algn="l" defTabSz="91412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Invention" panose="020B0503020008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1910" indent="-146260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1200" dirty="0">
                <a:solidFill>
                  <a:srgbClr val="0C2340"/>
                </a:solidFill>
                <a:latin typeface="Invention"/>
              </a:rPr>
              <a:t>Hillier S et al, R4P 2021, </a:t>
            </a:r>
            <a:r>
              <a:rPr lang="nl-NL" sz="1200" dirty="0"/>
              <a:t>Matthews RP et al. CROI 2021</a:t>
            </a:r>
            <a:r>
              <a:rPr lang="nl-NL" sz="1200" dirty="0">
                <a:solidFill>
                  <a:srgbClr val="0C2340"/>
                </a:solidFill>
                <a:latin typeface="Invention"/>
              </a:rPr>
              <a:t>, all trials accessed at Clinicaltrials.gov 12th Novebmer 2021</a:t>
            </a:r>
            <a:endParaRPr lang="nl-NL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5F08E-6E90-4C8B-9E86-88D939F0F163}"/>
              </a:ext>
            </a:extLst>
          </p:cNvPr>
          <p:cNvSpPr/>
          <p:nvPr/>
        </p:nvSpPr>
        <p:spPr>
          <a:xfrm>
            <a:off x="6167540" y="2273464"/>
            <a:ext cx="2976462" cy="249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RECRUITING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PURPOSE 1: </a:t>
            </a:r>
            <a:r>
              <a:rPr lang="en-GB" sz="2400" dirty="0" err="1">
                <a:solidFill>
                  <a:schemeClr val="tx1"/>
                </a:solidFill>
              </a:rPr>
              <a:t>sc</a:t>
            </a:r>
            <a:r>
              <a:rPr lang="en-GB" sz="2400" dirty="0">
                <a:solidFill>
                  <a:schemeClr val="tx1"/>
                </a:solidFill>
              </a:rPr>
              <a:t> LEN vs PO LEN vs TDF/FTC vs TAF/FTC young F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PURPOSE 2: </a:t>
            </a:r>
            <a:r>
              <a:rPr lang="en-GB" sz="2400" dirty="0" err="1">
                <a:solidFill>
                  <a:schemeClr val="tx1"/>
                </a:solidFill>
              </a:rPr>
              <a:t>sc</a:t>
            </a:r>
            <a:r>
              <a:rPr lang="en-GB" sz="2400" dirty="0">
                <a:solidFill>
                  <a:schemeClr val="tx1"/>
                </a:solidFill>
              </a:rPr>
              <a:t> LEN vs PO LEN vs PO TDF/FTC</a:t>
            </a:r>
          </a:p>
        </p:txBody>
      </p:sp>
      <p:pic>
        <p:nvPicPr>
          <p:cNvPr id="16" name="Content Placeholder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18C24E9-F2CA-41D7-B4CB-C8BC613AD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575"/>
          <a:stretch/>
        </p:blipFill>
        <p:spPr>
          <a:xfrm>
            <a:off x="2985427" y="821181"/>
            <a:ext cx="3182113" cy="1504178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AE3635-04B2-489F-96F3-8A087220EE5B}"/>
              </a:ext>
            </a:extLst>
          </p:cNvPr>
          <p:cNvSpPr/>
          <p:nvPr/>
        </p:nvSpPr>
        <p:spPr>
          <a:xfrm>
            <a:off x="3653163" y="1230461"/>
            <a:ext cx="183767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ISL IMPLANT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5948B-F043-433E-85A2-4DC4663941C0}"/>
              </a:ext>
            </a:extLst>
          </p:cNvPr>
          <p:cNvSpPr/>
          <p:nvPr/>
        </p:nvSpPr>
        <p:spPr>
          <a:xfrm>
            <a:off x="3083770" y="2293944"/>
            <a:ext cx="2976462" cy="249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Ph1 data </a:t>
            </a:r>
            <a:r>
              <a:rPr lang="en-GB" sz="2400" dirty="0">
                <a:solidFill>
                  <a:schemeClr val="tx1"/>
                </a:solidFill>
              </a:rPr>
              <a:t>supports the potential to provide drug concentrations above the target PK threshold for at least one year</a:t>
            </a:r>
          </a:p>
        </p:txBody>
      </p:sp>
    </p:spTree>
    <p:extLst>
      <p:ext uri="{BB962C8B-B14F-4D97-AF65-F5344CB8AC3E}">
        <p14:creationId xmlns:p14="http://schemas.microsoft.com/office/powerpoint/2010/main" val="260232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wnload Free png Social media Audience Crowd Silhouette Clip art - crowd  png ... - DLPNG.com">
            <a:extLst>
              <a:ext uri="{FF2B5EF4-FFF2-40B4-BE49-F238E27FC236}">
                <a16:creationId xmlns:a16="http://schemas.microsoft.com/office/drawing/2014/main" id="{F5722C20-002D-D663-C01E-D5D946409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2"/>
          <a:stretch/>
        </p:blipFill>
        <p:spPr bwMode="auto">
          <a:xfrm rot="21480000">
            <a:off x="2370922" y="1682148"/>
            <a:ext cx="4402155" cy="21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74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3993C45-1F15-44D3-88FD-0D84023F3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00022"/>
              </p:ext>
            </p:extLst>
          </p:nvPr>
        </p:nvGraphicFramePr>
        <p:xfrm>
          <a:off x="457200" y="1138517"/>
          <a:ext cx="8229600" cy="392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F1F2690-B468-B552-0165-4F6013FB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Practicalities</a:t>
            </a:r>
          </a:p>
        </p:txBody>
      </p:sp>
    </p:spTree>
    <p:extLst>
      <p:ext uri="{BB962C8B-B14F-4D97-AF65-F5344CB8AC3E}">
        <p14:creationId xmlns:p14="http://schemas.microsoft.com/office/powerpoint/2010/main" val="19179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F666-723D-D67F-B47E-0501DB62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F914F-1C4F-BEFE-A387-8D3A06E9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0770"/>
            <a:ext cx="3673839" cy="1973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3EF1C-F919-8570-65D8-BC2CEC8B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82" y="274336"/>
            <a:ext cx="3729318" cy="2192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D00BE-C5F1-2018-E06A-EE2CF0E46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423" y="2853808"/>
            <a:ext cx="4491318" cy="2083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3990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3993C45-1F15-44D3-88FD-0D84023F3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456882"/>
              </p:ext>
            </p:extLst>
          </p:nvPr>
        </p:nvGraphicFramePr>
        <p:xfrm>
          <a:off x="457200" y="1138517"/>
          <a:ext cx="8229600" cy="392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F1F2690-B468-B552-0165-4F6013FB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Practicalities</a:t>
            </a:r>
          </a:p>
        </p:txBody>
      </p:sp>
    </p:spTree>
    <p:extLst>
      <p:ext uri="{BB962C8B-B14F-4D97-AF65-F5344CB8AC3E}">
        <p14:creationId xmlns:p14="http://schemas.microsoft.com/office/powerpoint/2010/main" val="37874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20CA-D5B3-4F1A-8C71-F22AB821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Under-studied issues</a:t>
            </a:r>
          </a:p>
        </p:txBody>
      </p:sp>
      <p:pic>
        <p:nvPicPr>
          <p:cNvPr id="4098" name="Picture 2" descr="2,824 Breastfeeding Illustrations &amp;amp; Clip Art - iStock">
            <a:extLst>
              <a:ext uri="{FF2B5EF4-FFF2-40B4-BE49-F238E27FC236}">
                <a16:creationId xmlns:a16="http://schemas.microsoft.com/office/drawing/2014/main" id="{B6CDCE6D-7557-4CDD-8201-9CB9EEEC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97" y="1091975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813 pregnant woman silhouette clip art free | Public domain vectors">
            <a:extLst>
              <a:ext uri="{FF2B5EF4-FFF2-40B4-BE49-F238E27FC236}">
                <a16:creationId xmlns:a16="http://schemas.microsoft.com/office/drawing/2014/main" id="{23C1FED6-C8F2-4A4D-9929-0920E7E1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4" y="1225922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ee Syringe Clipart Black And White, Download Free Syringe Clipart Black  And White png images, Free ClipArts on Clipart Library">
            <a:extLst>
              <a:ext uri="{FF2B5EF4-FFF2-40B4-BE49-F238E27FC236}">
                <a16:creationId xmlns:a16="http://schemas.microsoft.com/office/drawing/2014/main" id="{0A45F78E-4B49-4F7D-A98C-3CB55530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40" y="3780651"/>
            <a:ext cx="87432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at Silhouette Images, Stock Photos &amp;amp; Vectors | Shutterstock">
            <a:extLst>
              <a:ext uri="{FF2B5EF4-FFF2-40B4-BE49-F238E27FC236}">
                <a16:creationId xmlns:a16="http://schemas.microsoft.com/office/drawing/2014/main" id="{3871AF76-5DF7-4E9E-A5D4-ECF88BF32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 bwMode="auto">
          <a:xfrm>
            <a:off x="451593" y="3807965"/>
            <a:ext cx="750858" cy="9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abbit silhouette Royalty Free Vector Image - VectorStock">
            <a:extLst>
              <a:ext uri="{FF2B5EF4-FFF2-40B4-BE49-F238E27FC236}">
                <a16:creationId xmlns:a16="http://schemas.microsoft.com/office/drawing/2014/main" id="{C597A5CA-B1A5-4D32-81EC-852E11341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6798" r="23001" b="12505"/>
          <a:stretch/>
        </p:blipFill>
        <p:spPr bwMode="auto">
          <a:xfrm>
            <a:off x="2188369" y="3692471"/>
            <a:ext cx="686216" cy="10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apivirine (TMC120) | NRTI | MedChemExpress">
            <a:extLst>
              <a:ext uri="{FF2B5EF4-FFF2-40B4-BE49-F238E27FC236}">
                <a16:creationId xmlns:a16="http://schemas.microsoft.com/office/drawing/2014/main" id="{44EA4A5C-4801-439F-A173-0E703C1A1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09" y="3505651"/>
            <a:ext cx="1499349" cy="14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ransparent Foot Clipart - Sex Symbol Feet, HD Png Download - kindpng">
            <a:extLst>
              <a:ext uri="{FF2B5EF4-FFF2-40B4-BE49-F238E27FC236}">
                <a16:creationId xmlns:a16="http://schemas.microsoft.com/office/drawing/2014/main" id="{C871E1E2-2BF7-6E46-3F64-10C552D5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58" y="1225922"/>
            <a:ext cx="2221354" cy="19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36C36-C17E-C315-F740-5167F4FAE3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535" y="3446711"/>
            <a:ext cx="2212553" cy="14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F08308-AFF0-344C-124E-0AA7C4F1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HIV prevention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F7F9F-99FF-26B7-8748-1BA0BE7D6DE1}"/>
              </a:ext>
            </a:extLst>
          </p:cNvPr>
          <p:cNvSpPr/>
          <p:nvPr/>
        </p:nvSpPr>
        <p:spPr>
          <a:xfrm>
            <a:off x="3774141" y="530903"/>
            <a:ext cx="3119157" cy="1685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U=U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undetectable=untransmissible</a:t>
            </a:r>
          </a:p>
        </p:txBody>
      </p:sp>
      <p:pic>
        <p:nvPicPr>
          <p:cNvPr id="1026" name="Picture 2" descr="Condom Icon Vector Line Illustration Simple Stock Vector (Royalty Free)  750856813">
            <a:extLst>
              <a:ext uri="{FF2B5EF4-FFF2-40B4-BE49-F238E27FC236}">
                <a16:creationId xmlns:a16="http://schemas.microsoft.com/office/drawing/2014/main" id="{1BC211A5-B7EA-A15C-D0B4-8D14B3B2E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r="25385" b="7269"/>
          <a:stretch/>
        </p:blipFill>
        <p:spPr bwMode="auto">
          <a:xfrm>
            <a:off x="7891916" y="530903"/>
            <a:ext cx="919604" cy="18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26 Baby Formula Icon Illustrations &amp; Clip Art - iStock">
            <a:extLst>
              <a:ext uri="{FF2B5EF4-FFF2-40B4-BE49-F238E27FC236}">
                <a16:creationId xmlns:a16="http://schemas.microsoft.com/office/drawing/2014/main" id="{43327BA7-4816-0B38-A9EC-003A3BA0B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9" t="17081" r="32919" b="18082"/>
          <a:stretch/>
        </p:blipFill>
        <p:spPr bwMode="auto">
          <a:xfrm>
            <a:off x="843991" y="1373585"/>
            <a:ext cx="990131" cy="18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Pregnant Woman Silhouette Clipart, Download Free Pregnant Woman  Silhouette Clipart png images, Free ClipArts on Clipart Library">
            <a:extLst>
              <a:ext uri="{FF2B5EF4-FFF2-40B4-BE49-F238E27FC236}">
                <a16:creationId xmlns:a16="http://schemas.microsoft.com/office/drawing/2014/main" id="{5B3F5577-E5EB-C75A-1053-223B31EB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80" y="2733371"/>
            <a:ext cx="2304020" cy="23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768C4B-6487-5E48-6577-799613EFB7FE}"/>
              </a:ext>
            </a:extLst>
          </p:cNvPr>
          <p:cNvCxnSpPr>
            <a:cxnSpLocks/>
          </p:cNvCxnSpPr>
          <p:nvPr/>
        </p:nvCxnSpPr>
        <p:spPr>
          <a:xfrm flipV="1">
            <a:off x="3523457" y="3434305"/>
            <a:ext cx="716849" cy="5757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FAF6F2-3028-5097-DA78-AC31E9FC442C}"/>
              </a:ext>
            </a:extLst>
          </p:cNvPr>
          <p:cNvCxnSpPr>
            <a:cxnSpLocks/>
          </p:cNvCxnSpPr>
          <p:nvPr/>
        </p:nvCxnSpPr>
        <p:spPr>
          <a:xfrm>
            <a:off x="3523457" y="4010032"/>
            <a:ext cx="716849" cy="5757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Transparent Pill Clipart - Clip Art Capsule Png, Png Download , Transparent  Png Image - PNGitem">
            <a:extLst>
              <a:ext uri="{FF2B5EF4-FFF2-40B4-BE49-F238E27FC236}">
                <a16:creationId xmlns:a16="http://schemas.microsoft.com/office/drawing/2014/main" id="{49669D36-CB24-2C6D-A261-3B4E5B69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02" y="3271562"/>
            <a:ext cx="1342937" cy="14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8E691D-81BE-A02A-D814-FE9779640B83}"/>
              </a:ext>
            </a:extLst>
          </p:cNvPr>
          <p:cNvSpPr/>
          <p:nvPr/>
        </p:nvSpPr>
        <p:spPr>
          <a:xfrm>
            <a:off x="4240306" y="2891209"/>
            <a:ext cx="2016498" cy="994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BEFORE SEX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Pre-exposure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prophylaxis (</a:t>
            </a:r>
            <a:r>
              <a:rPr lang="en-GB" dirty="0" err="1">
                <a:solidFill>
                  <a:schemeClr val="tx1"/>
                </a:solidFill>
              </a:rPr>
              <a:t>PrEP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775D87-442F-FC5B-7F52-17C392BCF594}"/>
              </a:ext>
            </a:extLst>
          </p:cNvPr>
          <p:cNvSpPr/>
          <p:nvPr/>
        </p:nvSpPr>
        <p:spPr>
          <a:xfrm>
            <a:off x="4256144" y="4070292"/>
            <a:ext cx="2016498" cy="994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AFTER SEX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Post-exposure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prophylaxis (PEP)</a:t>
            </a:r>
          </a:p>
        </p:txBody>
      </p:sp>
    </p:spTree>
    <p:extLst>
      <p:ext uri="{BB962C8B-B14F-4D97-AF65-F5344CB8AC3E}">
        <p14:creationId xmlns:p14="http://schemas.microsoft.com/office/powerpoint/2010/main" val="8463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8409-A889-411E-8E45-0FF85ECE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4061F-EE5E-4B46-805D-FAF47A316CAE}"/>
              </a:ext>
            </a:extLst>
          </p:cNvPr>
          <p:cNvSpPr txBox="1"/>
          <p:nvPr/>
        </p:nvSpPr>
        <p:spPr>
          <a:xfrm>
            <a:off x="2323628" y="1586753"/>
            <a:ext cx="4496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3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05C73-5F9C-49EE-AC3B-68A484EF74BE}"/>
              </a:ext>
            </a:extLst>
          </p:cNvPr>
          <p:cNvSpPr txBox="1"/>
          <p:nvPr/>
        </p:nvSpPr>
        <p:spPr>
          <a:xfrm>
            <a:off x="2323628" y="1586753"/>
            <a:ext cx="4496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1 million</a:t>
            </a:r>
          </a:p>
        </p:txBody>
      </p:sp>
    </p:spTree>
    <p:extLst>
      <p:ext uri="{BB962C8B-B14F-4D97-AF65-F5344CB8AC3E}">
        <p14:creationId xmlns:p14="http://schemas.microsoft.com/office/powerpoint/2010/main" val="1437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9900" dirty="0"/>
              <a:t>?</a:t>
            </a:r>
          </a:p>
          <a:p>
            <a:pPr marL="0" indent="0" algn="ctr">
              <a:buNone/>
            </a:pPr>
            <a:r>
              <a:rPr lang="en-US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lwaters@nhs.net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@</a:t>
            </a:r>
            <a:r>
              <a:rPr lang="en-US" sz="4000" dirty="0" err="1"/>
              <a:t>drlaurajwaters</a:t>
            </a:r>
            <a:r>
              <a:rPr lang="en-US" sz="4000" dirty="0"/>
              <a:t> </a:t>
            </a:r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14338" name="Picture 2" descr="Email Icon Large Envelope | Ikon gratis, Clip art, Foto abstrak">
            <a:extLst>
              <a:ext uri="{FF2B5EF4-FFF2-40B4-BE49-F238E27FC236}">
                <a16:creationId xmlns:a16="http://schemas.microsoft.com/office/drawing/2014/main" id="{792C379F-230C-4B96-B7F3-4D4EB182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57" y="3274591"/>
            <a:ext cx="762464" cy="5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lack twitter icon - Free black social icons">
            <a:extLst>
              <a:ext uri="{FF2B5EF4-FFF2-40B4-BE49-F238E27FC236}">
                <a16:creationId xmlns:a16="http://schemas.microsoft.com/office/drawing/2014/main" id="{772D4901-2E28-49CC-8C68-91B5D2EE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40" y="3876026"/>
            <a:ext cx="544497" cy="5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7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141F-0724-0586-25C4-EC63FD81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use for </a:t>
            </a:r>
            <a:r>
              <a:rPr lang="en-GB" dirty="0" err="1"/>
              <a:t>PrEP</a:t>
            </a:r>
            <a:r>
              <a:rPr lang="en-GB" dirty="0"/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9F3C54-D756-AA8A-A5DF-25446E777E95}"/>
              </a:ext>
            </a:extLst>
          </p:cNvPr>
          <p:cNvSpPr/>
          <p:nvPr/>
        </p:nvSpPr>
        <p:spPr>
          <a:xfrm>
            <a:off x="2173941" y="2026024"/>
            <a:ext cx="1801906" cy="18019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0DD5EA-BB58-B928-F484-9379ED76C1B5}"/>
              </a:ext>
            </a:extLst>
          </p:cNvPr>
          <p:cNvSpPr/>
          <p:nvPr/>
        </p:nvSpPr>
        <p:spPr>
          <a:xfrm>
            <a:off x="5042647" y="2026024"/>
            <a:ext cx="1801906" cy="18019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7C9B98-D5F3-037B-8498-98A2BDE38B2C}"/>
              </a:ext>
            </a:extLst>
          </p:cNvPr>
          <p:cNvSpPr/>
          <p:nvPr/>
        </p:nvSpPr>
        <p:spPr>
          <a:xfrm>
            <a:off x="3074894" y="2026024"/>
            <a:ext cx="2868706" cy="18019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Tenofovir-disoproxil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+ emtricitabine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(Truvada®)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6A75C0-3754-0A56-A7B3-382CBEC42B72}"/>
              </a:ext>
            </a:extLst>
          </p:cNvPr>
          <p:cNvSpPr/>
          <p:nvPr/>
        </p:nvSpPr>
        <p:spPr>
          <a:xfrm>
            <a:off x="2173941" y="2026024"/>
            <a:ext cx="1801906" cy="18019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83D986-7FED-BB84-A7F7-0D2DE331172C}"/>
              </a:ext>
            </a:extLst>
          </p:cNvPr>
          <p:cNvSpPr/>
          <p:nvPr/>
        </p:nvSpPr>
        <p:spPr>
          <a:xfrm>
            <a:off x="5042647" y="2026024"/>
            <a:ext cx="1801906" cy="18019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5BDB06-2C40-C8E5-8435-4BD3C34960A0}"/>
              </a:ext>
            </a:extLst>
          </p:cNvPr>
          <p:cNvSpPr/>
          <p:nvPr/>
        </p:nvSpPr>
        <p:spPr>
          <a:xfrm>
            <a:off x="3074894" y="2026024"/>
            <a:ext cx="2868706" cy="18019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TDF/FTC</a:t>
            </a:r>
          </a:p>
        </p:txBody>
      </p:sp>
    </p:spTree>
    <p:extLst>
      <p:ext uri="{BB962C8B-B14F-4D97-AF65-F5344CB8AC3E}">
        <p14:creationId xmlns:p14="http://schemas.microsoft.com/office/powerpoint/2010/main" val="41980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474B-F696-4237-BADE-B78BBDE7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lesson in tenofovirs</a:t>
            </a:r>
          </a:p>
        </p:txBody>
      </p:sp>
      <p:pic>
        <p:nvPicPr>
          <p:cNvPr id="3076" name="Picture 4" descr="52,418 BEST Chalkboard Cartoon IMAGES, STOCK PHOTOS &amp; VECTORS | Adobe Stock">
            <a:extLst>
              <a:ext uri="{FF2B5EF4-FFF2-40B4-BE49-F238E27FC236}">
                <a16:creationId xmlns:a16="http://schemas.microsoft.com/office/drawing/2014/main" id="{7807CCA6-D491-4F49-89F6-92CE2BBB6D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81" y="957943"/>
            <a:ext cx="6848038" cy="41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012EC-1801-487A-A628-082E99511497}"/>
              </a:ext>
            </a:extLst>
          </p:cNvPr>
          <p:cNvSpPr txBox="1"/>
          <p:nvPr/>
        </p:nvSpPr>
        <p:spPr>
          <a:xfrm>
            <a:off x="1958717" y="1443648"/>
            <a:ext cx="53928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Tenofovir-disoproxil fumarate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= old tenofovir = TDF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But generics may be different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salts hence = TDX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Tenofovir-alafenamide =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new tenofovir = TAF</a:t>
            </a:r>
          </a:p>
        </p:txBody>
      </p:sp>
    </p:spTree>
    <p:extLst>
      <p:ext uri="{BB962C8B-B14F-4D97-AF65-F5344CB8AC3E}">
        <p14:creationId xmlns:p14="http://schemas.microsoft.com/office/powerpoint/2010/main" val="11544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5FEE-67EB-F8FF-157F-E1F5541F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further confuse things…..brand names!</a:t>
            </a:r>
          </a:p>
        </p:txBody>
      </p:sp>
      <p:pic>
        <p:nvPicPr>
          <p:cNvPr id="4" name="Picture 4" descr="52,418 BEST Chalkboard Cartoon IMAGES, STOCK PHOTOS &amp; VECTORS | Adobe Stock">
            <a:extLst>
              <a:ext uri="{FF2B5EF4-FFF2-40B4-BE49-F238E27FC236}">
                <a16:creationId xmlns:a16="http://schemas.microsoft.com/office/drawing/2014/main" id="{D1BFA78D-3B6D-6C1D-0648-B62C830AB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81" y="957943"/>
            <a:ext cx="6848038" cy="41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F7C3AC-B895-747C-EDE6-35D0098BA0EC}"/>
              </a:ext>
            </a:extLst>
          </p:cNvPr>
          <p:cNvSpPr txBox="1"/>
          <p:nvPr/>
        </p:nvSpPr>
        <p:spPr>
          <a:xfrm>
            <a:off x="2643427" y="2512112"/>
            <a:ext cx="3857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TDF/FTC = Truvada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TAF/FTC = </a:t>
            </a:r>
            <a:r>
              <a:rPr lang="en-GB" sz="3200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Descovy</a:t>
            </a:r>
            <a:r>
              <a:rPr lang="en-GB" sz="3200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3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FB59-F4CF-3321-9F0D-AC82EEA6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PrEP</a:t>
            </a:r>
            <a:r>
              <a:rPr lang="en-GB" dirty="0"/>
              <a:t> works…..if you take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3D31-A464-579C-9DC8-1171AC2DB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Initially, randomised trials showed variable results:</a:t>
            </a:r>
          </a:p>
          <a:p>
            <a:pPr lvl="1"/>
            <a:r>
              <a:rPr lang="en-GB" sz="2400" dirty="0"/>
              <a:t>Some studies showed low or no efficacy BUT good efficacy if detectable drug levels</a:t>
            </a:r>
          </a:p>
          <a:p>
            <a:pPr lvl="1"/>
            <a:r>
              <a:rPr lang="en-GB" sz="2400" dirty="0"/>
              <a:t>Example: </a:t>
            </a:r>
            <a:r>
              <a:rPr lang="en-GB" sz="2400" dirty="0" err="1"/>
              <a:t>iPreX</a:t>
            </a:r>
            <a:r>
              <a:rPr lang="en-GB" sz="2400" dirty="0"/>
              <a:t> study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44% efficacy overall, 92% if detectable drug levels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1027F7-0002-E6A9-603B-BF086B898DB3}"/>
              </a:ext>
            </a:extLst>
          </p:cNvPr>
          <p:cNvGrpSpPr/>
          <p:nvPr/>
        </p:nvGrpSpPr>
        <p:grpSpPr>
          <a:xfrm>
            <a:off x="1888627" y="3000971"/>
            <a:ext cx="2052918" cy="806823"/>
            <a:chOff x="2173941" y="2026024"/>
            <a:chExt cx="4670612" cy="180190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A38F9DE-753B-71F4-4E12-6CD17D2E5671}"/>
                </a:ext>
              </a:extLst>
            </p:cNvPr>
            <p:cNvSpPr/>
            <p:nvPr/>
          </p:nvSpPr>
          <p:spPr>
            <a:xfrm>
              <a:off x="2173941" y="2026024"/>
              <a:ext cx="1801906" cy="18019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196D15-C7F0-9F1B-5194-212BDBF4894C}"/>
                </a:ext>
              </a:extLst>
            </p:cNvPr>
            <p:cNvSpPr/>
            <p:nvPr/>
          </p:nvSpPr>
          <p:spPr>
            <a:xfrm>
              <a:off x="5042647" y="2026024"/>
              <a:ext cx="1801906" cy="18019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B8E95B-CE10-0E25-EB45-E2BD9F9C7685}"/>
                </a:ext>
              </a:extLst>
            </p:cNvPr>
            <p:cNvSpPr/>
            <p:nvPr/>
          </p:nvSpPr>
          <p:spPr>
            <a:xfrm>
              <a:off x="3074894" y="2026024"/>
              <a:ext cx="2868706" cy="18019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Tenofovir-disoproxil</a:t>
              </a:r>
            </a:p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+ emtricitabine</a:t>
              </a:r>
            </a:p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(Truvada®)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EF42961-6342-7154-0BC1-266D2CE41E8D}"/>
              </a:ext>
            </a:extLst>
          </p:cNvPr>
          <p:cNvSpPr/>
          <p:nvPr/>
        </p:nvSpPr>
        <p:spPr>
          <a:xfrm>
            <a:off x="5129562" y="2956147"/>
            <a:ext cx="792009" cy="80682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FAD9ED-DF2D-5455-01D2-B2230D757150}"/>
              </a:ext>
            </a:extLst>
          </p:cNvPr>
          <p:cNvSpPr/>
          <p:nvPr/>
        </p:nvSpPr>
        <p:spPr>
          <a:xfrm>
            <a:off x="6390471" y="2956147"/>
            <a:ext cx="792009" cy="80682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F2F84-DC21-F340-2E74-5A2D440A8AA2}"/>
              </a:ext>
            </a:extLst>
          </p:cNvPr>
          <p:cNvSpPr/>
          <p:nvPr/>
        </p:nvSpPr>
        <p:spPr>
          <a:xfrm>
            <a:off x="5525566" y="2956147"/>
            <a:ext cx="1260909" cy="8068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Placebo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483A1-97CB-4125-260C-50A1BC204D4B}"/>
              </a:ext>
            </a:extLst>
          </p:cNvPr>
          <p:cNvSpPr txBox="1"/>
          <p:nvPr/>
        </p:nvSpPr>
        <p:spPr>
          <a:xfrm>
            <a:off x="4100969" y="3174892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22948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</a:t>
            </a:r>
            <a:r>
              <a:rPr lang="en-US" u="sng" dirty="0"/>
              <a:t>really</a:t>
            </a:r>
            <a:r>
              <a:rPr lang="en-US" dirty="0"/>
              <a:t> works….</a:t>
            </a:r>
          </a:p>
        </p:txBody>
      </p:sp>
      <p:pic>
        <p:nvPicPr>
          <p:cNvPr id="7" name="Content Placeholder 6" descr="Screen Shot 2016-01-08 at 12.13.5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7" r="-3797"/>
          <a:stretch>
            <a:fillRect/>
          </a:stretch>
        </p:blipFill>
        <p:spPr>
          <a:xfrm>
            <a:off x="510988" y="1200151"/>
            <a:ext cx="4897608" cy="269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3" descr="Screen Shot 2016-01-08 at 12.15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174" b="-36174"/>
          <a:stretch>
            <a:fillRect/>
          </a:stretch>
        </p:blipFill>
        <p:spPr>
          <a:xfrm>
            <a:off x="3344873" y="2044256"/>
            <a:ext cx="5170477" cy="284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E79454-9C37-DC72-18F0-FFA98BB56E6D}"/>
              </a:ext>
            </a:extLst>
          </p:cNvPr>
          <p:cNvSpPr txBox="1"/>
          <p:nvPr/>
        </p:nvSpPr>
        <p:spPr>
          <a:xfrm rot="-1500000">
            <a:off x="822432" y="2136228"/>
            <a:ext cx="76722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8000"/>
                </a:solidFill>
                <a:latin typeface="Stencil" panose="040409050D0802020404" pitchFamily="82" charset="0"/>
              </a:rPr>
              <a:t>86% efficacy</a:t>
            </a:r>
            <a:endParaRPr lang="en-US" sz="4400" b="1" dirty="0">
              <a:solidFill>
                <a:srgbClr val="008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iiV Global Template 2020_AIDS2020">
  <a:themeElements>
    <a:clrScheme name="ViiV DTG 2019 Color Theme - NEW">
      <a:dk1>
        <a:srgbClr val="071D49"/>
      </a:dk1>
      <a:lt1>
        <a:srgbClr val="FFFFFF"/>
      </a:lt1>
      <a:dk2>
        <a:srgbClr val="E40046"/>
      </a:dk2>
      <a:lt2>
        <a:srgbClr val="E7E6E6"/>
      </a:lt2>
      <a:accent1>
        <a:srgbClr val="002F5F"/>
      </a:accent1>
      <a:accent2>
        <a:srgbClr val="FF6600"/>
      </a:accent2>
      <a:accent3>
        <a:srgbClr val="00B050"/>
      </a:accent3>
      <a:accent4>
        <a:srgbClr val="FFCC00"/>
      </a:accent4>
      <a:accent5>
        <a:srgbClr val="D0D3D4"/>
      </a:accent5>
      <a:accent6>
        <a:srgbClr val="5BC2E7"/>
      </a:accent6>
      <a:hlink>
        <a:srgbClr val="702082"/>
      </a:hlink>
      <a:folHlink>
        <a:srgbClr val="541761"/>
      </a:folHlink>
    </a:clrScheme>
    <a:fontScheme name="ViiV 2019 NEW Corporat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algn="l">
          <a:defRPr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35DC13CAE1944B11372931C0857B5" ma:contentTypeVersion="13" ma:contentTypeDescription="Create a new document." ma:contentTypeScope="" ma:versionID="81ce968928c28a0d3e02ba2510793611">
  <xsd:schema xmlns:xsd="http://www.w3.org/2001/XMLSchema" xmlns:xs="http://www.w3.org/2001/XMLSchema" xmlns:p="http://schemas.microsoft.com/office/2006/metadata/properties" xmlns:ns3="adbb629b-2ba2-4a6b-8014-e6e71aafa14f" xmlns:ns4="2dbcdb30-247e-4ee6-af24-bd351a59ff60" targetNamespace="http://schemas.microsoft.com/office/2006/metadata/properties" ma:root="true" ma:fieldsID="d82d4b96c684541367dcf7b9a1632bc7" ns3:_="" ns4:_="">
    <xsd:import namespace="adbb629b-2ba2-4a6b-8014-e6e71aafa14f"/>
    <xsd:import namespace="2dbcdb30-247e-4ee6-af24-bd351a59ff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629b-2ba2-4a6b-8014-e6e71aafa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cdb30-247e-4ee6-af24-bd351a59ff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A72C41-FA71-4BA3-BAD9-B7DBC4C0CA20}">
  <ds:schemaRefs>
    <ds:schemaRef ds:uri="http://purl.org/dc/terms/"/>
    <ds:schemaRef ds:uri="http://schemas.microsoft.com/office/infopath/2007/PartnerControls"/>
    <ds:schemaRef ds:uri="http://purl.org/dc/dcmitype/"/>
    <ds:schemaRef ds:uri="2dbcdb30-247e-4ee6-af24-bd351a59ff6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dbb629b-2ba2-4a6b-8014-e6e71aafa14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1D63BC-19B3-41E4-8839-4772771704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2012A-815C-43E0-894C-E909EC500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b629b-2ba2-4a6b-8014-e6e71aafa14f"/>
    <ds:schemaRef ds:uri="2dbcdb30-247e-4ee6-af24-bd351a59f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24048</TotalTime>
  <Words>1864</Words>
  <Application>Microsoft Office PowerPoint</Application>
  <PresentationFormat>On-screen Show (16:9)</PresentationFormat>
  <Paragraphs>256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</vt:lpstr>
      <vt:lpstr>Arial Narrow</vt:lpstr>
      <vt:lpstr>Bradley Hand ITC</vt:lpstr>
      <vt:lpstr>Broadway</vt:lpstr>
      <vt:lpstr>Calibri</vt:lpstr>
      <vt:lpstr>Calibri Light</vt:lpstr>
      <vt:lpstr>Century Gothic</vt:lpstr>
      <vt:lpstr>Invention</vt:lpstr>
      <vt:lpstr>Source Sans Pro</vt:lpstr>
      <vt:lpstr>Stencil</vt:lpstr>
      <vt:lpstr>Wingdings</vt:lpstr>
      <vt:lpstr>Office Theme</vt:lpstr>
      <vt:lpstr>ViiV Global Template 2020_AIDS2020</vt:lpstr>
      <vt:lpstr>2017_HTAA_Diabetes</vt:lpstr>
      <vt:lpstr>1_Office Theme</vt:lpstr>
      <vt:lpstr>PrEP: an overview</vt:lpstr>
      <vt:lpstr>Disclosures &amp; disclaimers</vt:lpstr>
      <vt:lpstr>Content</vt:lpstr>
      <vt:lpstr>HIV prevention</vt:lpstr>
      <vt:lpstr>What do we use for PrEP?</vt:lpstr>
      <vt:lpstr>A lesson in tenofovirs</vt:lpstr>
      <vt:lpstr>To further confuse things…..brand names!</vt:lpstr>
      <vt:lpstr>PrEP works…..if you take it</vt:lpstr>
      <vt:lpstr>PrEP really works….</vt:lpstr>
      <vt:lpstr>The European PrEP timeline</vt:lpstr>
      <vt:lpstr>What happened in England?</vt:lpstr>
      <vt:lpstr>PowerPoint Presentation</vt:lpstr>
      <vt:lpstr>PowerPoint Presentation</vt:lpstr>
      <vt:lpstr>PowerPoint Presentation</vt:lpstr>
      <vt:lpstr>PowerPoint Presentation</vt:lpstr>
      <vt:lpstr>Where were we in 2020?</vt:lpstr>
      <vt:lpstr>Where were we in 2020?</vt:lpstr>
      <vt:lpstr>Where were we in 2020?</vt:lpstr>
      <vt:lpstr>Where were we in 2020?</vt:lpstr>
      <vt:lpstr>Global PrEP tracker</vt:lpstr>
      <vt:lpstr>PowerPoint Presentation</vt:lpstr>
      <vt:lpstr>‘Low continued use’</vt:lpstr>
      <vt:lpstr>‘Low continued use’</vt:lpstr>
      <vt:lpstr>‘Low continued use’</vt:lpstr>
      <vt:lpstr>Current options</vt:lpstr>
      <vt:lpstr>On demand (2-1-1)</vt:lpstr>
      <vt:lpstr>No plans for Descovy PrEP in the EU</vt:lpstr>
      <vt:lpstr>Coming soon</vt:lpstr>
      <vt:lpstr>HPTN 083: IM CAB vs TDF/FTC </vt:lpstr>
      <vt:lpstr>Efficacy &amp; adherence in HPTN084</vt:lpstr>
      <vt:lpstr>Cost based on HPTN083 predicted 10 year outcomes (n=480,000)</vt:lpstr>
      <vt:lpstr>PowerPoint Presentation</vt:lpstr>
      <vt:lpstr>Dapivirine ring: 35% reduction in HIV</vt:lpstr>
      <vt:lpstr>Pipeline long-acting options</vt:lpstr>
      <vt:lpstr>PowerPoint Presentation</vt:lpstr>
      <vt:lpstr>Practicalities</vt:lpstr>
      <vt:lpstr>Guidelines</vt:lpstr>
      <vt:lpstr>Practicalities</vt:lpstr>
      <vt:lpstr>Under-studied issues</vt:lpstr>
      <vt:lpstr>BUT…..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testing in mental health services</dc:title>
  <dc:creator>Laura Waters</dc:creator>
  <cp:lastModifiedBy>Laura Waters</cp:lastModifiedBy>
  <cp:revision>321</cp:revision>
  <dcterms:created xsi:type="dcterms:W3CDTF">2020-09-03T08:38:10Z</dcterms:created>
  <dcterms:modified xsi:type="dcterms:W3CDTF">2022-05-07T08:45:45Z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0x01010098A35DC13CAE1944B11372931C0857B5</vt:lpwstr>
  </property>
</Properties>
</file>