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77" r:id="rId3"/>
    <p:sldMasterId id="2147483679" r:id="rId4"/>
    <p:sldMasterId id="2147483681" r:id="rId5"/>
    <p:sldMasterId id="2147483683" r:id="rId6"/>
    <p:sldMasterId id="2147483685" r:id="rId7"/>
  </p:sldMasterIdLst>
  <p:notesMasterIdLst>
    <p:notesMasterId r:id="rId28"/>
  </p:notesMasterIdLst>
  <p:sldIdLst>
    <p:sldId id="256" r:id="rId8"/>
    <p:sldId id="447" r:id="rId9"/>
    <p:sldId id="258" r:id="rId10"/>
    <p:sldId id="257" r:id="rId11"/>
    <p:sldId id="448" r:id="rId12"/>
    <p:sldId id="259" r:id="rId13"/>
    <p:sldId id="260" r:id="rId14"/>
    <p:sldId id="261" r:id="rId15"/>
    <p:sldId id="262" r:id="rId16"/>
    <p:sldId id="264" r:id="rId17"/>
    <p:sldId id="453" r:id="rId18"/>
    <p:sldId id="455" r:id="rId19"/>
    <p:sldId id="302" r:id="rId20"/>
    <p:sldId id="269" r:id="rId21"/>
    <p:sldId id="318" r:id="rId22"/>
    <p:sldId id="276" r:id="rId23"/>
    <p:sldId id="280" r:id="rId24"/>
    <p:sldId id="705" r:id="rId25"/>
    <p:sldId id="446" r:id="rId26"/>
    <p:sldId id="44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4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00898-3ABC-4388-A0B0-3B47742DF8E8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DA977-1B32-4E87-8865-98B9F0419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0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C8A742-A0D7-46C6-47F0-F38A2810B5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590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947C5E2-8DF4-403B-BDDD-DEADBA77A3D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215900" marR="0" lvl="0" indent="-21590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08E1D0CC-8693-87C6-3387-222A9DEA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F9F55F2-4359-4C3F-8D54-9C659FEBB63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C088C1DC-DF42-50EA-151D-2C5A9F25DC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8CC7D850-F04D-F33B-527E-24E1966908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7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D98A811-CFDE-6D94-2213-DC8B6C411E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590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6900841-C18D-4D76-86ED-2740394A975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215900" marR="0" lvl="0" indent="-21590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9D98876B-6B45-6119-875D-A2847BE38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BF9E3ED-1AC2-4463-B20E-35A367F980B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77A22CE8-1CCB-0DCF-B236-C8F452F790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F41F0539-C2FD-CBC1-330A-5A20BD493A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marL="379413" indent="-379413" algn="just" eaLnBrk="1" hangingPunct="1">
              <a:spcBef>
                <a:spcPct val="0"/>
              </a:spcBef>
              <a:spcAft>
                <a:spcPts val="300"/>
              </a:spcAft>
              <a:buClr>
                <a:srgbClr val="FF9933"/>
              </a:buClr>
              <a:buFont typeface="Times New Roman" panose="02020603050405020304" pitchFamily="18" charset="0"/>
              <a:buAutoNum type="arabicPeriod"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r>
              <a:rPr lang="en-GB" altLang="en-US" b="1">
                <a:solidFill>
                  <a:srgbClr val="FF993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Primary infection</a:t>
            </a:r>
            <a:r>
              <a:rPr lang="en-GB" altLang="en-US" b="1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  <a:p>
            <a:pPr marL="838200" lvl="1" indent="-379413" algn="just"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r>
              <a:rPr lang="en-GB" altLang="en-US">
                <a:latin typeface="Arial" panose="020B0604020202020204" pitchFamily="34" charset="0"/>
                <a:ea typeface="新細明體" panose="02020500000000000000" pitchFamily="18" charset="-120"/>
              </a:rPr>
              <a:t>May be asymptomatic or minimally symptomatic</a:t>
            </a:r>
          </a:p>
          <a:p>
            <a:pPr marL="838200" lvl="1" indent="-379413" algn="just"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r>
              <a:rPr lang="en-GB" altLang="en-US">
                <a:latin typeface="Arial" panose="020B0604020202020204" pitchFamily="34" charset="0"/>
                <a:ea typeface="新細明體" panose="02020500000000000000" pitchFamily="18" charset="-120"/>
              </a:rPr>
              <a:t>Symptomatic in 50-70% of patients </a:t>
            </a:r>
          </a:p>
          <a:p>
            <a:pPr marL="379413" indent="-379413" algn="just" eaLnBrk="1" hangingPunct="1">
              <a:spcBef>
                <a:spcPct val="0"/>
              </a:spcBef>
              <a:spcAft>
                <a:spcPts val="300"/>
              </a:spcAft>
              <a:buClr>
                <a:srgbClr val="FF9933"/>
              </a:buClr>
              <a:buFont typeface="Times New Roman" panose="02020603050405020304" pitchFamily="18" charset="0"/>
              <a:buAutoNum type="arabicPeriod"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r>
              <a:rPr lang="en-GB" altLang="en-US" b="1">
                <a:solidFill>
                  <a:srgbClr val="FF993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Asymptomatic phase</a:t>
            </a:r>
            <a:r>
              <a:rPr lang="en-GB" altLang="en-US">
                <a:solidFill>
                  <a:srgbClr val="FF993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  <a:p>
            <a:pPr marL="838200" lvl="1" indent="-379413" algn="just"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r>
              <a:rPr lang="en-GB" altLang="en-US" b="1">
                <a:latin typeface="Arial" panose="020B0604020202020204" pitchFamily="34" charset="0"/>
                <a:ea typeface="新細明體" panose="02020500000000000000" pitchFamily="18" charset="-120"/>
              </a:rPr>
              <a:t>From a few months to &gt;10 yr</a:t>
            </a:r>
          </a:p>
          <a:p>
            <a:pPr marL="838200" lvl="1" indent="-379413" algn="just"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r>
              <a:rPr lang="en-GB" altLang="en-US" b="1">
                <a:latin typeface="Arial" panose="020B0604020202020204" pitchFamily="34" charset="0"/>
                <a:ea typeface="新細明體" panose="02020500000000000000" pitchFamily="18" charset="-120"/>
              </a:rPr>
              <a:t>Characterised by high-levels of virus replication</a:t>
            </a:r>
          </a:p>
          <a:p>
            <a:pPr marL="379413" indent="-379413" algn="just" eaLnBrk="1" hangingPunct="1">
              <a:spcBef>
                <a:spcPct val="0"/>
              </a:spcBef>
              <a:spcAft>
                <a:spcPts val="300"/>
              </a:spcAft>
              <a:buClr>
                <a:srgbClr val="FF9933"/>
              </a:buClr>
              <a:buFont typeface="Times New Roman" panose="02020603050405020304" pitchFamily="18" charset="0"/>
              <a:buAutoNum type="arabicPeriod"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r>
              <a:rPr lang="en-GB" altLang="en-US" b="1">
                <a:solidFill>
                  <a:srgbClr val="FF993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Symptomatic phase</a:t>
            </a:r>
          </a:p>
          <a:p>
            <a:pPr marL="379413" indent="-379413" algn="just" eaLnBrk="1" hangingPunct="1">
              <a:spcBef>
                <a:spcPct val="0"/>
              </a:spcBef>
              <a:spcAft>
                <a:spcPts val="300"/>
              </a:spcAft>
              <a:buClr>
                <a:srgbClr val="FF9933"/>
              </a:buClr>
              <a:buFont typeface="Times New Roman" panose="02020603050405020304" pitchFamily="18" charset="0"/>
              <a:buAutoNum type="arabicPeriod"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r>
              <a:rPr lang="en-GB" altLang="en-US" b="1">
                <a:solidFill>
                  <a:srgbClr val="FF993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AIDS</a:t>
            </a:r>
          </a:p>
          <a:p>
            <a:pPr marL="838200" lvl="1" indent="-379413" algn="just"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r>
              <a:rPr lang="en-GB" altLang="en-US">
                <a:latin typeface="Arial" panose="020B0604020202020204" pitchFamily="34" charset="0"/>
                <a:ea typeface="新細明體" panose="02020500000000000000" pitchFamily="18" charset="-120"/>
              </a:rPr>
              <a:t>Defined by the occurrence of opportunistic infections and tumours and other AIDS-defining disease</a:t>
            </a:r>
          </a:p>
          <a:p>
            <a:pPr marL="381000" indent="-379413" eaLnBrk="1" hangingPunct="1">
              <a:spcBef>
                <a:spcPct val="0"/>
              </a:spcBef>
              <a:buClrTx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  <a:defRPr/>
            </a:pPr>
            <a:endParaRPr lang="en-GB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212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48219-D9B6-1910-DFEA-66D09706913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15/11/16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C88E5586-2E18-0C5E-340D-E1F4471E53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4B27644-E8DA-4324-AF4E-A8CA5E694C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itchFamily="34" charset="-128"/>
              <a:cs typeface="+mn-cs"/>
            </a:endParaRPr>
          </a:p>
        </p:txBody>
      </p:sp>
      <p:sp>
        <p:nvSpPr>
          <p:cNvPr id="34820" name="Rectangle 1">
            <a:extLst>
              <a:ext uri="{FF2B5EF4-FFF2-40B4-BE49-F238E27FC236}">
                <a16:creationId xmlns:a16="http://schemas.microsoft.com/office/drawing/2014/main" id="{772B72ED-51E7-3A73-3276-5F7887C6F6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DEEF6ED6-C747-AA51-6E38-7D2D87EAC4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31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4C828EE-5368-8D9C-D936-4A873C5878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590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26DAC0-E774-4035-B96F-99E8A719FF1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215900" marR="0" lvl="0" indent="-21590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id="{64F094C1-2D02-B2E9-DAA5-7DB4C6AB40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B21C335F-5598-E4AD-0810-43CCF25669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7" name="Text Box 3">
            <a:extLst>
              <a:ext uri="{FF2B5EF4-FFF2-40B4-BE49-F238E27FC236}">
                <a16:creationId xmlns:a16="http://schemas.microsoft.com/office/drawing/2014/main" id="{4944C7FA-3169-B8C2-23A8-AA994D4A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F9C41D-BCDD-47BC-A42F-199DCEFE0AB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3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AF762-0808-BB2D-18F8-06173D0C73D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15/11/16</a:t>
            </a:r>
          </a:p>
        </p:txBody>
      </p:sp>
      <p:sp>
        <p:nvSpPr>
          <p:cNvPr id="77827" name="Rectangle 7">
            <a:extLst>
              <a:ext uri="{FF2B5EF4-FFF2-40B4-BE49-F238E27FC236}">
                <a16:creationId xmlns:a16="http://schemas.microsoft.com/office/drawing/2014/main" id="{1F9BC51D-D2DA-9EC7-D0F9-4651640607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D2D7D18-C103-4139-8EA7-FCAB0438F9F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itchFamily="34" charset="-128"/>
              <a:cs typeface="+mn-cs"/>
            </a:endParaRPr>
          </a:p>
        </p:txBody>
      </p:sp>
      <p:sp>
        <p:nvSpPr>
          <p:cNvPr id="77828" name="Rectangle 1">
            <a:extLst>
              <a:ext uri="{FF2B5EF4-FFF2-40B4-BE49-F238E27FC236}">
                <a16:creationId xmlns:a16="http://schemas.microsoft.com/office/drawing/2014/main" id="{1B12B7A8-06BD-28D4-3423-4FEE876049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9" name="Rectangle 2">
            <a:extLst>
              <a:ext uri="{FF2B5EF4-FFF2-40B4-BE49-F238E27FC236}">
                <a16:creationId xmlns:a16="http://schemas.microsoft.com/office/drawing/2014/main" id="{0B2A9651-D49D-A44B-C4A1-5BCDF0C0B7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11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2078DE45-E15E-DA6D-2D94-373666CF9E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590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4FF6CE6-CF06-4DDB-9C18-05BD5931DFA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215900" marR="0" lvl="0" indent="-21590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DECC47E9-BC92-CE83-2E6D-76192D2EB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511274F-B27B-454E-AFC4-14CE5633F00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A2D8B6CE-580D-08A7-D2CE-B4C59F660E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B722B484-D29B-CA5C-8526-DEAEC74172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36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3A15-D425-8807-7630-527A4CE0BCC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15/11/16</a:t>
            </a:r>
          </a:p>
        </p:txBody>
      </p:sp>
      <p:sp>
        <p:nvSpPr>
          <p:cNvPr id="88067" name="Rectangle 7">
            <a:extLst>
              <a:ext uri="{FF2B5EF4-FFF2-40B4-BE49-F238E27FC236}">
                <a16:creationId xmlns:a16="http://schemas.microsoft.com/office/drawing/2014/main" id="{07063982-7EBC-F654-0E89-92F9F3716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CAABE10-5456-4262-9213-7040C0814D6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pitchFamily="34" charset="-128"/>
              <a:cs typeface="+mn-cs"/>
            </a:endParaRPr>
          </a:p>
        </p:txBody>
      </p:sp>
      <p:sp>
        <p:nvSpPr>
          <p:cNvPr id="88068" name="Rectangle 1">
            <a:extLst>
              <a:ext uri="{FF2B5EF4-FFF2-40B4-BE49-F238E27FC236}">
                <a16:creationId xmlns:a16="http://schemas.microsoft.com/office/drawing/2014/main" id="{C1D70E0B-ED1B-2E8F-902A-256175E926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4BAFF21B-5C36-293B-E767-CF52AD443B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7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78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78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2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280" y="1600200"/>
            <a:ext cx="26492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360" y="1600200"/>
            <a:ext cx="26492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26492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280" y="3963600"/>
            <a:ext cx="26492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360" y="3963600"/>
            <a:ext cx="26492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5FE97-E76B-DAEE-E5DF-38493C32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E2D8-5C46-4CA0-BF85-B7F8DDA119C7}" type="datetimeFigureOut">
              <a:rPr lang="pl-PL"/>
              <a:pPr>
                <a:defRPr/>
              </a:pPr>
              <a:t>07.09.2022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EED7-17D8-50B0-8EEF-84AC2EF1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9FDA6-CADB-DB8D-FE31-9702CD07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3F01-A505-462D-B95B-E682227CC19D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37838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3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0BA1BD2-8FA3-96A2-A15F-2E539E2553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6169E1D8-6800-426C-B0D7-FF034E0E2E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4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4BF12-EA84-8F7F-3E3F-4BE60884FE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1" hangingPunct="1">
              <a:buSzPct val="100000"/>
              <a:defRPr>
                <a:ea typeface="+mn-ea"/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15/11/16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1C502-8A62-6BFC-9432-83F77F6788B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eaLnBrk="1" hangingPunct="1">
              <a:buSzPct val="100000"/>
              <a:defRPr smtClean="0"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D612F54-45C6-4837-B246-F7C29E01161B}" type="slidenum"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79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D6DBF36-6797-1068-7F5A-8F2AA01735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/>
            </a:pPr>
            <a:fld id="{E4FB5C92-AE75-41AC-9D75-8A31E82CD77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8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463A62-D5B9-CF33-E202-4915B2982D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</a:tabLst>
              <a:defRPr/>
            </a:pPr>
            <a:fld id="{21DAB2A1-4AA6-46E7-8E2C-7583440AAA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</a:tabLst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6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8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7800" cy="529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78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1560" cy="363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15/11/16</a:t>
            </a:r>
            <a:endParaRPr lang="en-GB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1560" cy="363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fld id="{EEAFBBB7-50B7-4695-B0C4-EDF5549119D0}" type="slidenum">
              <a:rPr lang="en-GB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4400" b="0" strike="noStrike" spc="-1">
                <a:solidFill>
                  <a:srgbClr val="FFFFFF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EC79AD8-B851-47E3-8821-77A5946FC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25413"/>
            <a:ext cx="8567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A2BA45F-B609-35C9-0614-A7A30B21D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524000"/>
            <a:ext cx="8856663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774DCEA8-E36F-43AE-7683-6FF4C8CC1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61325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0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66FF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66FF33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66FF33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66FF33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66FF33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66FF33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66FF33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66FF33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66FF33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ts val="50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1977686D-E047-AC10-3C1B-6E8894879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5775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767EEAB-8948-AD30-9D17-3D5B66EA9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C90C981B-512F-D624-110B-B4B3CBE55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19B789A8-3B61-6531-15D5-716FDB78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94DB60B-2A77-97DC-BF17-075D6FD70E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3E96EB3E-6A2B-4F2A-976D-5736EE216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99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671DE7D-7A37-7DFC-89E4-D06E983A9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95298C3-CD45-81C1-B046-4DF43CDB9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51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1D2E6B-8614-FA71-A170-D80CF6D07F9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15/11/16</a:t>
            </a: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B7B7B5BC-332F-0BA6-C9F9-2BE832D62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CF3137-44DB-CDEB-B86F-C5746162B6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700D39-B7FC-466A-8637-58E9E7FADE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ftr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ヒラギノ角ゴ Pro W3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ヒラギノ角ゴ Pro W3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ヒラギノ角ゴ Pro W3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ヒラギノ角ゴ Pro W3" charset="0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ヒラギノ角ゴ Pro W3" charset="0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ヒラギノ角ゴ Pro W3" charset="0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ヒラギノ角ゴ Pro W3" charset="0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4A96A8D3-3071-3A4D-9BEF-AA10923C0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5775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E56A09E-C471-4346-CFB9-85B764236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19485C22-6568-F3BB-4FEA-7EF26F08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7B44CA82-C2B5-3BF4-2AD2-05803924E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06F4EDC-99C4-7998-E607-8FAAFF12B4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57EB45FF-3685-44B5-8666-D20E8FEF1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07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99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409ABF29-E11D-B75C-7175-3E938A869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18F4569-2D07-3432-8CB5-FEF098A77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CA8934F5-3A65-28A5-E281-C5B7D914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65900"/>
            <a:ext cx="1165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1FF111D2-8CAC-FB2F-9882-7F1FBCB86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565900"/>
            <a:ext cx="6648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939BDCFF-3A06-499A-45C4-AEBD938350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223250" y="6565900"/>
            <a:ext cx="747713" cy="242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000" smtClean="0">
                <a:solidFill>
                  <a:srgbClr val="EAEAEA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4DC040B4-1ACC-4ED3-89AB-CBC86D9D2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3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49263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EAEAEA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EAEAEA"/>
          </a:solidFill>
          <a:latin typeface="Arial Black" panose="020B0A04020102020204" pitchFamily="34" charset="0"/>
          <a:ea typeface="ＭＳ Ｐゴシック" panose="020B0600070205080204" pitchFamily="34" charset="-128"/>
        </a:defRPr>
      </a:lvl2pPr>
      <a:lvl3pPr algn="ctr" defTabSz="449263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EAEAEA"/>
          </a:solidFill>
          <a:latin typeface="Arial Black" panose="020B0A04020102020204" pitchFamily="34" charset="0"/>
          <a:ea typeface="ＭＳ Ｐゴシック" panose="020B0600070205080204" pitchFamily="34" charset="-128"/>
        </a:defRPr>
      </a:lvl3pPr>
      <a:lvl4pPr algn="ctr" defTabSz="449263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EAEAEA"/>
          </a:solidFill>
          <a:latin typeface="Arial Black" panose="020B0A04020102020204" pitchFamily="34" charset="0"/>
          <a:ea typeface="ＭＳ Ｐゴシック" panose="020B0600070205080204" pitchFamily="34" charset="-128"/>
        </a:defRPr>
      </a:lvl4pPr>
      <a:lvl5pPr algn="ctr" defTabSz="449263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EAEAEA"/>
          </a:solidFill>
          <a:latin typeface="Arial Black" panose="020B0A0402010202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EAEAEA"/>
          </a:solidFill>
          <a:latin typeface="Arial Black" panose="020B0A0402010202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EAEAEA"/>
          </a:solidFill>
          <a:latin typeface="Arial Black" panose="020B0A0402010202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EAEAEA"/>
          </a:solidFill>
          <a:latin typeface="Arial Black" panose="020B0A0402010202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EAEAEA"/>
          </a:solidFill>
          <a:latin typeface="Arial Black" panose="020B0A040201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5000"/>
        </a:lnSpc>
        <a:spcBef>
          <a:spcPts val="12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5000"/>
        </a:lnSpc>
        <a:spcBef>
          <a:spcPts val="10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5000"/>
        </a:lnSpc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5000"/>
        </a:lnSpc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F00A1C4D-4AC5-E87C-DDFA-42808B40D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5DEE357-46FF-BC0F-6AF1-FFD2B18E6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30785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99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9933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justri.org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C5595"/>
              </a:gs>
              <a:gs pos="100000">
                <a:srgbClr val="0E2E55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st="23040" dir="5400000" algn="ctr" rotWithShape="0">
              <a:srgbClr val="80808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1817640" y="1333440"/>
            <a:ext cx="5682960" cy="3849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0C5595"/>
            </a:solidFill>
            <a:miter/>
          </a:ln>
          <a:effectLst>
            <a:outerShdw dist="50912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Picture 3"/>
          <p:cNvPicPr/>
          <p:nvPr/>
        </p:nvPicPr>
        <p:blipFill>
          <a:blip r:embed="rId2"/>
          <a:stretch/>
        </p:blipFill>
        <p:spPr>
          <a:xfrm>
            <a:off x="2827440" y="2338560"/>
            <a:ext cx="3663720" cy="178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C5595"/>
              </a:gs>
              <a:gs pos="100000">
                <a:srgbClr val="0E2E55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st="23040" dir="5400000" algn="ctr" rotWithShape="0">
              <a:srgbClr val="80808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3" name="Picture 2"/>
          <p:cNvPicPr/>
          <p:nvPr/>
        </p:nvPicPr>
        <p:blipFill>
          <a:blip r:embed="rId2"/>
          <a:stretch/>
        </p:blipFill>
        <p:spPr>
          <a:xfrm>
            <a:off x="4803840" y="719280"/>
            <a:ext cx="3565080" cy="1011996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365040" y="1266840"/>
            <a:ext cx="3952440" cy="46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6389"/>
              </a:lnSpc>
            </a:pPr>
            <a:r>
              <a:rPr lang="en-GB" sz="4400" b="0" strike="noStrike" spc="-1">
                <a:solidFill>
                  <a:srgbClr val="FFFFFF"/>
                </a:solidFill>
                <a:latin typeface="Calibri"/>
                <a:ea typeface="ヒラギノ角ゴ Pro W3"/>
              </a:rPr>
              <a:t>How-to Guides</a:t>
            </a:r>
            <a:endParaRPr lang="en-GB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FFC000"/>
                </a:solidFill>
                <a:latin typeface="Calibri"/>
                <a:ea typeface="ヒラギノ角ゴ Pro W3"/>
              </a:rPr>
              <a:t>HIV women’s clinic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FFC000"/>
                </a:solidFill>
                <a:latin typeface="Arial"/>
                <a:ea typeface="ヒラギノ角ゴ Pro W3"/>
              </a:rPr>
              <a:t>Viral hepatitis clinic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FFC000"/>
                </a:solidFill>
                <a:latin typeface="Calibri"/>
                <a:ea typeface="ヒラギノ角ゴ Pro W3"/>
              </a:rPr>
              <a:t>HIV sexual health clinic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FFC000"/>
                </a:solidFill>
                <a:latin typeface="Calibri"/>
                <a:ea typeface="ヒラギノ角ゴ Pro W3"/>
              </a:rPr>
              <a:t>Could this be HIV?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FFC000"/>
                </a:solidFill>
                <a:latin typeface="Calibri"/>
                <a:ea typeface="ヒラギノ角ゴ Pro W3"/>
              </a:rPr>
              <a:t>Fibro Scan film guide</a:t>
            </a:r>
            <a:endParaRPr lang="en-GB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2800" b="0" strike="noStrike" spc="-1">
                <a:solidFill>
                  <a:srgbClr val="FFFFFF"/>
                </a:solidFill>
                <a:latin typeface="Calibri"/>
                <a:ea typeface="ヒラギノ角ゴ Pro W3"/>
              </a:rPr>
              <a:t>www.justri.org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3"/>
          <a:stretch/>
        </p:blipFill>
        <p:spPr>
          <a:xfrm>
            <a:off x="4809960" y="741240"/>
            <a:ext cx="3555720" cy="5055840"/>
          </a:xfrm>
          <a:prstGeom prst="rect">
            <a:avLst/>
          </a:prstGeom>
          <a:ln>
            <a:noFill/>
          </a:ln>
        </p:spPr>
      </p:pic>
      <p:pic>
        <p:nvPicPr>
          <p:cNvPr id="116" name="Picture 5"/>
          <p:cNvPicPr/>
          <p:nvPr/>
        </p:nvPicPr>
        <p:blipFill>
          <a:blip r:embed="rId4"/>
          <a:stretch/>
        </p:blipFill>
        <p:spPr>
          <a:xfrm>
            <a:off x="4809960" y="787320"/>
            <a:ext cx="3803400" cy="5368680"/>
          </a:xfrm>
          <a:prstGeom prst="rect">
            <a:avLst/>
          </a:prstGeom>
          <a:ln>
            <a:noFill/>
          </a:ln>
        </p:spPr>
      </p:pic>
      <p:pic>
        <p:nvPicPr>
          <p:cNvPr id="117" name="Picture 6"/>
          <p:cNvPicPr/>
          <p:nvPr/>
        </p:nvPicPr>
        <p:blipFill>
          <a:blip r:embed="rId5"/>
          <a:stretch/>
        </p:blipFill>
        <p:spPr>
          <a:xfrm>
            <a:off x="4713120" y="453960"/>
            <a:ext cx="4035240" cy="571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B0D62D2C-E2B2-FDC6-BF39-568BD779E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Key features of HIV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D39938B9-2A81-7D2E-F411-B0BC5DB9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873" y="2126609"/>
            <a:ext cx="7529119" cy="496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79413" marR="0" lvl="0" indent="-379413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9933"/>
              </a:buClr>
              <a:buSzPct val="100000"/>
              <a:buFont typeface="Times New Roman" panose="02020603050405020304" pitchFamily="18" charset="0"/>
              <a:buAutoNum type="arabicPeriod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Reverse transcribes from RNA to DNA then integrates into host genome</a:t>
            </a:r>
          </a:p>
          <a:p>
            <a:pPr marL="379413" marR="0" lvl="0" indent="-379413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9933"/>
              </a:buClr>
              <a:buSzPct val="100000"/>
              <a:buFont typeface="Times New Roman" panose="02020603050405020304" pitchFamily="18" charset="0"/>
              <a:buAutoNum type="arabicPeriod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High virus replication rate (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</a:t>
            </a:r>
            <a:r>
              <a:rPr kumimoji="0" lang="en-GB" alt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9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-10</a:t>
            </a:r>
            <a:r>
              <a:rPr kumimoji="0" lang="en-GB" alt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10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virus particles daily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379413" marR="0" lvl="0" indent="-379413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9933"/>
              </a:buClr>
              <a:buSzPct val="100000"/>
              <a:buFont typeface="Times New Roman" panose="02020603050405020304" pitchFamily="18" charset="0"/>
              <a:buAutoNum type="arabicPeriod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Rapid virus clearance (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half-life of cells actively producing virus &lt;1 day,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b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half-life of free virus in plasma a few hrs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379413" marR="0" lvl="0" indent="-379413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9933"/>
              </a:buClr>
              <a:buSzPct val="100000"/>
              <a:buFont typeface="Times New Roman" panose="02020603050405020304" pitchFamily="18" charset="0"/>
              <a:buAutoNum type="arabicPeriod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Persistence in latently infected cells (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in 10</a:t>
            </a:r>
            <a:r>
              <a:rPr kumimoji="0" lang="en-GB" alt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6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resting CD4 T cells)</a:t>
            </a:r>
          </a:p>
          <a:p>
            <a:pPr marL="379413" marR="0" lvl="0" indent="-379413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9933"/>
              </a:buClr>
              <a:buSzPct val="100000"/>
              <a:buFont typeface="Times New Roman" panose="02020603050405020304" pitchFamily="18" charset="0"/>
              <a:buAutoNum type="arabicPeriod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Viral genetic evolution 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79413" marR="0" lvl="0" indent="-379413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9933"/>
              </a:buClr>
              <a:buSzPct val="100000"/>
              <a:buFont typeface="Times New Roman" panose="02020603050405020304" pitchFamily="18" charset="0"/>
              <a:buAutoNum type="arabicPeriod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Chronic immune activation</a:t>
            </a:r>
          </a:p>
          <a:p>
            <a:pPr marL="379413" marR="0" lvl="0" indent="-379413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9933"/>
              </a:buClr>
              <a:buSzPct val="100000"/>
              <a:buFont typeface="Times New Roman" panose="02020603050405020304" pitchFamily="18" charset="0"/>
              <a:buAutoNum type="arabicPeriod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Progressive depletion of CD4 T-cells 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(10</a:t>
            </a:r>
            <a:r>
              <a:rPr kumimoji="0" lang="en-GB" alt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8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-10</a:t>
            </a:r>
            <a:r>
              <a:rPr kumimoji="0" lang="en-GB" altLang="en-US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9 </a:t>
            </a:r>
            <a:r>
              <a:rPr kumimoji="0" lang="en-GB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cells lost daily)</a:t>
            </a:r>
          </a:p>
          <a:p>
            <a:pPr marL="379413" marR="0" lvl="0" indent="-379413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9933"/>
              </a:buClr>
              <a:buSzPct val="100000"/>
              <a:buFont typeface="Times New Roman" panose="02020603050405020304" pitchFamily="18" charset="0"/>
              <a:buAutoNum type="arabicPeriod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Progressive immune deficient state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838AB2F1-E953-6E1C-DA13-F42FA948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FE7A69C4-B13D-42E2-F13D-09A6826C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358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A5D59ED3-8E35-1272-2BEA-6A72513A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2875"/>
            <a:ext cx="8597900" cy="4822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2">
            <a:extLst>
              <a:ext uri="{FF2B5EF4-FFF2-40B4-BE49-F238E27FC236}">
                <a16:creationId xmlns:a16="http://schemas.microsoft.com/office/drawing/2014/main" id="{ACD7574C-BBFB-E3F6-FBC2-EC62D1EBE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Natural history of HIV-1 infection</a:t>
            </a:r>
          </a:p>
        </p:txBody>
      </p:sp>
    </p:spTree>
    <p:extLst>
      <p:ext uri="{BB962C8B-B14F-4D97-AF65-F5344CB8AC3E}">
        <p14:creationId xmlns:p14="http://schemas.microsoft.com/office/powerpoint/2010/main" val="1373293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69FA2EDE-45B5-41B8-AC2C-B88EE3DD7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anose="020B0600070205080204" pitchFamily="34" charset="-128"/>
              </a:rPr>
              <a:t>Characterised by unusual opportunistic infections and cancers</a:t>
            </a: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DA7C5307-CB04-5550-680D-1E15557F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21EF6E-4CA2-47DC-AB79-339F96948C5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F42B0F0D-AE36-42F7-D173-2F97CAB30515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2362200"/>
            <a:ext cx="8158163" cy="3487738"/>
            <a:chOff x="200" y="1488"/>
            <a:chExt cx="5139" cy="2197"/>
          </a:xfrm>
        </p:grpSpPr>
        <p:graphicFrame>
          <p:nvGraphicFramePr>
            <p:cNvPr id="33801" name="Object 4">
              <a:extLst>
                <a:ext uri="{FF2B5EF4-FFF2-40B4-BE49-F238E27FC236}">
                  <a16:creationId xmlns:a16="http://schemas.microsoft.com/office/drawing/2014/main" id="{019E6F6E-A43D-2EF4-EB71-F36A94BE28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6" y="1488"/>
            <a:ext cx="1525" cy="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9085775" imgH="6112248" progId="">
                    <p:embed/>
                  </p:oleObj>
                </mc:Choice>
                <mc:Fallback>
                  <p:oleObj r:id="rId3" imgW="9085775" imgH="6112248" progId="">
                    <p:embed/>
                    <p:pic>
                      <p:nvPicPr>
                        <p:cNvPr id="33801" name="Object 4">
                          <a:extLst>
                            <a:ext uri="{FF2B5EF4-FFF2-40B4-BE49-F238E27FC236}">
                              <a16:creationId xmlns:a16="http://schemas.microsoft.com/office/drawing/2014/main" id="{019E6F6E-A43D-2EF4-EB71-F36A94BE28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6" y="1488"/>
                          <a:ext cx="1525" cy="9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3802" name="Picture 5">
              <a:extLst>
                <a:ext uri="{FF2B5EF4-FFF2-40B4-BE49-F238E27FC236}">
                  <a16:creationId xmlns:a16="http://schemas.microsoft.com/office/drawing/2014/main" id="{A8E32464-F727-0E17-7818-5B73DBA48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1488"/>
              <a:ext cx="1419" cy="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03" name="Picture 6">
              <a:extLst>
                <a:ext uri="{FF2B5EF4-FFF2-40B4-BE49-F238E27FC236}">
                  <a16:creationId xmlns:a16="http://schemas.microsoft.com/office/drawing/2014/main" id="{994012C3-68BB-EE99-7BAD-A43BC3C81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8"/>
              <a:ext cx="907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04" name="Picture 7">
              <a:extLst>
                <a:ext uri="{FF2B5EF4-FFF2-40B4-BE49-F238E27FC236}">
                  <a16:creationId xmlns:a16="http://schemas.microsoft.com/office/drawing/2014/main" id="{27C2F51A-F66E-4153-A7A6-EB7B10E1C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" y="2688"/>
              <a:ext cx="975" cy="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05" name="Picture 8">
              <a:extLst>
                <a:ext uri="{FF2B5EF4-FFF2-40B4-BE49-F238E27FC236}">
                  <a16:creationId xmlns:a16="http://schemas.microsoft.com/office/drawing/2014/main" id="{1BBA8130-F8B0-99A8-851A-27524D2BD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" y="1501"/>
              <a:ext cx="1026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797" name="Picture 9">
            <a:extLst>
              <a:ext uri="{FF2B5EF4-FFF2-40B4-BE49-F238E27FC236}">
                <a16:creationId xmlns:a16="http://schemas.microsoft.com/office/drawing/2014/main" id="{10A9DE8C-A106-91AA-86B1-0483AD44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102100"/>
            <a:ext cx="30480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10">
            <a:extLst>
              <a:ext uri="{FF2B5EF4-FFF2-40B4-BE49-F238E27FC236}">
                <a16:creationId xmlns:a16="http://schemas.microsoft.com/office/drawing/2014/main" id="{67052BC5-6DA8-D7DC-A541-6ADC11291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303713"/>
            <a:ext cx="27860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CDB94832-F1F5-0274-D5C7-320D13B72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828925"/>
            <a:ext cx="6218238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4" name="Rectangle 12">
            <a:extLst>
              <a:ext uri="{FF2B5EF4-FFF2-40B4-BE49-F238E27FC236}">
                <a16:creationId xmlns:a16="http://schemas.microsoft.com/office/drawing/2014/main" id="{F0A5A5DF-B42D-E6AE-DB4D-A68D03C26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165475"/>
            <a:ext cx="5432425" cy="19415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CDC – “no apparent danger to non-homosexuals from contagion”.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“The best evidence against contagion is that no cases have been reported to date outside the homosexual community or in women”</a:t>
            </a:r>
          </a:p>
        </p:txBody>
      </p:sp>
    </p:spTree>
    <p:extLst>
      <p:ext uri="{BB962C8B-B14F-4D97-AF65-F5344CB8AC3E}">
        <p14:creationId xmlns:p14="http://schemas.microsoft.com/office/powerpoint/2010/main" val="1621773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>
            <a:extLst>
              <a:ext uri="{FF2B5EF4-FFF2-40B4-BE49-F238E27FC236}">
                <a16:creationId xmlns:a16="http://schemas.microsoft.com/office/drawing/2014/main" id="{CE3D8572-D536-6C0A-F296-68510500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813"/>
            <a:ext cx="8856662" cy="678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21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6ECFC05C-24CA-D289-1531-F952C7B4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6319838"/>
            <a:ext cx="783113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A74FAB5-7CC9-1136-EFD8-55B14D9D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5288"/>
            <a:ext cx="7321550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anose="020B0600070205080204" pitchFamily="34" charset="-128"/>
              </a:rPr>
              <a:t>But advances in treatment brought new drugs and new classes..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61D7A7B8-0A70-263D-F2F8-C640697D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anose="020B0600070205080204" pitchFamily="34" charset="-128"/>
              </a:rPr>
              <a:t>But advances in treatment brought new drugs and new classes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F3F6FB73-1254-547A-621D-FE795C3B1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3475"/>
            <a:ext cx="8229600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286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9pPr>
          </a:lstStyle>
          <a:p>
            <a:pPr marL="228600" marR="0" lvl="0" indent="-228600" algn="l" defTabSz="449263" rtl="0" eaLnBrk="1" fontAlgn="base" latinLnBrk="0" hangingPunct="1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DLV, delavrdine; DRV, darunavir; ENF, enfuvirtide; ETR, etravirine; fAPV, fosamprenavir; FTC, emtricitabine; IDV, indinavir; </a:t>
            </a:r>
            <a:br>
              <a:rPr kumimoji="0" lang="en-GB" alt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kumimoji="0" lang="en-GB" alt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MVC, maraviroc; NFV, nelfinavir; RAL, raltegravir; TDF, tenofovir; TPV, tipranavir</a:t>
            </a:r>
          </a:p>
          <a:p>
            <a:pPr marL="228600" marR="0" lvl="0" indent="-228600" algn="l" defTabSz="449263" rtl="0" eaLnBrk="1" fontAlgn="base" latinLnBrk="0" hangingPunct="1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AIDS Info Fact Sheet: FDA-Approved HIV Medicines. Available at http://www.aidsinfo.nih.gov (Accessed March 2016)</a:t>
            </a:r>
          </a:p>
          <a:p>
            <a:pPr marL="228600" marR="0" lvl="0" indent="-228600" algn="l" defTabSz="449263" rtl="0" eaLnBrk="1" fontAlgn="base" latinLnBrk="0" hangingPunct="1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AIDS Info HIV/AIDS news, June 22, 1992. Available at http://www.aidsinfo.nih.gov (Accessed March 2016)</a:t>
            </a:r>
          </a:p>
        </p:txBody>
      </p:sp>
      <p:pic>
        <p:nvPicPr>
          <p:cNvPr id="76806" name="Picture 5">
            <a:extLst>
              <a:ext uri="{FF2B5EF4-FFF2-40B4-BE49-F238E27FC236}">
                <a16:creationId xmlns:a16="http://schemas.microsoft.com/office/drawing/2014/main" id="{405B5157-364C-553E-FA3F-6D17BBE2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475"/>
            <a:ext cx="8328025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6">
            <a:extLst>
              <a:ext uri="{FF2B5EF4-FFF2-40B4-BE49-F238E27FC236}">
                <a16:creationId xmlns:a16="http://schemas.microsoft.com/office/drawing/2014/main" id="{4943948F-1DDE-0A38-973F-E2C756EC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2281238"/>
            <a:ext cx="5016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DTG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RPV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ELV</a:t>
            </a:r>
          </a:p>
        </p:txBody>
      </p:sp>
    </p:spTree>
    <p:extLst>
      <p:ext uri="{BB962C8B-B14F-4D97-AF65-F5344CB8AC3E}">
        <p14:creationId xmlns:p14="http://schemas.microsoft.com/office/powerpoint/2010/main" val="170251442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>
            <a:extLst>
              <a:ext uri="{FF2B5EF4-FFF2-40B4-BE49-F238E27FC236}">
                <a16:creationId xmlns:a16="http://schemas.microsoft.com/office/drawing/2014/main" id="{C91D6A38-883C-C777-5895-B8759FD10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268413"/>
            <a:ext cx="6981825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Line 2">
            <a:extLst>
              <a:ext uri="{FF2B5EF4-FFF2-40B4-BE49-F238E27FC236}">
                <a16:creationId xmlns:a16="http://schemas.microsoft.com/office/drawing/2014/main" id="{95D9AB12-A2AC-8D43-17EB-4545CACF6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1350" y="1871663"/>
            <a:ext cx="373063" cy="35877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48" name="Line 3">
            <a:extLst>
              <a:ext uri="{FF2B5EF4-FFF2-40B4-BE49-F238E27FC236}">
                <a16:creationId xmlns:a16="http://schemas.microsoft.com/office/drawing/2014/main" id="{6520F030-EC6A-B468-E09C-B9A03F22C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2513013"/>
            <a:ext cx="1588" cy="477837"/>
          </a:xfrm>
          <a:prstGeom prst="line">
            <a:avLst/>
          </a:prstGeom>
          <a:noFill/>
          <a:ln w="38160" cap="sq">
            <a:solidFill>
              <a:srgbClr val="66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49" name="Line 4">
            <a:extLst>
              <a:ext uri="{FF2B5EF4-FFF2-40B4-BE49-F238E27FC236}">
                <a16:creationId xmlns:a16="http://schemas.microsoft.com/office/drawing/2014/main" id="{4F2826DD-8983-9890-7C26-C282864F6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3403600"/>
            <a:ext cx="1588" cy="477838"/>
          </a:xfrm>
          <a:prstGeom prst="line">
            <a:avLst/>
          </a:prstGeom>
          <a:noFill/>
          <a:ln w="38160" cap="sq">
            <a:solidFill>
              <a:srgbClr val="66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50" name="Line 5">
            <a:extLst>
              <a:ext uri="{FF2B5EF4-FFF2-40B4-BE49-F238E27FC236}">
                <a16:creationId xmlns:a16="http://schemas.microsoft.com/office/drawing/2014/main" id="{3AF50FF0-9AB1-0BE3-AB8F-0E7EA9D28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4432300"/>
            <a:ext cx="1588" cy="476250"/>
          </a:xfrm>
          <a:prstGeom prst="line">
            <a:avLst/>
          </a:prstGeom>
          <a:noFill/>
          <a:ln w="38160" cap="sq">
            <a:solidFill>
              <a:srgbClr val="66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51" name="Freeform 6">
            <a:extLst>
              <a:ext uri="{FF2B5EF4-FFF2-40B4-BE49-F238E27FC236}">
                <a16:creationId xmlns:a16="http://schemas.microsoft.com/office/drawing/2014/main" id="{A200E994-065F-6FDB-B887-0B623DB754D7}"/>
              </a:ext>
            </a:extLst>
          </p:cNvPr>
          <p:cNvSpPr>
            <a:spLocks/>
          </p:cNvSpPr>
          <p:nvPr/>
        </p:nvSpPr>
        <p:spPr bwMode="auto">
          <a:xfrm>
            <a:off x="2473325" y="5430838"/>
            <a:ext cx="3246438" cy="423862"/>
          </a:xfrm>
          <a:custGeom>
            <a:avLst/>
            <a:gdLst>
              <a:gd name="T0" fmla="*/ 0 w 2424"/>
              <a:gd name="T1" fmla="*/ 0 h 329"/>
              <a:gd name="T2" fmla="*/ 0 w 2424"/>
              <a:gd name="T3" fmla="*/ 2147483646 h 329"/>
              <a:gd name="T4" fmla="*/ 2147483646 w 2424"/>
              <a:gd name="T5" fmla="*/ 2147483646 h 329"/>
              <a:gd name="T6" fmla="*/ 2147483646 w 2424"/>
              <a:gd name="T7" fmla="*/ 2147483646 h 329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329"/>
              <a:gd name="T14" fmla="*/ 2424 w 2424"/>
              <a:gd name="T15" fmla="*/ 329 h 3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329">
                <a:moveTo>
                  <a:pt x="0" y="0"/>
                </a:moveTo>
                <a:lnTo>
                  <a:pt x="0" y="329"/>
                </a:lnTo>
                <a:lnTo>
                  <a:pt x="2424" y="329"/>
                </a:lnTo>
                <a:lnTo>
                  <a:pt x="2424" y="123"/>
                </a:lnTo>
              </a:path>
            </a:pathLst>
          </a:custGeom>
          <a:noFill/>
          <a:ln w="38160" cap="sq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52" name="Rectangle 7">
            <a:extLst>
              <a:ext uri="{FF2B5EF4-FFF2-40B4-BE49-F238E27FC236}">
                <a16:creationId xmlns:a16="http://schemas.microsoft.com/office/drawing/2014/main" id="{47D6F385-D902-4807-1B57-EA3EB540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013" y="3406775"/>
            <a:ext cx="165100" cy="350838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53" name="Text Box 8">
            <a:extLst>
              <a:ext uri="{FF2B5EF4-FFF2-40B4-BE49-F238E27FC236}">
                <a16:creationId xmlns:a16="http://schemas.microsoft.com/office/drawing/2014/main" id="{FFC384ED-312B-2B3F-020A-5A287D0B4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3381375"/>
            <a:ext cx="271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RT</a:t>
            </a:r>
          </a:p>
        </p:txBody>
      </p:sp>
      <p:sp>
        <p:nvSpPr>
          <p:cNvPr id="82954" name="Text Box 9">
            <a:extLst>
              <a:ext uri="{FF2B5EF4-FFF2-40B4-BE49-F238E27FC236}">
                <a16:creationId xmlns:a16="http://schemas.microsoft.com/office/drawing/2014/main" id="{B04FAE1E-C043-4195-2FBE-5B621316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5351463"/>
            <a:ext cx="825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Provirus</a:t>
            </a:r>
          </a:p>
        </p:txBody>
      </p:sp>
      <p:sp>
        <p:nvSpPr>
          <p:cNvPr id="82955" name="Text Box 10">
            <a:extLst>
              <a:ext uri="{FF2B5EF4-FFF2-40B4-BE49-F238E27FC236}">
                <a16:creationId xmlns:a16="http://schemas.microsoft.com/office/drawing/2014/main" id="{F1E248A5-244E-96B2-1CC3-FEDFB522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3063875"/>
            <a:ext cx="812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Proteins</a:t>
            </a:r>
          </a:p>
        </p:txBody>
      </p:sp>
      <p:sp>
        <p:nvSpPr>
          <p:cNvPr id="82956" name="Text Box 11">
            <a:extLst>
              <a:ext uri="{FF2B5EF4-FFF2-40B4-BE49-F238E27FC236}">
                <a16:creationId xmlns:a16="http://schemas.microsoft.com/office/drawing/2014/main" id="{49C6DC97-13F5-CDBF-30F5-39490D18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2838450"/>
            <a:ext cx="441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</a:t>
            </a:r>
          </a:p>
        </p:txBody>
      </p:sp>
      <p:sp>
        <p:nvSpPr>
          <p:cNvPr id="82957" name="Text Box 12">
            <a:extLst>
              <a:ext uri="{FF2B5EF4-FFF2-40B4-BE49-F238E27FC236}">
                <a16:creationId xmlns:a16="http://schemas.microsoft.com/office/drawing/2014/main" id="{F9DB57E8-E885-155E-B038-E35049E5C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3746500"/>
            <a:ext cx="441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</a:t>
            </a:r>
          </a:p>
        </p:txBody>
      </p:sp>
      <p:sp>
        <p:nvSpPr>
          <p:cNvPr id="82958" name="Text Box 13">
            <a:extLst>
              <a:ext uri="{FF2B5EF4-FFF2-40B4-BE49-F238E27FC236}">
                <a16:creationId xmlns:a16="http://schemas.microsoft.com/office/drawing/2014/main" id="{9A54D44F-9350-D261-BD56-D0EE680DF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4473575"/>
            <a:ext cx="271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RT</a:t>
            </a:r>
          </a:p>
        </p:txBody>
      </p:sp>
      <p:sp>
        <p:nvSpPr>
          <p:cNvPr id="82959" name="Line 14">
            <a:extLst>
              <a:ext uri="{FF2B5EF4-FFF2-40B4-BE49-F238E27FC236}">
                <a16:creationId xmlns:a16="http://schemas.microsoft.com/office/drawing/2014/main" id="{8D0078F5-E838-3646-3FE1-0E87C5185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4537075"/>
            <a:ext cx="1588" cy="492125"/>
          </a:xfrm>
          <a:prstGeom prst="line">
            <a:avLst/>
          </a:prstGeom>
          <a:noFill/>
          <a:ln w="38160" cap="sq">
            <a:solidFill>
              <a:srgbClr val="66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60" name="Line 15">
            <a:extLst>
              <a:ext uri="{FF2B5EF4-FFF2-40B4-BE49-F238E27FC236}">
                <a16:creationId xmlns:a16="http://schemas.microsoft.com/office/drawing/2014/main" id="{D0FEDE8C-B70F-E4A0-06A2-12A6FC3DD3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2538" y="3332163"/>
            <a:ext cx="1587" cy="809625"/>
          </a:xfrm>
          <a:prstGeom prst="line">
            <a:avLst/>
          </a:prstGeom>
          <a:noFill/>
          <a:ln w="38160" cap="sq">
            <a:solidFill>
              <a:srgbClr val="66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61" name="Freeform 16">
            <a:extLst>
              <a:ext uri="{FF2B5EF4-FFF2-40B4-BE49-F238E27FC236}">
                <a16:creationId xmlns:a16="http://schemas.microsoft.com/office/drawing/2014/main" id="{4ED0B206-4965-8FF3-104C-04044476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832100"/>
            <a:ext cx="1393825" cy="215900"/>
          </a:xfrm>
          <a:custGeom>
            <a:avLst/>
            <a:gdLst>
              <a:gd name="T0" fmla="*/ 0 w 1036"/>
              <a:gd name="T1" fmla="*/ 2147483646 h 197"/>
              <a:gd name="T2" fmla="*/ 0 w 1036"/>
              <a:gd name="T3" fmla="*/ 0 h 197"/>
              <a:gd name="T4" fmla="*/ 2147483646 w 1036"/>
              <a:gd name="T5" fmla="*/ 0 h 197"/>
              <a:gd name="T6" fmla="*/ 2147483646 w 1036"/>
              <a:gd name="T7" fmla="*/ 2147483646 h 197"/>
              <a:gd name="T8" fmla="*/ 0 60000 65536"/>
              <a:gd name="T9" fmla="*/ 0 60000 65536"/>
              <a:gd name="T10" fmla="*/ 0 60000 65536"/>
              <a:gd name="T11" fmla="*/ 0 60000 65536"/>
              <a:gd name="T12" fmla="*/ 0 w 1036"/>
              <a:gd name="T13" fmla="*/ 0 h 197"/>
              <a:gd name="T14" fmla="*/ 1036 w 1036"/>
              <a:gd name="T15" fmla="*/ 197 h 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6" h="197">
                <a:moveTo>
                  <a:pt x="0" y="189"/>
                </a:moveTo>
                <a:lnTo>
                  <a:pt x="0" y="0"/>
                </a:lnTo>
                <a:lnTo>
                  <a:pt x="1036" y="0"/>
                </a:lnTo>
                <a:lnTo>
                  <a:pt x="1036" y="197"/>
                </a:lnTo>
              </a:path>
            </a:pathLst>
          </a:custGeom>
          <a:noFill/>
          <a:ln w="38160" cap="sq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62" name="Freeform 17">
            <a:extLst>
              <a:ext uri="{FF2B5EF4-FFF2-40B4-BE49-F238E27FC236}">
                <a16:creationId xmlns:a16="http://schemas.microsoft.com/office/drawing/2014/main" id="{DE020EF4-EFBE-0C7E-DCDF-445B24BF3D21}"/>
              </a:ext>
            </a:extLst>
          </p:cNvPr>
          <p:cNvSpPr>
            <a:spLocks/>
          </p:cNvSpPr>
          <p:nvPr/>
        </p:nvSpPr>
        <p:spPr bwMode="auto">
          <a:xfrm>
            <a:off x="5345113" y="3333750"/>
            <a:ext cx="1109662" cy="214313"/>
          </a:xfrm>
          <a:custGeom>
            <a:avLst/>
            <a:gdLst>
              <a:gd name="T0" fmla="*/ 0 w 773"/>
              <a:gd name="T1" fmla="*/ 0 h 156"/>
              <a:gd name="T2" fmla="*/ 0 w 773"/>
              <a:gd name="T3" fmla="*/ 2147483646 h 156"/>
              <a:gd name="T4" fmla="*/ 2147483646 w 773"/>
              <a:gd name="T5" fmla="*/ 2147483646 h 156"/>
              <a:gd name="T6" fmla="*/ 2147483646 w 773"/>
              <a:gd name="T7" fmla="*/ 2147483646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773"/>
              <a:gd name="T13" fmla="*/ 0 h 156"/>
              <a:gd name="T14" fmla="*/ 773 w 773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3" h="156">
                <a:moveTo>
                  <a:pt x="0" y="0"/>
                </a:moveTo>
                <a:lnTo>
                  <a:pt x="0" y="156"/>
                </a:lnTo>
                <a:lnTo>
                  <a:pt x="773" y="156"/>
                </a:lnTo>
                <a:lnTo>
                  <a:pt x="773" y="8"/>
                </a:lnTo>
              </a:path>
            </a:pathLst>
          </a:custGeom>
          <a:noFill/>
          <a:ln w="38160" cap="sq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63" name="Line 18">
            <a:extLst>
              <a:ext uri="{FF2B5EF4-FFF2-40B4-BE49-F238E27FC236}">
                <a16:creationId xmlns:a16="http://schemas.microsoft.com/office/drawing/2014/main" id="{E245AB16-0011-DBFA-3B99-3920D8DCB7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8013" y="2468563"/>
            <a:ext cx="1587" cy="365125"/>
          </a:xfrm>
          <a:prstGeom prst="line">
            <a:avLst/>
          </a:prstGeom>
          <a:noFill/>
          <a:ln w="38160" cap="sq">
            <a:solidFill>
              <a:srgbClr val="66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64" name="Line 19">
            <a:extLst>
              <a:ext uri="{FF2B5EF4-FFF2-40B4-BE49-F238E27FC236}">
                <a16:creationId xmlns:a16="http://schemas.microsoft.com/office/drawing/2014/main" id="{6D21AC5B-C41E-C20D-0383-033563C2CC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5650" y="1916113"/>
            <a:ext cx="284163" cy="274637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65" name="AutoShape 20">
            <a:extLst>
              <a:ext uri="{FF2B5EF4-FFF2-40B4-BE49-F238E27FC236}">
                <a16:creationId xmlns:a16="http://schemas.microsoft.com/office/drawing/2014/main" id="{016A6C2F-0D1A-A5A7-EC3D-F6AE8BCA6C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5288" y="3284538"/>
            <a:ext cx="1911350" cy="574675"/>
          </a:xfrm>
          <a:prstGeom prst="leftArrowCallout">
            <a:avLst>
              <a:gd name="adj1" fmla="val 29537"/>
              <a:gd name="adj2" fmla="val 26181"/>
              <a:gd name="adj3" fmla="val 49243"/>
              <a:gd name="adj4" fmla="val 81630"/>
            </a:avLst>
          </a:prstGeom>
          <a:solidFill>
            <a:srgbClr val="FFFF66"/>
          </a:solidFill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Reverse</a:t>
            </a:r>
            <a:b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transcription</a:t>
            </a:r>
          </a:p>
        </p:txBody>
      </p:sp>
      <p:sp>
        <p:nvSpPr>
          <p:cNvPr id="82966" name="Text Box 21">
            <a:extLst>
              <a:ext uri="{FF2B5EF4-FFF2-40B4-BE49-F238E27FC236}">
                <a16:creationId xmlns:a16="http://schemas.microsoft.com/office/drawing/2014/main" id="{FBF7317B-FAB2-718A-2456-98869526B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8" y="4016375"/>
            <a:ext cx="441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</a:t>
            </a:r>
          </a:p>
        </p:txBody>
      </p:sp>
      <p:sp>
        <p:nvSpPr>
          <p:cNvPr id="82967" name="Text Box 22">
            <a:extLst>
              <a:ext uri="{FF2B5EF4-FFF2-40B4-BE49-F238E27FC236}">
                <a16:creationId xmlns:a16="http://schemas.microsoft.com/office/drawing/2014/main" id="{B6E9768A-3C99-5462-28A1-B54AA04E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2867025"/>
            <a:ext cx="441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</a:t>
            </a:r>
          </a:p>
        </p:txBody>
      </p:sp>
      <p:sp>
        <p:nvSpPr>
          <p:cNvPr id="82968" name="Text Box 23">
            <a:extLst>
              <a:ext uri="{FF2B5EF4-FFF2-40B4-BE49-F238E27FC236}">
                <a16:creationId xmlns:a16="http://schemas.microsoft.com/office/drawing/2014/main" id="{31A12AA3-A8AE-3BDA-4847-969ABAB8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268788"/>
            <a:ext cx="441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DNA</a:t>
            </a:r>
          </a:p>
        </p:txBody>
      </p:sp>
      <p:sp>
        <p:nvSpPr>
          <p:cNvPr id="82969" name="Text Box 24">
            <a:extLst>
              <a:ext uri="{FF2B5EF4-FFF2-40B4-BE49-F238E27FC236}">
                <a16:creationId xmlns:a16="http://schemas.microsoft.com/office/drawing/2014/main" id="{A2F70202-A9B7-CD58-553E-3E9F071E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906963"/>
            <a:ext cx="441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DNA</a:t>
            </a:r>
          </a:p>
        </p:txBody>
      </p:sp>
      <p:sp>
        <p:nvSpPr>
          <p:cNvPr id="82970" name="Text Box 25">
            <a:extLst>
              <a:ext uri="{FF2B5EF4-FFF2-40B4-BE49-F238E27FC236}">
                <a16:creationId xmlns:a16="http://schemas.microsoft.com/office/drawing/2014/main" id="{B97AF842-7B2F-080E-0DD4-92F1C58E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5303838"/>
            <a:ext cx="441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DNA</a:t>
            </a:r>
          </a:p>
        </p:txBody>
      </p:sp>
      <p:sp>
        <p:nvSpPr>
          <p:cNvPr id="82971" name="Line 26">
            <a:extLst>
              <a:ext uri="{FF2B5EF4-FFF2-40B4-BE49-F238E27FC236}">
                <a16:creationId xmlns:a16="http://schemas.microsoft.com/office/drawing/2014/main" id="{97A23A10-7CA7-E74D-1067-3504F8C7F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6613" y="4224338"/>
            <a:ext cx="1136650" cy="1587"/>
          </a:xfrm>
          <a:prstGeom prst="line">
            <a:avLst/>
          </a:prstGeom>
          <a:noFill/>
          <a:ln w="50760" cap="sq">
            <a:solidFill>
              <a:srgbClr val="FF66CC"/>
            </a:solidFill>
            <a:miter lim="800000"/>
            <a:headEnd/>
            <a:tailEnd/>
          </a:ln>
          <a:effectLst>
            <a:outerShdw dist="36147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72" name="Line 27">
            <a:extLst>
              <a:ext uri="{FF2B5EF4-FFF2-40B4-BE49-F238E27FC236}">
                <a16:creationId xmlns:a16="http://schemas.microsoft.com/office/drawing/2014/main" id="{15DDE2E7-3763-1E8B-11F6-38245AE52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6613" y="5175250"/>
            <a:ext cx="1136650" cy="1588"/>
          </a:xfrm>
          <a:prstGeom prst="line">
            <a:avLst/>
          </a:prstGeom>
          <a:noFill/>
          <a:ln w="50760" cap="sq">
            <a:solidFill>
              <a:srgbClr val="FF66CC"/>
            </a:solidFill>
            <a:miter lim="800000"/>
            <a:headEnd/>
            <a:tailEnd/>
          </a:ln>
          <a:effectLst>
            <a:outerShdw dist="36147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73" name="Line 28">
            <a:extLst>
              <a:ext uri="{FF2B5EF4-FFF2-40B4-BE49-F238E27FC236}">
                <a16:creationId xmlns:a16="http://schemas.microsoft.com/office/drawing/2014/main" id="{05333A1F-7779-1631-E322-887401CBA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6613" y="5243513"/>
            <a:ext cx="1136650" cy="1587"/>
          </a:xfrm>
          <a:prstGeom prst="line">
            <a:avLst/>
          </a:prstGeom>
          <a:noFill/>
          <a:ln w="50760" cap="sq">
            <a:solidFill>
              <a:srgbClr val="FF66CC"/>
            </a:solidFill>
            <a:miter lim="800000"/>
            <a:headEnd/>
            <a:tailEnd/>
          </a:ln>
          <a:effectLst>
            <a:outerShdw dist="36147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2974" name="Group 29">
            <a:extLst>
              <a:ext uri="{FF2B5EF4-FFF2-40B4-BE49-F238E27FC236}">
                <a16:creationId xmlns:a16="http://schemas.microsoft.com/office/drawing/2014/main" id="{F9FA4F9D-8F39-B0F5-27A9-B571C78082AE}"/>
              </a:ext>
            </a:extLst>
          </p:cNvPr>
          <p:cNvGrpSpPr>
            <a:grpSpLocks/>
          </p:cNvGrpSpPr>
          <p:nvPr/>
        </p:nvGrpSpPr>
        <p:grpSpPr bwMode="auto">
          <a:xfrm>
            <a:off x="5305425" y="5200650"/>
            <a:ext cx="771525" cy="74613"/>
            <a:chOff x="3342" y="3276"/>
            <a:chExt cx="486" cy="47"/>
          </a:xfrm>
        </p:grpSpPr>
        <p:sp>
          <p:nvSpPr>
            <p:cNvPr id="82996" name="Line 30">
              <a:extLst>
                <a:ext uri="{FF2B5EF4-FFF2-40B4-BE49-F238E27FC236}">
                  <a16:creationId xmlns:a16="http://schemas.microsoft.com/office/drawing/2014/main" id="{D201F7DA-7EFE-B0AE-E4C0-50340A082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2" y="3276"/>
              <a:ext cx="486" cy="0"/>
            </a:xfrm>
            <a:prstGeom prst="line">
              <a:avLst/>
            </a:prstGeom>
            <a:noFill/>
            <a:ln w="50760" cap="sq">
              <a:solidFill>
                <a:srgbClr val="FF66CC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00339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997" name="Line 31">
              <a:extLst>
                <a:ext uri="{FF2B5EF4-FFF2-40B4-BE49-F238E27FC236}">
                  <a16:creationId xmlns:a16="http://schemas.microsoft.com/office/drawing/2014/main" id="{32393FA0-151A-DCE5-E896-7787A0F9C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2" y="3324"/>
              <a:ext cx="486" cy="0"/>
            </a:xfrm>
            <a:prstGeom prst="line">
              <a:avLst/>
            </a:prstGeom>
            <a:noFill/>
            <a:ln w="50760" cap="sq">
              <a:solidFill>
                <a:srgbClr val="FF66CC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00339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2975" name="Group 32">
            <a:extLst>
              <a:ext uri="{FF2B5EF4-FFF2-40B4-BE49-F238E27FC236}">
                <a16:creationId xmlns:a16="http://schemas.microsoft.com/office/drawing/2014/main" id="{D2BE9FB8-209D-EAB1-E940-691EDB01B995}"/>
              </a:ext>
            </a:extLst>
          </p:cNvPr>
          <p:cNvGrpSpPr>
            <a:grpSpLocks/>
          </p:cNvGrpSpPr>
          <p:nvPr/>
        </p:nvGrpSpPr>
        <p:grpSpPr bwMode="auto">
          <a:xfrm>
            <a:off x="4833938" y="5200650"/>
            <a:ext cx="366712" cy="74613"/>
            <a:chOff x="3045" y="3276"/>
            <a:chExt cx="231" cy="47"/>
          </a:xfrm>
        </p:grpSpPr>
        <p:sp>
          <p:nvSpPr>
            <p:cNvPr id="82994" name="Line 33">
              <a:extLst>
                <a:ext uri="{FF2B5EF4-FFF2-40B4-BE49-F238E27FC236}">
                  <a16:creationId xmlns:a16="http://schemas.microsoft.com/office/drawing/2014/main" id="{354A1A4B-FD49-D0B8-9FA1-D083D00B4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" y="3276"/>
              <a:ext cx="231" cy="0"/>
            </a:xfrm>
            <a:prstGeom prst="line">
              <a:avLst/>
            </a:prstGeom>
            <a:noFill/>
            <a:ln w="50760" cap="sq">
              <a:solidFill>
                <a:srgbClr val="FFA3E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00339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995" name="Line 34">
              <a:extLst>
                <a:ext uri="{FF2B5EF4-FFF2-40B4-BE49-F238E27FC236}">
                  <a16:creationId xmlns:a16="http://schemas.microsoft.com/office/drawing/2014/main" id="{94630B96-B827-5C7D-8218-1113C6DC5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" y="3324"/>
              <a:ext cx="231" cy="0"/>
            </a:xfrm>
            <a:prstGeom prst="line">
              <a:avLst/>
            </a:prstGeom>
            <a:noFill/>
            <a:ln w="50760" cap="sq">
              <a:solidFill>
                <a:srgbClr val="FFA3E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00339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2976" name="Group 35">
            <a:extLst>
              <a:ext uri="{FF2B5EF4-FFF2-40B4-BE49-F238E27FC236}">
                <a16:creationId xmlns:a16="http://schemas.microsoft.com/office/drawing/2014/main" id="{4E3DDCB2-C0B0-0305-8EF5-9A07004B2356}"/>
              </a:ext>
            </a:extLst>
          </p:cNvPr>
          <p:cNvGrpSpPr>
            <a:grpSpLocks/>
          </p:cNvGrpSpPr>
          <p:nvPr/>
        </p:nvGrpSpPr>
        <p:grpSpPr bwMode="auto">
          <a:xfrm>
            <a:off x="6173788" y="5200650"/>
            <a:ext cx="365125" cy="74613"/>
            <a:chOff x="3889" y="3276"/>
            <a:chExt cx="230" cy="47"/>
          </a:xfrm>
        </p:grpSpPr>
        <p:sp>
          <p:nvSpPr>
            <p:cNvPr id="82992" name="Line 36">
              <a:extLst>
                <a:ext uri="{FF2B5EF4-FFF2-40B4-BE49-F238E27FC236}">
                  <a16:creationId xmlns:a16="http://schemas.microsoft.com/office/drawing/2014/main" id="{9AF3C95B-D227-066E-3346-3645CC0AD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9" y="3276"/>
              <a:ext cx="230" cy="0"/>
            </a:xfrm>
            <a:prstGeom prst="line">
              <a:avLst/>
            </a:prstGeom>
            <a:noFill/>
            <a:ln w="50760" cap="sq">
              <a:solidFill>
                <a:srgbClr val="FFA3E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00339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993" name="Line 37">
              <a:extLst>
                <a:ext uri="{FF2B5EF4-FFF2-40B4-BE49-F238E27FC236}">
                  <a16:creationId xmlns:a16="http://schemas.microsoft.com/office/drawing/2014/main" id="{B21C336F-313D-8B1E-B872-BAFDF7EFA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9" y="3324"/>
              <a:ext cx="230" cy="0"/>
            </a:xfrm>
            <a:prstGeom prst="line">
              <a:avLst/>
            </a:prstGeom>
            <a:noFill/>
            <a:ln w="50760" cap="sq">
              <a:solidFill>
                <a:srgbClr val="FFA3E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00339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2977" name="Rectangle 38">
            <a:extLst>
              <a:ext uri="{FF2B5EF4-FFF2-40B4-BE49-F238E27FC236}">
                <a16:creationId xmlns:a16="http://schemas.microsoft.com/office/drawing/2014/main" id="{CCBDB7F8-0C58-5571-A167-CA2B4DC80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5160963"/>
            <a:ext cx="106363" cy="85725"/>
          </a:xfrm>
          <a:prstGeom prst="rect">
            <a:avLst/>
          </a:prstGeom>
          <a:solidFill>
            <a:srgbClr val="33CCCC"/>
          </a:solidFill>
          <a:ln w="1260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78" name="Rectangle 39">
            <a:extLst>
              <a:ext uri="{FF2B5EF4-FFF2-40B4-BE49-F238E27FC236}">
                <a16:creationId xmlns:a16="http://schemas.microsoft.com/office/drawing/2014/main" id="{FBB14625-0370-D5BD-DFD8-E84175B3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5246688"/>
            <a:ext cx="106363" cy="85725"/>
          </a:xfrm>
          <a:prstGeom prst="rect">
            <a:avLst/>
          </a:prstGeom>
          <a:solidFill>
            <a:srgbClr val="33CCCC"/>
          </a:solidFill>
          <a:ln w="1260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79" name="Rectangle 40">
            <a:extLst>
              <a:ext uri="{FF2B5EF4-FFF2-40B4-BE49-F238E27FC236}">
                <a16:creationId xmlns:a16="http://schemas.microsoft.com/office/drawing/2014/main" id="{8B965FCC-C62A-A41E-00BA-BB1981F1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413" y="5160963"/>
            <a:ext cx="106362" cy="85725"/>
          </a:xfrm>
          <a:prstGeom prst="rect">
            <a:avLst/>
          </a:prstGeom>
          <a:solidFill>
            <a:srgbClr val="33CCCC"/>
          </a:solidFill>
          <a:ln w="1260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80" name="Rectangle 41">
            <a:extLst>
              <a:ext uri="{FF2B5EF4-FFF2-40B4-BE49-F238E27FC236}">
                <a16:creationId xmlns:a16="http://schemas.microsoft.com/office/drawing/2014/main" id="{3E003109-90E3-24A9-B075-60851FF7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413" y="5246688"/>
            <a:ext cx="106362" cy="85725"/>
          </a:xfrm>
          <a:prstGeom prst="rect">
            <a:avLst/>
          </a:prstGeom>
          <a:solidFill>
            <a:srgbClr val="33CCCC"/>
          </a:solidFill>
          <a:ln w="1260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81" name="Text Box 42">
            <a:extLst>
              <a:ext uri="{FF2B5EF4-FFF2-40B4-BE49-F238E27FC236}">
                <a16:creationId xmlns:a16="http://schemas.microsoft.com/office/drawing/2014/main" id="{4173B0C4-D526-EB93-6F23-CE9C1FC63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31775"/>
            <a:ext cx="811053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Current targets of antiretroviral therapy</a:t>
            </a:r>
          </a:p>
        </p:txBody>
      </p:sp>
      <p:sp>
        <p:nvSpPr>
          <p:cNvPr id="82982" name="Text Box 43">
            <a:extLst>
              <a:ext uri="{FF2B5EF4-FFF2-40B4-BE49-F238E27FC236}">
                <a16:creationId xmlns:a16="http://schemas.microsoft.com/office/drawing/2014/main" id="{C9B72D2D-762C-73AE-7F9B-13265E74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3" y="1484313"/>
            <a:ext cx="623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83" name="AutoShape 44">
            <a:extLst>
              <a:ext uri="{FF2B5EF4-FFF2-40B4-BE49-F238E27FC236}">
                <a16:creationId xmlns:a16="http://schemas.microsoft.com/office/drawing/2014/main" id="{133ACA13-7D7A-67F8-F9DB-1A319D46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286000"/>
            <a:ext cx="1281113" cy="431800"/>
          </a:xfrm>
          <a:prstGeom prst="leftArrowCallout">
            <a:avLst>
              <a:gd name="adj1" fmla="val 28037"/>
              <a:gd name="adj2" fmla="val 28042"/>
              <a:gd name="adj3" fmla="val 45108"/>
              <a:gd name="adj4" fmla="val 78102"/>
            </a:avLst>
          </a:prstGeom>
          <a:solidFill>
            <a:srgbClr val="FFFF66"/>
          </a:solidFill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Fusion</a:t>
            </a:r>
          </a:p>
        </p:txBody>
      </p:sp>
      <p:sp>
        <p:nvSpPr>
          <p:cNvPr id="82984" name="AutoShape 45">
            <a:extLst>
              <a:ext uri="{FF2B5EF4-FFF2-40B4-BE49-F238E27FC236}">
                <a16:creationId xmlns:a16="http://schemas.microsoft.com/office/drawing/2014/main" id="{37A3C396-B34A-310E-AEC7-43BEE189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013325"/>
            <a:ext cx="1728787" cy="503238"/>
          </a:xfrm>
          <a:prstGeom prst="leftArrowCallout">
            <a:avLst>
              <a:gd name="adj1" fmla="val 28037"/>
              <a:gd name="adj2" fmla="val 28042"/>
              <a:gd name="adj3" fmla="val 52230"/>
              <a:gd name="adj4" fmla="val 78102"/>
            </a:avLst>
          </a:prstGeom>
          <a:solidFill>
            <a:srgbClr val="FFFF66"/>
          </a:solidFill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82985" name="AutoShape 46">
            <a:extLst>
              <a:ext uri="{FF2B5EF4-FFF2-40B4-BE49-F238E27FC236}">
                <a16:creationId xmlns:a16="http://schemas.microsoft.com/office/drawing/2014/main" id="{839F7BA4-9144-23E8-1713-FD3C45E5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338" y="2781300"/>
            <a:ext cx="1946275" cy="792163"/>
          </a:xfrm>
          <a:prstGeom prst="leftArrowCallout">
            <a:avLst>
              <a:gd name="adj1" fmla="val 28037"/>
              <a:gd name="adj2" fmla="val 28042"/>
              <a:gd name="adj3" fmla="val 37354"/>
              <a:gd name="adj4" fmla="val 78102"/>
            </a:avLst>
          </a:prstGeom>
          <a:solidFill>
            <a:srgbClr val="FFFF66"/>
          </a:solidFill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Protein </a:t>
            </a:r>
            <a:b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cleavage</a:t>
            </a:r>
          </a:p>
        </p:txBody>
      </p:sp>
      <p:sp>
        <p:nvSpPr>
          <p:cNvPr id="82986" name="AutoShape 47">
            <a:extLst>
              <a:ext uri="{FF2B5EF4-FFF2-40B4-BE49-F238E27FC236}">
                <a16:creationId xmlns:a16="http://schemas.microsoft.com/office/drawing/2014/main" id="{5837D1C2-3802-76E8-05ED-E07525FBB7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9388" y="1989138"/>
            <a:ext cx="1727200" cy="574675"/>
          </a:xfrm>
          <a:prstGeom prst="leftArrowCallout">
            <a:avLst>
              <a:gd name="adj1" fmla="val 29537"/>
              <a:gd name="adj2" fmla="val 26181"/>
              <a:gd name="adj3" fmla="val 44498"/>
              <a:gd name="adj4" fmla="val 81630"/>
            </a:avLst>
          </a:prstGeom>
          <a:solidFill>
            <a:srgbClr val="FFFF66"/>
          </a:solidFill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Co-receptor</a:t>
            </a:r>
            <a:b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0" lang="en-GB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binding</a:t>
            </a:r>
          </a:p>
        </p:txBody>
      </p:sp>
      <p:sp>
        <p:nvSpPr>
          <p:cNvPr id="82987" name="Text Box 48">
            <a:extLst>
              <a:ext uri="{FF2B5EF4-FFF2-40B4-BE49-F238E27FC236}">
                <a16:creationId xmlns:a16="http://schemas.microsoft.com/office/drawing/2014/main" id="{C37147C5-0BAF-0B5C-3EA2-A6DB2F68D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19250"/>
            <a:ext cx="11509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Maraviroc</a:t>
            </a:r>
          </a:p>
        </p:txBody>
      </p:sp>
      <p:sp>
        <p:nvSpPr>
          <p:cNvPr id="82988" name="Text Box 49">
            <a:extLst>
              <a:ext uri="{FF2B5EF4-FFF2-40B4-BE49-F238E27FC236}">
                <a16:creationId xmlns:a16="http://schemas.microsoft.com/office/drawing/2014/main" id="{434E4526-9BCB-43DD-FDA2-E5B02E9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908175"/>
            <a:ext cx="5953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T-20</a:t>
            </a:r>
          </a:p>
        </p:txBody>
      </p:sp>
      <p:sp>
        <p:nvSpPr>
          <p:cNvPr id="82989" name="Text Box 50">
            <a:extLst>
              <a:ext uri="{FF2B5EF4-FFF2-40B4-BE49-F238E27FC236}">
                <a16:creationId xmlns:a16="http://schemas.microsoft.com/office/drawing/2014/main" id="{D1919AF2-AF9F-AF08-45F3-663E964C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38" y="188913"/>
            <a:ext cx="1598612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Atazanavir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Darunavir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Fosamprenavir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Indinavir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Nelfinavir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Lopinavir/r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Ritonavir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Saquinavir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Tipranavir</a:t>
            </a:r>
          </a:p>
        </p:txBody>
      </p:sp>
      <p:sp>
        <p:nvSpPr>
          <p:cNvPr id="82990" name="Text Box 51">
            <a:extLst>
              <a:ext uri="{FF2B5EF4-FFF2-40B4-BE49-F238E27FC236}">
                <a16:creationId xmlns:a16="http://schemas.microsoft.com/office/drawing/2014/main" id="{201034D1-A171-53B6-FB70-05497C0F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990975"/>
            <a:ext cx="1446212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Raltegravir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Elvitegravir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Dolutegravir</a:t>
            </a:r>
          </a:p>
        </p:txBody>
      </p:sp>
      <p:sp>
        <p:nvSpPr>
          <p:cNvPr id="82991" name="Text Box 52">
            <a:extLst>
              <a:ext uri="{FF2B5EF4-FFF2-40B4-BE49-F238E27FC236}">
                <a16:creationId xmlns:a16="http://schemas.microsoft.com/office/drawing/2014/main" id="{56D40B85-03AF-EA3D-D732-931ADEC13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3860800"/>
            <a:ext cx="145415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82AE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Abacavir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82AE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Didanosine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82AE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Emtricitabine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82AE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Lamivudine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82AE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Stavudine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82AE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Zidovudine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82AE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Tenofovir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Nevirapine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Efavirenz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Etravirine</a:t>
            </a:r>
          </a:p>
        </p:txBody>
      </p:sp>
    </p:spTree>
    <p:extLst>
      <p:ext uri="{BB962C8B-B14F-4D97-AF65-F5344CB8AC3E}">
        <p14:creationId xmlns:p14="http://schemas.microsoft.com/office/powerpoint/2010/main" val="3457614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4D978118-EB70-3933-6971-910A7F26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79813"/>
            <a:ext cx="8172450" cy="2286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9E688138-0F84-70AA-9DCC-CC5C15774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Simplifying treatment improved adherence...</a:t>
            </a:r>
          </a:p>
        </p:txBody>
      </p:sp>
      <p:pic>
        <p:nvPicPr>
          <p:cNvPr id="87044" name="Picture 3">
            <a:extLst>
              <a:ext uri="{FF2B5EF4-FFF2-40B4-BE49-F238E27FC236}">
                <a16:creationId xmlns:a16="http://schemas.microsoft.com/office/drawing/2014/main" id="{D6846F6F-ED12-3DDA-6346-AC437CF8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89250"/>
            <a:ext cx="2182813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5" name="Picture 4">
            <a:extLst>
              <a:ext uri="{FF2B5EF4-FFF2-40B4-BE49-F238E27FC236}">
                <a16:creationId xmlns:a16="http://schemas.microsoft.com/office/drawing/2014/main" id="{D06F433A-3F8C-CE0F-9C7D-BECCFCB9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889250"/>
            <a:ext cx="162877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ED0A3566-456C-42A4-0998-0D06D23DC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2379663"/>
            <a:ext cx="746125" cy="3984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1995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C52397F0-9E62-1DC2-07F5-2AD491EFC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2403475"/>
            <a:ext cx="746125" cy="3984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ヒラギノ角ゴ Pro W3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2006</a:t>
            </a:r>
          </a:p>
        </p:txBody>
      </p:sp>
      <p:pic>
        <p:nvPicPr>
          <p:cNvPr id="87048" name="Picture 7">
            <a:extLst>
              <a:ext uri="{FF2B5EF4-FFF2-40B4-BE49-F238E27FC236}">
                <a16:creationId xmlns:a16="http://schemas.microsoft.com/office/drawing/2014/main" id="{08EECFD8-47F1-5D5E-44B3-FB1B447A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882900"/>
            <a:ext cx="1798638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AutoShape 8">
            <a:extLst>
              <a:ext uri="{FF2B5EF4-FFF2-40B4-BE49-F238E27FC236}">
                <a16:creationId xmlns:a16="http://schemas.microsoft.com/office/drawing/2014/main" id="{6F8436D4-1427-F0EF-8291-C327AB042A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51969" y="3420269"/>
            <a:ext cx="868363" cy="561975"/>
          </a:xfrm>
          <a:prstGeom prst="triangle">
            <a:avLst>
              <a:gd name="adj" fmla="val 50000"/>
            </a:avLst>
          </a:prstGeom>
          <a:solidFill>
            <a:srgbClr val="CE0538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id="{39CDD3E2-DC5E-413E-D33C-2CBEBAE58A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60269" y="3420269"/>
            <a:ext cx="868363" cy="561975"/>
          </a:xfrm>
          <a:prstGeom prst="triangle">
            <a:avLst>
              <a:gd name="adj" fmla="val 50000"/>
            </a:avLst>
          </a:prstGeom>
          <a:solidFill>
            <a:srgbClr val="CE0538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81024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D50B47A9-BA20-1145-B244-753B74AFF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96938"/>
          </a:xfrm>
        </p:spPr>
        <p:txBody>
          <a:bodyPr/>
          <a:lstStyle/>
          <a:p>
            <a:r>
              <a:rPr lang="en-US" altLang="en-US" sz="4000"/>
              <a:t>Impact of Testing, PrEP and TasP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346F1-777B-137C-E792-3BA06DE0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28775"/>
            <a:ext cx="8342313" cy="3983038"/>
          </a:xfrm>
        </p:spPr>
        <p:txBody>
          <a:bodyPr/>
          <a:lstStyle/>
          <a:p>
            <a:pPr>
              <a:spcBef>
                <a:spcPts val="0"/>
              </a:spcBef>
              <a:buFont typeface="Wingdings 2" charset="0"/>
              <a:buChar char=""/>
              <a:defRPr/>
            </a:pPr>
            <a:r>
              <a:rPr lang="en-US" dirty="0">
                <a:latin typeface="Calibri"/>
                <a:cs typeface="Calibri"/>
              </a:rPr>
              <a:t>San Francisco</a:t>
            </a:r>
            <a:r>
              <a:rPr lang="en-US" baseline="30000" dirty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spcBef>
                <a:spcPts val="0"/>
              </a:spcBef>
              <a:buFont typeface="Wingdings 2" charset="0"/>
              <a:buChar char=""/>
              <a:defRPr/>
            </a:pPr>
            <a:r>
              <a:rPr lang="en-US" sz="2400" dirty="0">
                <a:latin typeface="Calibri"/>
                <a:cs typeface="Calibri"/>
              </a:rPr>
              <a:t>HIV diagnoses dropped from 392 (2013) to 223 (2016):  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43%</a:t>
            </a:r>
          </a:p>
          <a:p>
            <a:pPr lvl="1">
              <a:spcBef>
                <a:spcPts val="0"/>
              </a:spcBef>
              <a:buFont typeface="Wingdings 2" charset="0"/>
              <a:buChar char=""/>
              <a:defRPr/>
            </a:pPr>
            <a:r>
              <a:rPr lang="en-US" sz="2400" dirty="0">
                <a:latin typeface="Calibri"/>
                <a:cs typeface="Calibri"/>
              </a:rPr>
              <a:t>Median time from diagnosis to viral suppressions dropped from 134 to 61 days</a:t>
            </a:r>
          </a:p>
          <a:p>
            <a:pPr lvl="1">
              <a:spcBef>
                <a:spcPts val="0"/>
              </a:spcBef>
              <a:buFont typeface="Wingdings 2" charset="0"/>
              <a:buChar char=""/>
              <a:defRPr/>
            </a:pPr>
            <a:r>
              <a:rPr lang="en-US" sz="2400" dirty="0">
                <a:latin typeface="Calibri"/>
                <a:cs typeface="Calibri"/>
              </a:rPr>
              <a:t>Proportion of PrEP eligible MSM receiving PrEP increased from 10% to 42%</a:t>
            </a:r>
          </a:p>
          <a:p>
            <a:pPr lvl="1">
              <a:spcBef>
                <a:spcPts val="0"/>
              </a:spcBef>
              <a:buFont typeface="Wingdings 2" charset="0"/>
              <a:buChar char=""/>
              <a:defRPr/>
            </a:pPr>
            <a:endParaRPr lang="en-US" sz="2400" dirty="0">
              <a:latin typeface="Calibri"/>
              <a:cs typeface="Calibri"/>
            </a:endParaRPr>
          </a:p>
          <a:p>
            <a:pPr marL="349250" lvl="1" indent="-349250">
              <a:spcBef>
                <a:spcPts val="0"/>
              </a:spcBef>
              <a:buClr>
                <a:srgbClr val="6FB7D7"/>
              </a:buClr>
              <a:buFont typeface="Wingdings 2" charset="0"/>
              <a:buChar char=""/>
              <a:defRPr/>
            </a:pPr>
            <a:r>
              <a:rPr lang="en-US" sz="2400" dirty="0">
                <a:latin typeface="Calibri"/>
                <a:cs typeface="Calibri"/>
              </a:rPr>
              <a:t> New South Wales (Australia)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</a:p>
          <a:p>
            <a:pPr marL="631825" lvl="2" indent="-349250">
              <a:spcBef>
                <a:spcPts val="0"/>
              </a:spcBef>
              <a:buFont typeface="Wingdings 2" charset="0"/>
              <a:buChar char=""/>
              <a:defRPr/>
            </a:pPr>
            <a:r>
              <a:rPr lang="en-US" dirty="0">
                <a:latin typeface="Calibri"/>
                <a:cs typeface="Calibri"/>
              </a:rPr>
              <a:t>7,293 high risk MSM recruited to open-label PrEP study</a:t>
            </a:r>
          </a:p>
          <a:p>
            <a:pPr marL="631825" lvl="2" indent="-349250">
              <a:spcBef>
                <a:spcPts val="0"/>
              </a:spcBef>
              <a:buFont typeface="Wingdings 2" charset="0"/>
              <a:buChar char=""/>
              <a:defRPr/>
            </a:pPr>
            <a:r>
              <a:rPr lang="en-US" dirty="0">
                <a:latin typeface="Calibri"/>
                <a:cs typeface="Calibri"/>
              </a:rPr>
              <a:t>Background of high rates of testing and treatment</a:t>
            </a:r>
          </a:p>
          <a:p>
            <a:pPr marL="631825" lvl="2" indent="-349250">
              <a:spcBef>
                <a:spcPts val="0"/>
              </a:spcBef>
              <a:buFont typeface="Wingdings 2" charset="0"/>
              <a:buChar char=""/>
              <a:defRPr/>
            </a:pPr>
            <a:endParaRPr lang="en-US" dirty="0">
              <a:latin typeface="Calibri"/>
              <a:cs typeface="Calibri"/>
            </a:endParaRPr>
          </a:p>
          <a:p>
            <a:pPr marL="631825" lvl="2" indent="-349250">
              <a:spcBef>
                <a:spcPts val="0"/>
              </a:spcBef>
              <a:buFont typeface="Wingdings 2" charset="0"/>
              <a:buChar char=""/>
              <a:defRPr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35% reduction in HIV diagnoses</a:t>
            </a:r>
          </a:p>
          <a:p>
            <a:pPr marL="631825" lvl="2" indent="-349250">
              <a:spcBef>
                <a:spcPts val="0"/>
              </a:spcBef>
              <a:buFont typeface="Wingdings 2" charset="0"/>
              <a:buChar char=""/>
              <a:defRPr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44% reduction in early HIV infections</a:t>
            </a:r>
          </a:p>
          <a:p>
            <a:pPr marL="631825" lvl="2" indent="-349250">
              <a:spcBef>
                <a:spcPts val="2000"/>
              </a:spcBef>
              <a:buFont typeface="Wingdings 2" charset="0"/>
              <a:buChar char=""/>
              <a:defRPr/>
            </a:pPr>
            <a:endParaRPr lang="en-US" sz="1800" dirty="0">
              <a:cs typeface="MS PGothic" charset="0"/>
            </a:endParaRPr>
          </a:p>
          <a:p>
            <a:pPr>
              <a:buFont typeface="Wingdings 2" charset="0"/>
              <a:buChar char="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Wingdings 2" charset="0"/>
              <a:buChar char=""/>
              <a:defRPr/>
            </a:pPr>
            <a:endParaRPr lang="en-US" sz="2000" dirty="0">
              <a:cs typeface="MS PGothic" charset="0"/>
            </a:endParaRPr>
          </a:p>
        </p:txBody>
      </p:sp>
      <p:sp>
        <p:nvSpPr>
          <p:cNvPr id="95236" name="TextBox 3">
            <a:extLst>
              <a:ext uri="{FF2B5EF4-FFF2-40B4-BE49-F238E27FC236}">
                <a16:creationId xmlns:a16="http://schemas.microsoft.com/office/drawing/2014/main" id="{9585BFDC-78FB-9E77-7781-8A8F0A1B6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341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85000"/>
              </a:lnSpc>
              <a:spcBef>
                <a:spcPts val="1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85000"/>
              </a:lnSpc>
              <a:spcBef>
                <a:spcPts val="10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85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85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85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85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85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85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Cohen S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et al.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Getting to zero new HIV diagnoses in San Francisco: what will it take? CROI 2018. Abstract 87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Guy R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et al.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Rapid reduction in HIV diagnoses after targeted PrEP implementation in NSW, Australia </a:t>
            </a:r>
            <a:endParaRPr kumimoji="0" lang="en-US" alt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4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F479B62-03ED-4BF7-8262-AAB7C63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8938"/>
            <a:ext cx="7886700" cy="1325562"/>
          </a:xfrm>
        </p:spPr>
        <p:txBody>
          <a:bodyPr/>
          <a:lstStyle/>
          <a:p>
            <a:r>
              <a:rPr lang="en-GB" altLang="en-US" sz="2800" b="1" dirty="0"/>
              <a:t>New JUSTRI guide at </a:t>
            </a:r>
            <a:r>
              <a:rPr lang="en-GB" altLang="en-US" sz="28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www.justri.org</a:t>
            </a:r>
            <a:br>
              <a:rPr lang="en-GB" altLang="en-US" sz="2800" b="1" dirty="0"/>
            </a:br>
            <a:r>
              <a:rPr lang="en-GB" altLang="en-US" sz="2800" b="1" dirty="0"/>
              <a:t>available in Serbian later this year</a:t>
            </a:r>
          </a:p>
        </p:txBody>
      </p:sp>
      <p:pic>
        <p:nvPicPr>
          <p:cNvPr id="26627" name="Content Placeholder 3">
            <a:extLst>
              <a:ext uri="{FF2B5EF4-FFF2-40B4-BE49-F238E27FC236}">
                <a16:creationId xmlns:a16="http://schemas.microsoft.com/office/drawing/2014/main" id="{137394C4-6368-C719-11C5-61CA9BA8BD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500313"/>
            <a:ext cx="7886700" cy="3001962"/>
          </a:xfrm>
        </p:spPr>
      </p:pic>
    </p:spTree>
    <p:extLst>
      <p:ext uri="{BB962C8B-B14F-4D97-AF65-F5344CB8AC3E}">
        <p14:creationId xmlns:p14="http://schemas.microsoft.com/office/powerpoint/2010/main" val="310125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7C6AD55-1CEB-9E3F-69BB-A24F15C7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/>
              <a:t>So </a:t>
            </a:r>
            <a:r>
              <a:rPr lang="en-GB" altLang="en-US" sz="4000"/>
              <a:t>happy to be back </a:t>
            </a:r>
            <a:r>
              <a:rPr lang="en-GB" altLang="en-US" sz="4000" dirty="0"/>
              <a:t>in Montenegro!</a:t>
            </a:r>
          </a:p>
        </p:txBody>
      </p:sp>
      <p:pic>
        <p:nvPicPr>
          <p:cNvPr id="5" name="Content Placeholder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F2556349-13A8-DF26-3D06-7823EF301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7" y="1604963"/>
            <a:ext cx="7069665" cy="3976687"/>
          </a:xfrm>
        </p:spPr>
      </p:pic>
    </p:spTree>
    <p:extLst>
      <p:ext uri="{BB962C8B-B14F-4D97-AF65-F5344CB8AC3E}">
        <p14:creationId xmlns:p14="http://schemas.microsoft.com/office/powerpoint/2010/main" val="1493081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7C6AD55-1CEB-9E3F-69BB-A24F15C7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Time to get going – are you ready!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C553F-F152-5B70-E339-CF52A1ED5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5" y="1418400"/>
            <a:ext cx="8229240" cy="480301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1ACA9B-AA07-D659-4BA7-E724C502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1418400"/>
            <a:ext cx="8229240" cy="39772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85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C5595"/>
              </a:gs>
              <a:gs pos="100000">
                <a:srgbClr val="0E2E55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st="23040" dir="5400000" algn="ctr" rotWithShape="0">
              <a:srgbClr val="80808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290520" y="420840"/>
            <a:ext cx="8564040" cy="5833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EE4"/>
              </a:gs>
              <a:gs pos="100000">
                <a:srgbClr val="B6CDE0"/>
              </a:gs>
            </a:gsLst>
            <a:lin ang="5400000"/>
          </a:gradFill>
          <a:ln w="25560">
            <a:solidFill>
              <a:srgbClr val="0C5595"/>
            </a:solidFill>
            <a:miter/>
          </a:ln>
          <a:effectLst>
            <a:outerShdw dist="50912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457200" y="555480"/>
            <a:ext cx="8229240" cy="8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E2E55"/>
                </a:solidFill>
                <a:latin typeface="Calibri"/>
                <a:ea typeface="ヒラギノ角ゴ Pro W3"/>
              </a:rPr>
              <a:t>What is JUSTRI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932040" y="1600200"/>
            <a:ext cx="7497360" cy="32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1280" indent="-3409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Not-for-profit organisation based in the UK</a:t>
            </a:r>
            <a:endParaRPr lang="en-GB" sz="2200" b="0" strike="noStrike" spc="-1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We work to improve education and interaction between patients, doctors and other healthcare workers, industry and governments in the area of HIV and allied conditions</a:t>
            </a:r>
            <a:endParaRPr lang="en-GB" sz="2200" b="0" strike="noStrike" spc="-1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 We aim to do what people want and help them get what they need</a:t>
            </a:r>
            <a:endParaRPr lang="en-GB" sz="2200" b="0" strike="noStrike" spc="-1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We focus on SEE and MENA but also look to expand our help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C5595"/>
              </a:gs>
              <a:gs pos="100000">
                <a:srgbClr val="0E2E55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st="23040" dir="5400000" algn="ctr" rotWithShape="0">
              <a:srgbClr val="80808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122400" y="468720"/>
            <a:ext cx="8564040" cy="5833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EE4"/>
              </a:gs>
              <a:gs pos="100000">
                <a:srgbClr val="B6CDE0"/>
              </a:gs>
            </a:gsLst>
            <a:lin ang="5400000"/>
          </a:gradFill>
          <a:ln w="25560">
            <a:solidFill>
              <a:srgbClr val="0C5595"/>
            </a:solidFill>
            <a:miter/>
          </a:ln>
          <a:effectLst>
            <a:outerShdw dist="50912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457200" y="555480"/>
            <a:ext cx="8229240" cy="8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E2E55"/>
                </a:solidFill>
                <a:latin typeface="Calibri"/>
                <a:ea typeface="ヒラギノ角ゴ Pro W3"/>
              </a:rPr>
              <a:t>Who are JUSTRI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2540000" y="1667933"/>
            <a:ext cx="4021667" cy="4451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1280" indent="-34092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A small core group who plan and co-ordinate projects </a:t>
            </a:r>
            <a:endParaRPr lang="en-GB" sz="2200" b="0" strike="noStrike" spc="-1" dirty="0">
              <a:latin typeface="Arial"/>
            </a:endParaRPr>
          </a:p>
          <a:p>
            <a:pPr marL="341280" indent="-34092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A much larger group of people who work with us as speakers and implementers </a:t>
            </a:r>
            <a:endParaRPr lang="en-GB" sz="2200" b="0" strike="noStrike" spc="-1" dirty="0">
              <a:latin typeface="Arial"/>
            </a:endParaRPr>
          </a:p>
          <a:p>
            <a:pPr marL="741240" lvl="1" indent="-283680">
              <a:lnSpc>
                <a:spcPct val="8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Doctors, nurses, patients, pharmacists</a:t>
            </a:r>
            <a:endParaRPr lang="en-GB" sz="2000" b="0" strike="noStrike" spc="-1" dirty="0">
              <a:latin typeface="Arial"/>
            </a:endParaRPr>
          </a:p>
          <a:p>
            <a:pPr marL="341280" indent="-340920">
              <a:lnSpc>
                <a:spcPct val="8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Finally all who come to our events who we hope will continue to be part of the family we have developed</a:t>
            </a:r>
            <a:endParaRPr lang="en-GB" sz="2200" b="0" strike="noStrike" spc="-1" dirty="0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-785880" y="3564000"/>
            <a:ext cx="18396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6759-2C45-6D2C-C1E6-5F907AFD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Bless you Robin</a:t>
            </a:r>
          </a:p>
        </p:txBody>
      </p:sp>
      <p:pic>
        <p:nvPicPr>
          <p:cNvPr id="4" name="Content Placeholder 3" descr="A person standing in front of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506D8993-53A1-0AA0-9C60-826769103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94" y="1604963"/>
            <a:ext cx="6627811" cy="39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C5595"/>
              </a:gs>
              <a:gs pos="100000">
                <a:srgbClr val="0E2E55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st="23040" dir="5400000" algn="ctr" rotWithShape="0">
              <a:srgbClr val="80808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289980" y="468720"/>
            <a:ext cx="8564040" cy="5833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EE4"/>
              </a:gs>
              <a:gs pos="100000">
                <a:srgbClr val="B6CDE0"/>
              </a:gs>
            </a:gsLst>
            <a:lin ang="5400000"/>
          </a:gradFill>
          <a:ln w="25560">
            <a:solidFill>
              <a:srgbClr val="0C5595"/>
            </a:solidFill>
            <a:miter/>
          </a:ln>
          <a:effectLst>
            <a:outerShdw dist="50912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457200" y="555480"/>
            <a:ext cx="8229240" cy="8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E2E55"/>
                </a:solidFill>
                <a:latin typeface="Calibri"/>
                <a:ea typeface="ヒラギノ角ゴ Pro W3"/>
              </a:rPr>
              <a:t>Aims of this meeting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714240" y="1778000"/>
            <a:ext cx="7714800" cy="308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1280" indent="-340920">
              <a:lnSpc>
                <a:spcPct val="11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7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To teach about psychology and psychiatry in HIV</a:t>
            </a:r>
            <a:endParaRPr lang="en-GB" sz="2700" b="0" strike="noStrike" spc="-1" dirty="0">
              <a:latin typeface="Arial"/>
            </a:endParaRPr>
          </a:p>
          <a:p>
            <a:pPr marL="341280" indent="-340920">
              <a:lnSpc>
                <a:spcPct val="11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7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To discuss these issues within Montenegro</a:t>
            </a:r>
          </a:p>
          <a:p>
            <a:pPr marL="341280" indent="-340920">
              <a:lnSpc>
                <a:spcPct val="11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7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To find out what you need or want</a:t>
            </a:r>
            <a:endParaRPr lang="en-GB" sz="2700" spc="-1" dirty="0"/>
          </a:p>
          <a:p>
            <a:pPr marL="341280" indent="-340920">
              <a:lnSpc>
                <a:spcPct val="11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700" b="0" strike="noStrike" spc="-1" dirty="0">
                <a:solidFill>
                  <a:srgbClr val="FF0000"/>
                </a:solidFill>
                <a:latin typeface="Calibri"/>
                <a:ea typeface="ヒラギノ角ゴ Pro W3"/>
              </a:rPr>
              <a:t>This is your opportunity to ask for anything - use it</a:t>
            </a:r>
          </a:p>
          <a:p>
            <a:pPr marL="341280" indent="-340920">
              <a:lnSpc>
                <a:spcPct val="11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700" spc="-1" dirty="0">
                <a:latin typeface="Calibri"/>
              </a:rPr>
              <a:t>All the slides will be e-mailed to you after the meeting as well as your certificate</a:t>
            </a:r>
            <a:endParaRPr lang="en-GB" sz="27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C5595"/>
              </a:gs>
              <a:gs pos="100000">
                <a:srgbClr val="0E2E55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st="23040" dir="5400000" algn="ctr" rotWithShape="0">
              <a:srgbClr val="80808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290520" y="420840"/>
            <a:ext cx="8564040" cy="5833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EE4"/>
              </a:gs>
              <a:gs pos="100000">
                <a:srgbClr val="B6CDE0"/>
              </a:gs>
            </a:gsLst>
            <a:lin ang="5400000"/>
          </a:gradFill>
          <a:ln w="25560">
            <a:solidFill>
              <a:srgbClr val="0C5595"/>
            </a:solidFill>
            <a:miter/>
          </a:ln>
          <a:effectLst>
            <a:outerShdw dist="50912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457200" y="555480"/>
            <a:ext cx="8229240" cy="8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E2E55"/>
                </a:solidFill>
                <a:latin typeface="Calibri"/>
                <a:ea typeface="ヒラギノ角ゴ Pro W3"/>
              </a:rPr>
              <a:t>Housekeeping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714240" y="1600200"/>
            <a:ext cx="7714800" cy="32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 err="1">
                <a:solidFill>
                  <a:srgbClr val="000000"/>
                </a:solidFill>
                <a:latin typeface="Calibri"/>
                <a:ea typeface="ヒラギノ角ゴ Pro W3"/>
              </a:rPr>
              <a:t>Brancika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 knows everything – just ask her</a:t>
            </a:r>
            <a:endParaRPr lang="en-GB" sz="3200" b="0" strike="noStrike" spc="-1" dirty="0">
              <a:latin typeface="Arial"/>
            </a:endParaRPr>
          </a:p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If there is a fire just run</a:t>
            </a:r>
            <a:endParaRPr lang="en-GB" sz="3200" b="0" strike="noStrike" spc="-1" dirty="0">
              <a:latin typeface="Arial"/>
            </a:endParaRPr>
          </a:p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Toilets are somewhere in the building</a:t>
            </a:r>
            <a:endParaRPr lang="en-GB" sz="3200" b="0" strike="noStrike" spc="-1" dirty="0">
              <a:latin typeface="Arial"/>
            </a:endParaRPr>
          </a:p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Turn your phones off or to silent</a:t>
            </a:r>
            <a:endParaRPr lang="en-GB" sz="3200" b="0" strike="noStrike" spc="-1" dirty="0">
              <a:latin typeface="Arial"/>
            </a:endParaRPr>
          </a:p>
          <a:p>
            <a:pPr marL="341280" indent="-340920">
              <a:lnSpc>
                <a:spcPct val="120000"/>
              </a:lnSpc>
              <a:spcBef>
                <a:spcPts val="1199"/>
              </a:spcBef>
            </a:pPr>
            <a:endParaRPr lang="en-GB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C5595"/>
              </a:gs>
              <a:gs pos="100000">
                <a:srgbClr val="0E2E55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st="23040" dir="5400000" algn="ctr" rotWithShape="0">
              <a:srgbClr val="80808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"/>
          <p:cNvSpPr/>
          <p:nvPr/>
        </p:nvSpPr>
        <p:spPr>
          <a:xfrm>
            <a:off x="290520" y="420840"/>
            <a:ext cx="8564040" cy="5833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EE4"/>
              </a:gs>
              <a:gs pos="100000">
                <a:srgbClr val="B6CDE0"/>
              </a:gs>
            </a:gsLst>
            <a:lin ang="5400000"/>
          </a:gradFill>
          <a:ln w="25560">
            <a:solidFill>
              <a:srgbClr val="0C5595"/>
            </a:solidFill>
            <a:miter/>
          </a:ln>
          <a:effectLst>
            <a:outerShdw dist="50912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457200" y="555480"/>
            <a:ext cx="8229240" cy="8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E2E55"/>
                </a:solidFill>
                <a:latin typeface="Calibri"/>
                <a:ea typeface="ヒラギノ角ゴ Pro W3"/>
              </a:rPr>
              <a:t>What does JUSTRI do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714240" y="1600200"/>
            <a:ext cx="7714800" cy="32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Develop resources</a:t>
            </a:r>
            <a:endParaRPr lang="en-GB" sz="3200" b="0" strike="noStrike" spc="-1" dirty="0">
              <a:latin typeface="Arial"/>
            </a:endParaRPr>
          </a:p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Run meetings and trainings</a:t>
            </a:r>
            <a:endParaRPr lang="en-GB" sz="3200" b="0" strike="noStrike" spc="-1" dirty="0">
              <a:latin typeface="Arial"/>
            </a:endParaRPr>
          </a:p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Try to build and develop relationships </a:t>
            </a:r>
            <a:endParaRPr lang="en-GB" sz="3200" b="0" strike="noStrike" spc="-1" dirty="0">
              <a:latin typeface="Arial"/>
            </a:endParaRPr>
          </a:p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Focus on ‘Supporting the Front-line’</a:t>
            </a:r>
          </a:p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endParaRPr lang="en-GB" sz="3200" spc="-1" dirty="0">
              <a:solidFill>
                <a:srgbClr val="000000"/>
              </a:solidFill>
              <a:latin typeface="Calibri"/>
            </a:endParaRPr>
          </a:p>
          <a:p>
            <a:pPr marL="341280" indent="-34092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FF0000"/>
                </a:solidFill>
                <a:latin typeface="Calibri"/>
              </a:rPr>
              <a:t>See it all at www.justri.org</a:t>
            </a:r>
            <a:endParaRPr lang="en-GB" sz="3200" b="0" strike="noStrike" spc="-1" dirty="0">
              <a:solidFill>
                <a:srgbClr val="FF0000"/>
              </a:solidFill>
              <a:latin typeface="Arial"/>
            </a:endParaRPr>
          </a:p>
          <a:p>
            <a:pPr marL="341280" indent="-340920">
              <a:lnSpc>
                <a:spcPct val="120000"/>
              </a:lnSpc>
              <a:spcBef>
                <a:spcPts val="1199"/>
              </a:spcBef>
            </a:pPr>
            <a:endParaRPr lang="en-GB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C5595"/>
              </a:gs>
              <a:gs pos="100000">
                <a:srgbClr val="0E2E55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st="23040" dir="5400000" algn="ctr" rotWithShape="0">
              <a:srgbClr val="80808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7" name="Picture 2"/>
          <p:cNvPicPr/>
          <p:nvPr/>
        </p:nvPicPr>
        <p:blipFill>
          <a:blip r:embed="rId2"/>
          <a:stretch/>
        </p:blipFill>
        <p:spPr>
          <a:xfrm>
            <a:off x="1258920" y="184320"/>
            <a:ext cx="6625800" cy="1933200"/>
          </a:xfrm>
          <a:prstGeom prst="rect">
            <a:avLst/>
          </a:prstGeom>
          <a:ln>
            <a:noFill/>
          </a:ln>
        </p:spPr>
      </p:pic>
      <p:pic>
        <p:nvPicPr>
          <p:cNvPr id="108" name="Picture 3"/>
          <p:cNvPicPr/>
          <p:nvPr/>
        </p:nvPicPr>
        <p:blipFill>
          <a:blip r:embed="rId3"/>
          <a:stretch/>
        </p:blipFill>
        <p:spPr>
          <a:xfrm>
            <a:off x="682560" y="1220760"/>
            <a:ext cx="7778520" cy="503676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331920" y="2181240"/>
            <a:ext cx="8588160" cy="119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4000" b="0" strike="noStrike" spc="-1" baseline="30000" dirty="0">
                <a:solidFill>
                  <a:srgbClr val="FFFFFF"/>
                </a:solidFill>
                <a:latin typeface="Calibri"/>
                <a:ea typeface="ヒラギノ角ゴ Pro W3"/>
              </a:rPr>
              <a:t>A free online slide library for HIV, TB, Hepatitis and Nursing</a:t>
            </a:r>
            <a:endParaRPr lang="en-GB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 baseline="30000" dirty="0">
                <a:solidFill>
                  <a:srgbClr val="FFFFFF"/>
                </a:solidFill>
                <a:latin typeface="Calibri"/>
                <a:ea typeface="ヒラギノ角ゴ Pro W3"/>
              </a:rPr>
              <a:t>Now over 19,000 slides sets</a:t>
            </a:r>
            <a:endParaRPr lang="en-GB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"/>
        <a:cs typeface="ヒラギノ角ゴ Pro W3"/>
      </a:majorFont>
      <a:minorFont>
        <a:latin typeface="Calibri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821</Words>
  <Application>Microsoft Office PowerPoint</Application>
  <PresentationFormat>On-screen Show (4:3)</PresentationFormat>
  <Paragraphs>147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ＭＳ Ｐゴシック</vt:lpstr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Wingdings 2</vt:lpstr>
      <vt:lpstr>ヒラギノ角ゴ Pro W3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So happy to be back in Montenegro!</vt:lpstr>
      <vt:lpstr>PowerPoint Presentation</vt:lpstr>
      <vt:lpstr>PowerPoint Presentation</vt:lpstr>
      <vt:lpstr>Bless you Robin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Testing, PrEP and TasP</vt:lpstr>
      <vt:lpstr>New JUSTRI guide at www.justri.org available in Serbian later this year</vt:lpstr>
      <vt:lpstr>Time to get going – are you ready!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Premonition Design</dc:creator>
  <dc:description/>
  <cp:lastModifiedBy>Mike Youle</cp:lastModifiedBy>
  <cp:revision>47</cp:revision>
  <cp:lastPrinted>1601-01-01T00:00:00Z</cp:lastPrinted>
  <dcterms:created xsi:type="dcterms:W3CDTF">2013-11-07T16:16:55Z</dcterms:created>
  <dcterms:modified xsi:type="dcterms:W3CDTF">2022-09-07T20:15:36Z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