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146847432" r:id="rId3"/>
    <p:sldId id="2146847474" r:id="rId4"/>
    <p:sldId id="324" r:id="rId5"/>
    <p:sldId id="2146847493" r:id="rId6"/>
    <p:sldId id="326" r:id="rId7"/>
    <p:sldId id="2146847494" r:id="rId8"/>
    <p:sldId id="307" r:id="rId9"/>
    <p:sldId id="311" r:id="rId10"/>
    <p:sldId id="316" r:id="rId11"/>
    <p:sldId id="318" r:id="rId12"/>
    <p:sldId id="2146847497" r:id="rId13"/>
    <p:sldId id="2146847496" r:id="rId14"/>
    <p:sldId id="2146847495" r:id="rId15"/>
    <p:sldId id="267" r:id="rId16"/>
    <p:sldId id="268" r:id="rId17"/>
    <p:sldId id="280" r:id="rId18"/>
    <p:sldId id="271" r:id="rId19"/>
    <p:sldId id="272" r:id="rId20"/>
    <p:sldId id="303" r:id="rId21"/>
    <p:sldId id="2146847498" r:id="rId22"/>
    <p:sldId id="300" r:id="rId23"/>
    <p:sldId id="301" r:id="rId24"/>
    <p:sldId id="262" r:id="rId25"/>
    <p:sldId id="302" r:id="rId26"/>
    <p:sldId id="317" r:id="rId27"/>
    <p:sldId id="2146847499" r:id="rId28"/>
    <p:sldId id="298" r:id="rId29"/>
    <p:sldId id="2146847438" r:id="rId3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Waters" initials="" lastIdx="3" clrIdx="0"/>
  <p:cmAuthor id="1" name="Bryn Jones" initials="BJ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49A336"/>
    <a:srgbClr val="AC80DD"/>
    <a:srgbClr val="6925A9"/>
    <a:srgbClr val="3EC8A6"/>
    <a:srgbClr val="41622A"/>
    <a:srgbClr val="68E44E"/>
    <a:srgbClr val="982B2E"/>
    <a:srgbClr val="E44B46"/>
    <a:srgbClr val="E45C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58" autoAdjust="0"/>
    <p:restoredTop sz="94809" autoAdjust="0"/>
  </p:normalViewPr>
  <p:slideViewPr>
    <p:cSldViewPr snapToGrid="0" snapToObjects="1">
      <p:cViewPr varScale="1">
        <p:scale>
          <a:sx n="72" d="100"/>
          <a:sy n="72" d="100"/>
        </p:scale>
        <p:origin x="596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13A08-F8F9-024C-BC9A-D28D8CE53C4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6357F-4205-4B43-BAC7-91F347A9C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4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7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7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2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594"/>
            <a:ext cx="8229600" cy="5834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2272"/>
            <a:ext cx="4038600" cy="356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032272"/>
            <a:ext cx="4038600" cy="356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7FBF1-2E89-364E-B1DF-6C2A6C373F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0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0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1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1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9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7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1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969DD-1F8F-7740-8F21-F30EF96BE45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9431-3450-504D-98D6-69B3B78A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6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1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800000"/>
          </a:solidFill>
          <a:latin typeface="Calibri Light"/>
          <a:ea typeface="+mj-ea"/>
          <a:cs typeface="Calibri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•"/>
        <a:defRPr sz="2800" b="0" i="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–"/>
        <a:defRPr sz="2400" b="0" i="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•"/>
        <a:defRPr sz="2000" b="0" i="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–"/>
        <a:defRPr sz="1800" b="0" i="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/>
        <a:buChar char="»"/>
        <a:defRPr sz="1800" b="0" i="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mailto:andrew.scourfield@nhs.net" TargetMode="External"/><Relationship Id="rId4" Type="http://schemas.openxmlformats.org/officeDocument/2006/relationships/hyperlink" Target="mailto:lwaters@nhs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Laura Waters &amp; Andrew Scourfield</a:t>
            </a:r>
          </a:p>
        </p:txBody>
      </p:sp>
    </p:spTree>
    <p:extLst>
      <p:ext uri="{BB962C8B-B14F-4D97-AF65-F5344CB8AC3E}">
        <p14:creationId xmlns:p14="http://schemas.microsoft.com/office/powerpoint/2010/main" val="197654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Oval 2"/>
          <p:cNvSpPr/>
          <p:nvPr/>
        </p:nvSpPr>
        <p:spPr>
          <a:xfrm>
            <a:off x="2528888" y="1219200"/>
            <a:ext cx="2247900" cy="2152650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HIV</a:t>
            </a:r>
          </a:p>
        </p:txBody>
      </p:sp>
      <p:sp>
        <p:nvSpPr>
          <p:cNvPr id="4" name="Oval 3"/>
          <p:cNvSpPr/>
          <p:nvPr/>
        </p:nvSpPr>
        <p:spPr>
          <a:xfrm>
            <a:off x="4329113" y="1219200"/>
            <a:ext cx="2247900" cy="215265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HIV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drugs</a:t>
            </a:r>
          </a:p>
        </p:txBody>
      </p:sp>
      <p:sp>
        <p:nvSpPr>
          <p:cNvPr id="6" name="Oval 5"/>
          <p:cNvSpPr/>
          <p:nvPr/>
        </p:nvSpPr>
        <p:spPr>
          <a:xfrm>
            <a:off x="3448050" y="2647950"/>
            <a:ext cx="2247900" cy="2152650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Traditional (and less traditional) risk factors</a:t>
            </a:r>
          </a:p>
        </p:txBody>
      </p:sp>
    </p:spTree>
    <p:extLst>
      <p:ext uri="{BB962C8B-B14F-4D97-AF65-F5344CB8AC3E}">
        <p14:creationId xmlns:p14="http://schemas.microsoft.com/office/powerpoint/2010/main" val="84047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Illicit drug use detracts from other </a:t>
            </a:r>
            <a:r>
              <a:rPr lang="en-US" dirty="0" err="1"/>
              <a:t>aetiologies</a:t>
            </a:r>
            <a:endParaRPr lang="en-US" dirty="0"/>
          </a:p>
          <a:p>
            <a:r>
              <a:rPr lang="en-US" dirty="0"/>
              <a:t>People with HIV may present with co-morbidities at a younger age – </a:t>
            </a:r>
            <a:r>
              <a:rPr lang="en-US" b="1" dirty="0"/>
              <a:t>lower the threshold of suspicion</a:t>
            </a:r>
          </a:p>
        </p:txBody>
      </p:sp>
    </p:spTree>
    <p:extLst>
      <p:ext uri="{BB962C8B-B14F-4D97-AF65-F5344CB8AC3E}">
        <p14:creationId xmlns:p14="http://schemas.microsoft.com/office/powerpoint/2010/main" val="1600878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9C2F0-4D2E-4DC7-A0B8-98902C2135B2}"/>
              </a:ext>
            </a:extLst>
          </p:cNvPr>
          <p:cNvSpPr txBox="1"/>
          <p:nvPr/>
        </p:nvSpPr>
        <p:spPr>
          <a:xfrm>
            <a:off x="0" y="2315803"/>
            <a:ext cx="1670650" cy="2850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925" dirty="0">
                <a:solidFill>
                  <a:schemeClr val="bg1">
                    <a:lumMod val="75000"/>
                  </a:schemeClr>
                </a:solidFill>
                <a:latin typeface="Broadway" panose="04040905080B02020502" pitchFamily="82" charset="0"/>
              </a:rPr>
              <a:t>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69529D-1570-47C8-B935-9773AF2D15C3}"/>
              </a:ext>
            </a:extLst>
          </p:cNvPr>
          <p:cNvSpPr txBox="1">
            <a:spLocks/>
          </p:cNvSpPr>
          <p:nvPr/>
        </p:nvSpPr>
        <p:spPr>
          <a:xfrm>
            <a:off x="1707665" y="3604920"/>
            <a:ext cx="6850409" cy="7258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b="1" dirty="0">
                <a:solidFill>
                  <a:srgbClr val="C00000"/>
                </a:solidFill>
              </a:rPr>
              <a:t>CASE 3: MR X</a:t>
            </a:r>
          </a:p>
        </p:txBody>
      </p:sp>
    </p:spTree>
    <p:extLst>
      <p:ext uri="{BB962C8B-B14F-4D97-AF65-F5344CB8AC3E}">
        <p14:creationId xmlns:p14="http://schemas.microsoft.com/office/powerpoint/2010/main" val="102161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0CFB-AF78-CB5B-20EB-B17E9894C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Mr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5E48-5801-B5CD-D211-6A2C0A34C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68 year old man living in Brighton</a:t>
            </a:r>
          </a:p>
          <a:p>
            <a:r>
              <a:rPr lang="en-US" b="1" dirty="0"/>
              <a:t>Medical history</a:t>
            </a:r>
          </a:p>
          <a:p>
            <a:pPr lvl="1"/>
            <a:r>
              <a:rPr lang="en-US" dirty="0"/>
              <a:t>Nil significant</a:t>
            </a:r>
          </a:p>
          <a:p>
            <a:r>
              <a:rPr lang="en-US" b="1" dirty="0"/>
              <a:t>Drug history</a:t>
            </a:r>
          </a:p>
          <a:p>
            <a:pPr lvl="1"/>
            <a:r>
              <a:rPr lang="en-US" dirty="0"/>
              <a:t>Atorvastatin 20mg OD</a:t>
            </a:r>
          </a:p>
          <a:p>
            <a:r>
              <a:rPr lang="en-US" b="1" dirty="0"/>
              <a:t>Social history</a:t>
            </a:r>
          </a:p>
          <a:p>
            <a:pPr lvl="1"/>
            <a:r>
              <a:rPr lang="en-US" dirty="0"/>
              <a:t>Retired accountant</a:t>
            </a:r>
          </a:p>
          <a:p>
            <a:pPr lvl="1"/>
            <a:r>
              <a:rPr lang="en-US" dirty="0"/>
              <a:t>Lives with 4 cats and a parakeet</a:t>
            </a:r>
          </a:p>
          <a:p>
            <a:pPr lvl="1"/>
            <a:r>
              <a:rPr lang="en-US" dirty="0"/>
              <a:t>30 pack year smoker, moderate alcohol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603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B1E2F-3228-3FA1-DB95-E76B34AB8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Mr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6BBB-69F6-CECD-68DC-1F44D9361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February 2017</a:t>
            </a:r>
          </a:p>
          <a:p>
            <a:pPr lvl="1"/>
            <a:r>
              <a:rPr lang="en-US" dirty="0"/>
              <a:t>Sees primary care doctor, 2 weeks non-productive cough</a:t>
            </a:r>
          </a:p>
          <a:p>
            <a:pPr lvl="1"/>
            <a:r>
              <a:rPr lang="en-US" dirty="0"/>
              <a:t>Chest clear, temperature normal, reassured</a:t>
            </a:r>
          </a:p>
          <a:p>
            <a:r>
              <a:rPr lang="en-US" b="1" dirty="0"/>
              <a:t>March 2017</a:t>
            </a:r>
          </a:p>
          <a:p>
            <a:pPr lvl="1"/>
            <a:r>
              <a:rPr lang="en-US" dirty="0"/>
              <a:t>Sees primary care doctor, short of breath when swimming, small amounts white sputum</a:t>
            </a:r>
          </a:p>
          <a:p>
            <a:pPr lvl="1"/>
            <a:r>
              <a:rPr lang="en-US" dirty="0"/>
              <a:t>Normal examination, treated with doxycycline</a:t>
            </a:r>
          </a:p>
          <a:p>
            <a:r>
              <a:rPr lang="en-US" b="1" dirty="0"/>
              <a:t>April 2017</a:t>
            </a:r>
          </a:p>
          <a:p>
            <a:pPr lvl="1"/>
            <a:r>
              <a:rPr lang="en-US" dirty="0"/>
              <a:t>Attends local emergency department</a:t>
            </a:r>
          </a:p>
          <a:p>
            <a:pPr lvl="1"/>
            <a:r>
              <a:rPr lang="en-US" dirty="0"/>
              <a:t>Severe shortness of breath, persistent cough</a:t>
            </a:r>
          </a:p>
          <a:p>
            <a:r>
              <a:rPr lang="en-US" b="1" dirty="0">
                <a:solidFill>
                  <a:srgbClr val="403152"/>
                </a:solidFill>
              </a:rPr>
              <a:t>What would you do?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288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X: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Examination &amp; observations</a:t>
            </a:r>
          </a:p>
          <a:p>
            <a:pPr lvl="1"/>
            <a:r>
              <a:rPr lang="en-US" dirty="0"/>
              <a:t>Chest clear</a:t>
            </a:r>
            <a:endParaRPr lang="en-US" b="1" dirty="0"/>
          </a:p>
          <a:p>
            <a:pPr lvl="1"/>
            <a:r>
              <a:rPr lang="en-US" dirty="0"/>
              <a:t>Temperature 37.9</a:t>
            </a:r>
            <a:r>
              <a:rPr lang="en-US" baseline="30000" dirty="0"/>
              <a:t>o</a:t>
            </a:r>
            <a:r>
              <a:rPr lang="en-US" dirty="0"/>
              <a:t>C, pulse 120 </a:t>
            </a:r>
            <a:r>
              <a:rPr lang="en-US" dirty="0" err="1"/>
              <a:t>bpm</a:t>
            </a:r>
            <a:r>
              <a:rPr lang="en-US" dirty="0"/>
              <a:t>, BP 105/60</a:t>
            </a:r>
          </a:p>
          <a:p>
            <a:pPr lvl="1"/>
            <a:r>
              <a:rPr lang="en-US" dirty="0"/>
              <a:t>Respiratory rate 24, O2 saturation 95%</a:t>
            </a:r>
          </a:p>
          <a:p>
            <a:r>
              <a:rPr lang="en-US" b="1" dirty="0"/>
              <a:t>Blood tests</a:t>
            </a:r>
          </a:p>
          <a:p>
            <a:pPr lvl="1"/>
            <a:r>
              <a:rPr lang="en-US" dirty="0"/>
              <a:t>Renal &amp; liver profiles normal, CRP 35</a:t>
            </a:r>
          </a:p>
          <a:p>
            <a:pPr lvl="1"/>
            <a:r>
              <a:rPr lang="en-US" dirty="0" err="1"/>
              <a:t>Hb</a:t>
            </a:r>
            <a:r>
              <a:rPr lang="en-US" dirty="0"/>
              <a:t> normal, platelets 90</a:t>
            </a:r>
          </a:p>
          <a:p>
            <a:r>
              <a:rPr lang="en-US" b="1" dirty="0"/>
              <a:t>Chest X-ray</a:t>
            </a:r>
          </a:p>
          <a:p>
            <a:pPr lvl="1"/>
            <a:r>
              <a:rPr lang="en-US" dirty="0"/>
              <a:t>Bilateral hazy shadowing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43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X: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Treated for presumed community acquired pneumonia:</a:t>
            </a:r>
          </a:p>
          <a:p>
            <a:pPr lvl="1"/>
            <a:r>
              <a:rPr lang="en-US" dirty="0"/>
              <a:t>IV amoxicillin + clarithromycin</a:t>
            </a:r>
          </a:p>
          <a:p>
            <a:r>
              <a:rPr lang="en-US" b="1" dirty="0"/>
              <a:t>Day 3:</a:t>
            </a:r>
          </a:p>
          <a:p>
            <a:pPr lvl="1"/>
            <a:r>
              <a:rPr lang="en-US" dirty="0"/>
              <a:t>No improvement</a:t>
            </a:r>
          </a:p>
          <a:p>
            <a:pPr lvl="1"/>
            <a:r>
              <a:rPr lang="en-US" dirty="0"/>
              <a:t>Arterial blood gas pO2 7.8kPa</a:t>
            </a:r>
          </a:p>
          <a:p>
            <a:pPr lvl="1"/>
            <a:r>
              <a:rPr lang="en-US" dirty="0"/>
              <a:t>Undergoes bronchoscopy…..</a:t>
            </a:r>
          </a:p>
          <a:p>
            <a:pPr lvl="1"/>
            <a:r>
              <a:rPr lang="en-US" b="1" dirty="0"/>
              <a:t>Pneumocystis </a:t>
            </a:r>
            <a:r>
              <a:rPr lang="en-US" b="1" dirty="0" err="1"/>
              <a:t>jirovecii</a:t>
            </a:r>
            <a:r>
              <a:rPr lang="en-US" b="1" dirty="0"/>
              <a:t>!</a:t>
            </a:r>
          </a:p>
          <a:p>
            <a:pPr lvl="1"/>
            <a:r>
              <a:rPr lang="en-US" b="1" dirty="0"/>
              <a:t>Treatment started (co-</a:t>
            </a:r>
            <a:r>
              <a:rPr lang="en-US" b="1" dirty="0" err="1"/>
              <a:t>trimoaxazole</a:t>
            </a:r>
            <a:r>
              <a:rPr lang="en-US" b="1" dirty="0"/>
              <a:t> + steroids)</a:t>
            </a:r>
          </a:p>
        </p:txBody>
      </p:sp>
    </p:spTree>
    <p:extLst>
      <p:ext uri="{BB962C8B-B14F-4D97-AF65-F5344CB8AC3E}">
        <p14:creationId xmlns:p14="http://schemas.microsoft.com/office/powerpoint/2010/main" val="143571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Has an HIV test</a:t>
            </a:r>
          </a:p>
          <a:p>
            <a:pPr lvl="1"/>
            <a:r>
              <a:rPr lang="en-US" dirty="0"/>
              <a:t>Reactive point of care test</a:t>
            </a:r>
          </a:p>
          <a:p>
            <a:pPr lvl="1"/>
            <a:r>
              <a:rPr lang="en-US" dirty="0"/>
              <a:t>Confirmed with laboratory test</a:t>
            </a:r>
          </a:p>
          <a:p>
            <a:pPr lvl="1"/>
            <a:r>
              <a:rPr lang="en-US" dirty="0"/>
              <a:t>Subsequently CD4 90, viral load 130,000</a:t>
            </a:r>
          </a:p>
          <a:p>
            <a:pPr lvl="1"/>
            <a:r>
              <a:rPr lang="en-US" dirty="0"/>
              <a:t>Notes review: low platelets in 2012, previous shingles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403152"/>
                </a:solidFill>
              </a:rPr>
              <a:t>Why was he not tested sooner?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go back to the beginning….</a:t>
            </a:r>
            <a:br>
              <a:rPr lang="en-US" dirty="0"/>
            </a:br>
            <a:r>
              <a:rPr lang="en-US" dirty="0"/>
              <a:t>on admission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686050"/>
            <a:ext cx="2457450" cy="2457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4885" y="2617996"/>
            <a:ext cx="1207991" cy="244930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143249" y="3505200"/>
            <a:ext cx="2867025" cy="1562100"/>
          </a:xfrm>
          <a:prstGeom prst="wedgeRoundRectCallout">
            <a:avLst>
              <a:gd name="adj1" fmla="val -74684"/>
              <a:gd name="adj2" fmla="val -59017"/>
              <a:gd name="adj3" fmla="val 1666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Hello </a:t>
            </a:r>
            <a:r>
              <a:rPr lang="en-US" sz="2400" dirty="0" err="1"/>
              <a:t>Mr</a:t>
            </a:r>
            <a:r>
              <a:rPr lang="en-US" sz="2400" dirty="0"/>
              <a:t> X, can I ask some personal questions ….do you have sex with men?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257800" y="2609850"/>
            <a:ext cx="752475" cy="447675"/>
          </a:xfrm>
          <a:prstGeom prst="wedgeRoundRectCallout">
            <a:avLst>
              <a:gd name="adj1" fmla="val 131880"/>
              <a:gd name="adj2" fmla="val 84906"/>
              <a:gd name="adj3" fmla="val 16667"/>
            </a:avLst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2571750" y="476251"/>
            <a:ext cx="5191126" cy="2000250"/>
          </a:xfrm>
          <a:prstGeom prst="cloudCallout">
            <a:avLst>
              <a:gd name="adj1" fmla="val -54913"/>
              <a:gd name="adj2" fmla="val 70598"/>
            </a:avLst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Heterosexual male smoker with a chest infection…..I don’t need to request an HIV test!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72779"/>
            <a:ext cx="2489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NICE BUT SLIGHTLY</a:t>
            </a:r>
          </a:p>
          <a:p>
            <a:pPr algn="ctr"/>
            <a:r>
              <a:rPr lang="en-US" b="1" dirty="0"/>
              <a:t>AWKWARD GENERAL</a:t>
            </a:r>
          </a:p>
          <a:p>
            <a:pPr algn="ctr"/>
            <a:r>
              <a:rPr lang="en-US" b="1" dirty="0"/>
              <a:t>PHYSICIAN</a:t>
            </a:r>
          </a:p>
        </p:txBody>
      </p:sp>
      <p:cxnSp>
        <p:nvCxnSpPr>
          <p:cNvPr id="9" name="Straight Arrow Connector 8"/>
          <p:cNvCxnSpPr>
            <a:cxnSpLocks/>
            <a:stCxn id="3" idx="2"/>
            <a:endCxn id="6" idx="0"/>
          </p:cNvCxnSpPr>
          <p:nvPr/>
        </p:nvCxnSpPr>
        <p:spPr>
          <a:xfrm>
            <a:off x="1244581" y="2196109"/>
            <a:ext cx="841394" cy="489941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61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 doctor goes to see </a:t>
            </a:r>
            <a:r>
              <a:rPr lang="en-US" dirty="0" err="1"/>
              <a:t>Mr</a:t>
            </a:r>
            <a:r>
              <a:rPr lang="en-US" dirty="0"/>
              <a:t> 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885" y="2617996"/>
            <a:ext cx="1207991" cy="244930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3572309" y="1119824"/>
            <a:ext cx="3378668" cy="1219200"/>
          </a:xfrm>
          <a:prstGeom prst="wedgeRoundRectCallout">
            <a:avLst>
              <a:gd name="adj1" fmla="val 38399"/>
              <a:gd name="adj2" fmla="val 91831"/>
              <a:gd name="adj3" fmla="val 16667"/>
            </a:avLst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But darling – I don’t have sex with men, MEN HAVE SEX WITH ME!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5134" y="2279295"/>
            <a:ext cx="2644250" cy="2940406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281562" y="2876365"/>
            <a:ext cx="4028752" cy="1905185"/>
          </a:xfrm>
          <a:prstGeom prst="wedgeRoundRectCallout">
            <a:avLst>
              <a:gd name="adj1" fmla="val -63807"/>
              <a:gd name="adj2" fmla="val -45822"/>
              <a:gd name="adj3" fmla="val 16667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Hello </a:t>
            </a:r>
            <a:r>
              <a:rPr lang="en-US" sz="2400" dirty="0" err="1"/>
              <a:t>Mr</a:t>
            </a:r>
            <a:r>
              <a:rPr lang="en-US" sz="2400" dirty="0"/>
              <a:t> X, as you know your test showed you have HIV</a:t>
            </a:r>
          </a:p>
          <a:p>
            <a:pPr algn="ctr"/>
            <a:r>
              <a:rPr lang="en-US" sz="2400" dirty="0"/>
              <a:t>I wanted to review your risk factors….you said you don’t have sex with men?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3658" y="946056"/>
            <a:ext cx="1215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SUPER </a:t>
            </a:r>
          </a:p>
          <a:p>
            <a:pPr algn="ctr"/>
            <a:r>
              <a:rPr lang="en-US" b="1" dirty="0"/>
              <a:t>COOL HIV</a:t>
            </a:r>
          </a:p>
          <a:p>
            <a:pPr algn="ctr"/>
            <a:r>
              <a:rPr lang="en-US" b="1" dirty="0"/>
              <a:t>PHYSICIAN</a:t>
            </a:r>
          </a:p>
        </p:txBody>
      </p:sp>
      <p:cxnSp>
        <p:nvCxnSpPr>
          <p:cNvPr id="9" name="Straight Arrow Connector 8"/>
          <p:cNvCxnSpPr>
            <a:stCxn id="8" idx="2"/>
            <a:endCxn id="6" idx="0"/>
          </p:cNvCxnSpPr>
          <p:nvPr/>
        </p:nvCxnSpPr>
        <p:spPr>
          <a:xfrm>
            <a:off x="1221261" y="1869386"/>
            <a:ext cx="45730" cy="409909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0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30628"/>
            <a:ext cx="3886200" cy="1104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4B902-FE42-4A2C-8C58-413FC1CD4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74286" y="1855272"/>
            <a:ext cx="2866032" cy="8738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Case 2</a:t>
            </a:r>
          </a:p>
          <a:p>
            <a:pPr marL="0" indent="0">
              <a:buNone/>
            </a:pP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715E2-CD3E-42BA-A55D-CD112C9EDEAF}"/>
              </a:ext>
            </a:extLst>
          </p:cNvPr>
          <p:cNvSpPr txBox="1"/>
          <p:nvPr/>
        </p:nvSpPr>
        <p:spPr>
          <a:xfrm>
            <a:off x="2911094" y="3702874"/>
            <a:ext cx="11079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Case 3</a:t>
            </a:r>
          </a:p>
          <a:p>
            <a:pPr algn="ctr"/>
            <a:endParaRPr lang="en-GB" sz="2800" b="1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ADE810-D849-4344-85F3-054BFA3E1309}"/>
              </a:ext>
            </a:extLst>
          </p:cNvPr>
          <p:cNvSpPr txBox="1"/>
          <p:nvPr/>
        </p:nvSpPr>
        <p:spPr>
          <a:xfrm>
            <a:off x="-223458" y="670389"/>
            <a:ext cx="1670650" cy="2850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925" dirty="0">
                <a:solidFill>
                  <a:schemeClr val="bg1">
                    <a:lumMod val="75000"/>
                  </a:schemeClr>
                </a:solidFill>
                <a:latin typeface="Broadway" panose="04040905080B02020502" pitchFamily="82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DDF8A4-68C0-4018-BD4D-D48E42CE2D55}"/>
              </a:ext>
            </a:extLst>
          </p:cNvPr>
          <p:cNvSpPr txBox="1"/>
          <p:nvPr/>
        </p:nvSpPr>
        <p:spPr>
          <a:xfrm>
            <a:off x="3408430" y="670389"/>
            <a:ext cx="1670650" cy="2850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925" dirty="0">
                <a:solidFill>
                  <a:schemeClr val="bg1">
                    <a:lumMod val="75000"/>
                  </a:schemeClr>
                </a:solidFill>
                <a:latin typeface="Broadway" panose="04040905080B02020502" pitchFamily="82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783BF9-626C-4EEA-8F53-137E2C309A8A}"/>
              </a:ext>
            </a:extLst>
          </p:cNvPr>
          <p:cNvSpPr txBox="1"/>
          <p:nvPr/>
        </p:nvSpPr>
        <p:spPr>
          <a:xfrm>
            <a:off x="1240444" y="2546539"/>
            <a:ext cx="1670650" cy="2850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925" dirty="0">
                <a:solidFill>
                  <a:schemeClr val="bg1">
                    <a:lumMod val="75000"/>
                  </a:schemeClr>
                </a:solidFill>
                <a:latin typeface="Broadway" panose="04040905080B02020502" pitchFamily="8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7C9923-E784-4E3E-BB56-C9E5B945EE65}"/>
              </a:ext>
            </a:extLst>
          </p:cNvPr>
          <p:cNvSpPr txBox="1"/>
          <p:nvPr/>
        </p:nvSpPr>
        <p:spPr>
          <a:xfrm>
            <a:off x="5032914" y="2571750"/>
            <a:ext cx="1670650" cy="2850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925" dirty="0">
                <a:solidFill>
                  <a:schemeClr val="bg1">
                    <a:lumMod val="75000"/>
                  </a:schemeClr>
                </a:solidFill>
                <a:latin typeface="Broadway" panose="04040905080B02020502" pitchFamily="82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DD689D-BE0F-E27F-F5CA-535E68933C35}"/>
              </a:ext>
            </a:extLst>
          </p:cNvPr>
          <p:cNvSpPr txBox="1"/>
          <p:nvPr/>
        </p:nvSpPr>
        <p:spPr>
          <a:xfrm>
            <a:off x="6703564" y="3552526"/>
            <a:ext cx="14459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Closing</a:t>
            </a:r>
          </a:p>
          <a:p>
            <a:pPr algn="ctr"/>
            <a:r>
              <a:rPr lang="en-GB" sz="28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thoughts</a:t>
            </a:r>
          </a:p>
          <a:p>
            <a:pPr algn="ctr"/>
            <a:endParaRPr lang="en-GB" sz="2800" b="1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39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to revisit the history &amp; ask the right questions!</a:t>
            </a:r>
          </a:p>
          <a:p>
            <a:r>
              <a:rPr lang="en-US" dirty="0"/>
              <a:t>If any condition is unexplained or atypical….think HIV</a:t>
            </a:r>
          </a:p>
          <a:p>
            <a:r>
              <a:rPr lang="en-US" dirty="0"/>
              <a:t>Missed opportunities…..</a:t>
            </a:r>
          </a:p>
        </p:txBody>
      </p:sp>
    </p:spTree>
    <p:extLst>
      <p:ext uri="{BB962C8B-B14F-4D97-AF65-F5344CB8AC3E}">
        <p14:creationId xmlns:p14="http://schemas.microsoft.com/office/powerpoint/2010/main" val="3220920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9C2F0-4D2E-4DC7-A0B8-98902C2135B2}"/>
              </a:ext>
            </a:extLst>
          </p:cNvPr>
          <p:cNvSpPr txBox="1"/>
          <p:nvPr/>
        </p:nvSpPr>
        <p:spPr>
          <a:xfrm>
            <a:off x="0" y="2315803"/>
            <a:ext cx="1670650" cy="2850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925" dirty="0">
                <a:solidFill>
                  <a:schemeClr val="bg1">
                    <a:lumMod val="75000"/>
                  </a:schemeClr>
                </a:solidFill>
                <a:latin typeface="Broadway" panose="04040905080B02020502" pitchFamily="82" charset="0"/>
              </a:rPr>
              <a:t>4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69529D-1570-47C8-B935-9773AF2D15C3}"/>
              </a:ext>
            </a:extLst>
          </p:cNvPr>
          <p:cNvSpPr txBox="1">
            <a:spLocks/>
          </p:cNvSpPr>
          <p:nvPr/>
        </p:nvSpPr>
        <p:spPr>
          <a:xfrm>
            <a:off x="1707665" y="3604920"/>
            <a:ext cx="6850409" cy="7258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b="1" dirty="0">
                <a:solidFill>
                  <a:srgbClr val="C00000"/>
                </a:solidFill>
              </a:rPr>
              <a:t>CASE 4: MR X</a:t>
            </a:r>
          </a:p>
        </p:txBody>
      </p:sp>
    </p:spTree>
    <p:extLst>
      <p:ext uri="{BB962C8B-B14F-4D97-AF65-F5344CB8AC3E}">
        <p14:creationId xmlns:p14="http://schemas.microsoft.com/office/powerpoint/2010/main" val="3187388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48 year old HIV+ MSM</a:t>
            </a:r>
          </a:p>
          <a:p>
            <a:r>
              <a:rPr lang="en-US" dirty="0"/>
              <a:t>HIV well controlled </a:t>
            </a:r>
          </a:p>
          <a:p>
            <a:r>
              <a:rPr lang="en-US" dirty="0"/>
              <a:t>ALT 1100</a:t>
            </a:r>
          </a:p>
          <a:p>
            <a:r>
              <a:rPr lang="en-US" dirty="0"/>
              <a:t>Result called through Friday afternoon</a:t>
            </a:r>
          </a:p>
          <a:p>
            <a:r>
              <a:rPr lang="en-US" dirty="0"/>
              <a:t>Patient contacted by HIV team to attend A&amp;E next day for repeat bloods</a:t>
            </a:r>
          </a:p>
          <a:p>
            <a:r>
              <a:rPr lang="en-US" dirty="0"/>
              <a:t>Seen by…..</a:t>
            </a:r>
            <a:r>
              <a:rPr lang="en-US" b="1" dirty="0"/>
              <a:t>Andrew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4782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Repeat ALT 1300</a:t>
            </a:r>
          </a:p>
          <a:p>
            <a:r>
              <a:rPr lang="en-US" dirty="0"/>
              <a:t>Coagulation normal</a:t>
            </a:r>
          </a:p>
          <a:p>
            <a:r>
              <a:rPr lang="en-US" dirty="0"/>
              <a:t>USS normal</a:t>
            </a:r>
          </a:p>
          <a:p>
            <a:r>
              <a:rPr lang="en-US" dirty="0"/>
              <a:t>History taken:</a:t>
            </a:r>
          </a:p>
          <a:p>
            <a:pPr lvl="1"/>
            <a:r>
              <a:rPr lang="en-US" dirty="0" err="1"/>
              <a:t>Condomless</a:t>
            </a:r>
            <a:r>
              <a:rPr lang="en-US" dirty="0"/>
              <a:t> anal sex with several partners</a:t>
            </a:r>
          </a:p>
          <a:p>
            <a:pPr lvl="1"/>
            <a:r>
              <a:rPr lang="en-US" dirty="0"/>
              <a:t>Snorting drugs, shared equipment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What has he got? What tests would you send?</a:t>
            </a:r>
          </a:p>
        </p:txBody>
      </p:sp>
    </p:spTree>
    <p:extLst>
      <p:ext uri="{BB962C8B-B14F-4D97-AF65-F5344CB8AC3E}">
        <p14:creationId xmlns:p14="http://schemas.microsoft.com/office/powerpoint/2010/main" val="95672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Hepatitis C tests</a:t>
            </a:r>
          </a:p>
        </p:txBody>
      </p:sp>
      <p:pic>
        <p:nvPicPr>
          <p:cNvPr id="4" name="Content Placeholder 3" descr="Screen Shot 2015-07-18 at 07.40.4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26" r="-114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1774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Phoned </a:t>
            </a:r>
            <a:r>
              <a:rPr lang="en-US" dirty="0" err="1"/>
              <a:t>Mr</a:t>
            </a:r>
            <a:r>
              <a:rPr lang="en-US" dirty="0"/>
              <a:t> Z</a:t>
            </a:r>
          </a:p>
          <a:p>
            <a:r>
              <a:rPr lang="en-US" dirty="0"/>
              <a:t>Advised most likely diagnosis acute HCV</a:t>
            </a:r>
          </a:p>
          <a:p>
            <a:r>
              <a:rPr lang="en-US" dirty="0"/>
              <a:t>3 days later:</a:t>
            </a:r>
          </a:p>
          <a:p>
            <a:pPr lvl="1"/>
            <a:r>
              <a:rPr lang="en-US" dirty="0"/>
              <a:t>Hepatitis C RNA negative</a:t>
            </a:r>
          </a:p>
          <a:p>
            <a:pPr lvl="1"/>
            <a:r>
              <a:rPr lang="en-US" dirty="0"/>
              <a:t>Case reviewed</a:t>
            </a:r>
          </a:p>
          <a:p>
            <a:pPr lvl="1"/>
            <a:r>
              <a:rPr lang="en-US" dirty="0"/>
              <a:t>Additional tests sent….</a:t>
            </a:r>
          </a:p>
          <a:p>
            <a:pPr lvl="1"/>
            <a:endParaRPr lang="en-US" dirty="0"/>
          </a:p>
          <a:p>
            <a:r>
              <a:rPr lang="en-US" b="1" dirty="0"/>
              <a:t>Acute hepatitis E</a:t>
            </a:r>
          </a:p>
          <a:p>
            <a:r>
              <a:rPr lang="en-US" b="1" dirty="0"/>
              <a:t>Sorry </a:t>
            </a:r>
            <a:r>
              <a:rPr lang="en-US" b="1" dirty="0" err="1"/>
              <a:t>Mr</a:t>
            </a:r>
            <a:r>
              <a:rPr lang="en-US" b="1" dirty="0"/>
              <a:t> Z</a:t>
            </a:r>
          </a:p>
        </p:txBody>
      </p:sp>
    </p:spTree>
    <p:extLst>
      <p:ext uri="{BB962C8B-B14F-4D97-AF65-F5344CB8AC3E}">
        <p14:creationId xmlns:p14="http://schemas.microsoft.com/office/powerpoint/2010/main" val="129813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Assumptions can be wrong!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92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8350-1FAA-023F-C94D-47BCAF8A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1CE0-2104-EA5C-B42F-C9F013D3A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Testing</a:t>
            </a:r>
          </a:p>
          <a:p>
            <a:pPr lvl="1"/>
            <a:r>
              <a:rPr lang="en-US" dirty="0"/>
              <a:t>Missed opportunities common, especially if ‘low risk’</a:t>
            </a:r>
          </a:p>
          <a:p>
            <a:r>
              <a:rPr lang="en-US" b="1" dirty="0"/>
              <a:t>Co-morbidities</a:t>
            </a:r>
          </a:p>
          <a:p>
            <a:pPr lvl="1"/>
            <a:r>
              <a:rPr lang="en-US" dirty="0"/>
              <a:t>HIV+ people can get ‘age-related’ issues at a younger age</a:t>
            </a:r>
          </a:p>
          <a:p>
            <a:pPr lvl="1"/>
            <a:r>
              <a:rPr lang="en-US" dirty="0"/>
              <a:t>Illicit drug use doesn’t mean the problem is not real</a:t>
            </a:r>
          </a:p>
          <a:p>
            <a:r>
              <a:rPr lang="en-US" b="1" dirty="0"/>
              <a:t>Late presentation</a:t>
            </a:r>
          </a:p>
          <a:p>
            <a:pPr lvl="1"/>
            <a:r>
              <a:rPr lang="en-US" dirty="0"/>
              <a:t>Missed opportunities common</a:t>
            </a:r>
          </a:p>
          <a:p>
            <a:pPr lvl="1"/>
            <a:r>
              <a:rPr lang="en-US" dirty="0"/>
              <a:t>More routine testing will improve this!</a:t>
            </a:r>
          </a:p>
          <a:p>
            <a:r>
              <a:rPr lang="en-US" b="1" dirty="0"/>
              <a:t>Hepatitis C</a:t>
            </a:r>
          </a:p>
          <a:p>
            <a:pPr lvl="1"/>
            <a:r>
              <a:rPr lang="en-US" dirty="0"/>
              <a:t>Outbreaks in HIV+ (&amp; HIV-) MSM, RNA/Ag testing for acute </a:t>
            </a:r>
          </a:p>
          <a:p>
            <a:pPr lvl="1"/>
            <a:r>
              <a:rPr lang="en-US" dirty="0"/>
              <a:t>STI screen essential, re-infection is common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069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372427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Testing</a:t>
            </a:r>
          </a:p>
          <a:p>
            <a:pPr lvl="1"/>
            <a:r>
              <a:rPr lang="en-US" dirty="0"/>
              <a:t>Missed opportunities common, especially if ‘low risk’</a:t>
            </a:r>
          </a:p>
          <a:p>
            <a:r>
              <a:rPr lang="en-US" b="1" dirty="0"/>
              <a:t>Co-morbidities</a:t>
            </a:r>
          </a:p>
          <a:p>
            <a:pPr lvl="1"/>
            <a:r>
              <a:rPr lang="en-US" dirty="0"/>
              <a:t>HIV+ people can get ‘age-related’ issues at a younger age</a:t>
            </a:r>
          </a:p>
          <a:p>
            <a:pPr lvl="1"/>
            <a:r>
              <a:rPr lang="en-US" dirty="0"/>
              <a:t>Illicit drug use doesn’t mean the problem is not real</a:t>
            </a:r>
          </a:p>
          <a:p>
            <a:r>
              <a:rPr lang="en-US" b="1" dirty="0"/>
              <a:t>Late presentation</a:t>
            </a:r>
          </a:p>
          <a:p>
            <a:pPr lvl="1"/>
            <a:r>
              <a:rPr lang="en-US" dirty="0"/>
              <a:t>Missed opportunities common</a:t>
            </a:r>
          </a:p>
          <a:p>
            <a:pPr lvl="1"/>
            <a:r>
              <a:rPr lang="en-US" dirty="0"/>
              <a:t>More routine testing will improve this!</a:t>
            </a:r>
          </a:p>
          <a:p>
            <a:r>
              <a:rPr lang="en-US" b="1" dirty="0"/>
              <a:t>Hepatitis C</a:t>
            </a:r>
          </a:p>
          <a:p>
            <a:pPr lvl="1"/>
            <a:r>
              <a:rPr lang="en-US" dirty="0"/>
              <a:t>Outbreaks in HIV+ (&amp; HIV-) MSM, RNA/Ag testing for acute </a:t>
            </a:r>
          </a:p>
          <a:p>
            <a:pPr lvl="1"/>
            <a:r>
              <a:rPr lang="en-US" dirty="0"/>
              <a:t>STI screen essential, re-infection is common</a:t>
            </a:r>
          </a:p>
        </p:txBody>
      </p:sp>
    </p:spTree>
    <p:extLst>
      <p:ext uri="{BB962C8B-B14F-4D97-AF65-F5344CB8AC3E}">
        <p14:creationId xmlns:p14="http://schemas.microsoft.com/office/powerpoint/2010/main" val="4146648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AB46-601C-4832-91C2-75BF76A4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listening: questions?</a:t>
            </a:r>
          </a:p>
        </p:txBody>
      </p:sp>
      <p:pic>
        <p:nvPicPr>
          <p:cNvPr id="3074" name="Picture 2" descr="Email Icon Large Envelope | Email icon, Png icons, Icon">
            <a:extLst>
              <a:ext uri="{FF2B5EF4-FFF2-40B4-BE49-F238E27FC236}">
                <a16:creationId xmlns:a16="http://schemas.microsoft.com/office/drawing/2014/main" id="{05E1696E-CD0F-42A2-96BA-2E4A68E6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4202"/>
            <a:ext cx="1162783" cy="83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ee Icon | Twitter logo">
            <a:extLst>
              <a:ext uri="{FF2B5EF4-FFF2-40B4-BE49-F238E27FC236}">
                <a16:creationId xmlns:a16="http://schemas.microsoft.com/office/drawing/2014/main" id="{A8F5B3A7-63C8-4C39-A2D9-76B540C8B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06" y="2521498"/>
            <a:ext cx="948170" cy="94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54A59F-697D-42B3-919F-20FC4FDC45C0}"/>
              </a:ext>
            </a:extLst>
          </p:cNvPr>
          <p:cNvSpPr txBox="1"/>
          <p:nvPr/>
        </p:nvSpPr>
        <p:spPr>
          <a:xfrm>
            <a:off x="1664965" y="1460904"/>
            <a:ext cx="3770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hlinkClick r:id="rId4"/>
              </a:rPr>
              <a:t>lwaters@nhs.net</a:t>
            </a:r>
            <a:endParaRPr lang="en-GB" sz="2400" dirty="0"/>
          </a:p>
          <a:p>
            <a:r>
              <a:rPr lang="en-GB" sz="2400" dirty="0">
                <a:hlinkClick r:id="rId5"/>
              </a:rPr>
              <a:t>andrew.scourfield@nhs.net</a:t>
            </a:r>
            <a:r>
              <a:rPr lang="en-GB" sz="2400" dirty="0"/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9DF09C-873C-4923-8ED2-E3A93EE7FBC2}"/>
              </a:ext>
            </a:extLst>
          </p:cNvPr>
          <p:cNvSpPr txBox="1"/>
          <p:nvPr/>
        </p:nvSpPr>
        <p:spPr>
          <a:xfrm>
            <a:off x="1664965" y="2571750"/>
            <a:ext cx="2268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@drlaurajwaters</a:t>
            </a:r>
          </a:p>
          <a:p>
            <a:r>
              <a:rPr lang="en-GB" sz="2400" dirty="0"/>
              <a:t>@Ascourfield_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C3B2D3-F107-4771-A962-1EB8EDB702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584" y="3586542"/>
            <a:ext cx="1115399" cy="10861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BC5CCB-9AB2-4ACD-BA45-E57880EFF7DE}"/>
              </a:ext>
            </a:extLst>
          </p:cNvPr>
          <p:cNvSpPr txBox="1"/>
          <p:nvPr/>
        </p:nvSpPr>
        <p:spPr>
          <a:xfrm>
            <a:off x="1664965" y="3835308"/>
            <a:ext cx="2960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peoplefirstcharter.org </a:t>
            </a:r>
          </a:p>
        </p:txBody>
      </p:sp>
      <p:pic>
        <p:nvPicPr>
          <p:cNvPr id="3" name="Picture 2" descr="Logotipo do instagram - ícones de social grátis">
            <a:extLst>
              <a:ext uri="{FF2B5EF4-FFF2-40B4-BE49-F238E27FC236}">
                <a16:creationId xmlns:a16="http://schemas.microsoft.com/office/drawing/2014/main" id="{1DFD860C-0A0C-1065-66F8-9CFB87DDB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114" y="1512812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FA1E11-C326-DDEE-1AF6-F35F676345AA}"/>
              </a:ext>
            </a:extLst>
          </p:cNvPr>
          <p:cNvSpPr txBox="1"/>
          <p:nvPr/>
        </p:nvSpPr>
        <p:spPr>
          <a:xfrm>
            <a:off x="6414127" y="1776199"/>
            <a:ext cx="1998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@laurajwaters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9FED9A-06CD-EDFF-D3B8-F859565F2054}"/>
              </a:ext>
            </a:extLst>
          </p:cNvPr>
          <p:cNvSpPr txBox="1"/>
          <p:nvPr/>
        </p:nvSpPr>
        <p:spPr>
          <a:xfrm>
            <a:off x="6414128" y="2760111"/>
            <a:ext cx="2308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@EggVintageBits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107B2B-3132-79A3-75F4-70F306280A56}"/>
              </a:ext>
            </a:extLst>
          </p:cNvPr>
          <p:cNvSpPr txBox="1"/>
          <p:nvPr/>
        </p:nvSpPr>
        <p:spPr>
          <a:xfrm>
            <a:off x="6414128" y="3835307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@flame_and_dame</a:t>
            </a:r>
          </a:p>
        </p:txBody>
      </p:sp>
      <p:pic>
        <p:nvPicPr>
          <p:cNvPr id="15" name="Picture 14" descr="Logotipo do instagram - ícones de social grátis">
            <a:extLst>
              <a:ext uri="{FF2B5EF4-FFF2-40B4-BE49-F238E27FC236}">
                <a16:creationId xmlns:a16="http://schemas.microsoft.com/office/drawing/2014/main" id="{D234A829-698E-BDB9-8A08-925A36537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612" y="2600214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Logotipo do instagram - ícones de social grátis">
            <a:extLst>
              <a:ext uri="{FF2B5EF4-FFF2-40B4-BE49-F238E27FC236}">
                <a16:creationId xmlns:a16="http://schemas.microsoft.com/office/drawing/2014/main" id="{37CC7F3D-2640-3D8D-A321-C661CFF32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203" y="3687616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2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9C2F0-4D2E-4DC7-A0B8-98902C2135B2}"/>
              </a:ext>
            </a:extLst>
          </p:cNvPr>
          <p:cNvSpPr txBox="1"/>
          <p:nvPr/>
        </p:nvSpPr>
        <p:spPr>
          <a:xfrm>
            <a:off x="0" y="2315803"/>
            <a:ext cx="1670650" cy="2850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925" dirty="0">
                <a:solidFill>
                  <a:schemeClr val="bg1">
                    <a:lumMod val="75000"/>
                  </a:schemeClr>
                </a:solidFill>
                <a:latin typeface="Broadway" panose="04040905080B02020502" pitchFamily="82" charset="0"/>
              </a:rPr>
              <a:t>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69529D-1570-47C8-B935-9773AF2D15C3}"/>
              </a:ext>
            </a:extLst>
          </p:cNvPr>
          <p:cNvSpPr txBox="1">
            <a:spLocks/>
          </p:cNvSpPr>
          <p:nvPr/>
        </p:nvSpPr>
        <p:spPr>
          <a:xfrm>
            <a:off x="1707665" y="3604920"/>
            <a:ext cx="6850409" cy="7258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b="1" dirty="0">
                <a:solidFill>
                  <a:srgbClr val="C00000"/>
                </a:solidFill>
              </a:rPr>
              <a:t>CASE 1: MRS T</a:t>
            </a:r>
          </a:p>
        </p:txBody>
      </p:sp>
    </p:spTree>
    <p:extLst>
      <p:ext uri="{BB962C8B-B14F-4D97-AF65-F5344CB8AC3E}">
        <p14:creationId xmlns:p14="http://schemas.microsoft.com/office/powerpoint/2010/main" val="109240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48 year old white British woman</a:t>
            </a:r>
          </a:p>
          <a:p>
            <a:r>
              <a:rPr lang="en-US" dirty="0"/>
              <a:t>Married, monogamous, non-smoker, social drinker</a:t>
            </a:r>
          </a:p>
          <a:p>
            <a:r>
              <a:rPr lang="en-US" b="1" dirty="0"/>
              <a:t>2012</a:t>
            </a:r>
          </a:p>
          <a:p>
            <a:pPr lvl="1"/>
            <a:r>
              <a:rPr lang="en-US" dirty="0"/>
              <a:t>Sees GP, fatigued, dry skin</a:t>
            </a:r>
          </a:p>
          <a:p>
            <a:pPr lvl="1"/>
            <a:r>
              <a:rPr lang="en-US" dirty="0"/>
              <a:t>Reassured, advised rest &amp; emollients</a:t>
            </a:r>
          </a:p>
          <a:p>
            <a:r>
              <a:rPr lang="en-US" b="1" dirty="0"/>
              <a:t>2013</a:t>
            </a:r>
          </a:p>
          <a:p>
            <a:pPr lvl="1"/>
            <a:r>
              <a:rPr lang="en-US" dirty="0"/>
              <a:t>Recurrent vaginal candida</a:t>
            </a:r>
          </a:p>
          <a:p>
            <a:pPr lvl="1"/>
            <a:r>
              <a:rPr lang="en-US" dirty="0"/>
              <a:t>Fatigue</a:t>
            </a:r>
          </a:p>
          <a:p>
            <a:pPr lvl="1"/>
            <a:r>
              <a:rPr lang="en-US" dirty="0"/>
              <a:t>Thyroid &amp; </a:t>
            </a:r>
            <a:r>
              <a:rPr lang="en-US" dirty="0" err="1"/>
              <a:t>haematinics</a:t>
            </a:r>
            <a:r>
              <a:rPr lang="en-US" dirty="0"/>
              <a:t> normal, </a:t>
            </a:r>
            <a:r>
              <a:rPr lang="en-US" dirty="0" err="1"/>
              <a:t>Hb</a:t>
            </a:r>
            <a:r>
              <a:rPr lang="en-US" dirty="0"/>
              <a:t> 115, platelets 90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4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0445-A944-67A1-9E13-F71F9F9FE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Mrs 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96577-6A93-2CDA-8D8A-38CC05CCD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2014</a:t>
            </a:r>
          </a:p>
          <a:p>
            <a:pPr lvl="1"/>
            <a:r>
              <a:rPr lang="en-US" dirty="0"/>
              <a:t>Fatigued, prescribed antidepressants</a:t>
            </a:r>
          </a:p>
          <a:p>
            <a:pPr lvl="1"/>
            <a:r>
              <a:rPr lang="en-US" dirty="0"/>
              <a:t>Seborrheic dermatitis, topical treatment</a:t>
            </a:r>
          </a:p>
          <a:p>
            <a:pPr lvl="1"/>
            <a:r>
              <a:rPr lang="en-US" dirty="0"/>
              <a:t>CIN-2, excised</a:t>
            </a:r>
          </a:p>
          <a:p>
            <a:pPr lvl="1"/>
            <a:r>
              <a:rPr lang="en-US" dirty="0"/>
              <a:t>Sexual history revised, </a:t>
            </a:r>
            <a:r>
              <a:rPr lang="en-US" b="1" dirty="0"/>
              <a:t>monogamous &amp; married</a:t>
            </a:r>
          </a:p>
          <a:p>
            <a:r>
              <a:rPr lang="en-US" b="1" dirty="0"/>
              <a:t>2015</a:t>
            </a:r>
          </a:p>
          <a:p>
            <a:pPr lvl="1"/>
            <a:r>
              <a:rPr lang="en-US" dirty="0"/>
              <a:t>Fevers, night sweats, weight loss</a:t>
            </a:r>
          </a:p>
          <a:p>
            <a:pPr lvl="1"/>
            <a:r>
              <a:rPr lang="en-US" dirty="0"/>
              <a:t>Ends up admitted to hospital</a:t>
            </a:r>
          </a:p>
          <a:p>
            <a:pPr lvl="1"/>
            <a:r>
              <a:rPr lang="en-US" dirty="0"/>
              <a:t>Diagnosed with diffuse B-cell lymphoma</a:t>
            </a:r>
          </a:p>
          <a:p>
            <a:pPr lvl="1"/>
            <a:r>
              <a:rPr lang="en-US" b="1" dirty="0">
                <a:solidFill>
                  <a:srgbClr val="403152"/>
                </a:solidFill>
              </a:rPr>
              <a:t>HIV TEST REACTIVE, CD4 120</a:t>
            </a:r>
          </a:p>
        </p:txBody>
      </p:sp>
    </p:spTree>
    <p:extLst>
      <p:ext uri="{BB962C8B-B14F-4D97-AF65-F5344CB8AC3E}">
        <p14:creationId xmlns:p14="http://schemas.microsoft.com/office/powerpoint/2010/main" val="173785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Missed opportunities &amp; 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Several indicator conditions</a:t>
            </a:r>
          </a:p>
          <a:p>
            <a:pPr lvl="1"/>
            <a:r>
              <a:rPr lang="en-US" dirty="0" err="1"/>
              <a:t>Seborrheic</a:t>
            </a:r>
            <a:r>
              <a:rPr lang="en-US" dirty="0"/>
              <a:t> dermatitis</a:t>
            </a:r>
          </a:p>
          <a:p>
            <a:pPr lvl="1"/>
            <a:r>
              <a:rPr lang="en-US" dirty="0"/>
              <a:t>Recurrent candida</a:t>
            </a:r>
          </a:p>
          <a:p>
            <a:pPr lvl="1"/>
            <a:r>
              <a:rPr lang="en-US" dirty="0"/>
              <a:t>Thrombocytopenia</a:t>
            </a:r>
          </a:p>
          <a:p>
            <a:pPr lvl="1"/>
            <a:r>
              <a:rPr lang="en-US" b="1" dirty="0">
                <a:solidFill>
                  <a:srgbClr val="660066"/>
                </a:solidFill>
              </a:rPr>
              <a:t>ALL MISSED OPPORTUNITIES TO TEST</a:t>
            </a:r>
          </a:p>
          <a:p>
            <a:pPr lvl="1"/>
            <a:endParaRPr lang="en-US" dirty="0"/>
          </a:p>
          <a:p>
            <a:r>
              <a:rPr lang="en-US" b="1" dirty="0"/>
              <a:t>One monogamous partner does not mean two monogamous partners</a:t>
            </a:r>
          </a:p>
          <a:p>
            <a:pPr lvl="1"/>
            <a:r>
              <a:rPr lang="en-US" dirty="0"/>
              <a:t>Husband subsequently tests HIV-positive, paid sex in Thailand &amp; Kenya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0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39C2F0-4D2E-4DC7-A0B8-98902C2135B2}"/>
              </a:ext>
            </a:extLst>
          </p:cNvPr>
          <p:cNvSpPr txBox="1"/>
          <p:nvPr/>
        </p:nvSpPr>
        <p:spPr>
          <a:xfrm>
            <a:off x="0" y="2315803"/>
            <a:ext cx="1670650" cy="2850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925" dirty="0">
                <a:solidFill>
                  <a:schemeClr val="bg1">
                    <a:lumMod val="75000"/>
                  </a:schemeClr>
                </a:solidFill>
                <a:latin typeface="Broadway" panose="04040905080B02020502" pitchFamily="82" charset="0"/>
              </a:rPr>
              <a:t>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69529D-1570-47C8-B935-9773AF2D15C3}"/>
              </a:ext>
            </a:extLst>
          </p:cNvPr>
          <p:cNvSpPr txBox="1">
            <a:spLocks/>
          </p:cNvSpPr>
          <p:nvPr/>
        </p:nvSpPr>
        <p:spPr>
          <a:xfrm>
            <a:off x="1707665" y="3604920"/>
            <a:ext cx="6850409" cy="7258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300" b="1" dirty="0">
                <a:solidFill>
                  <a:srgbClr val="C00000"/>
                </a:solidFill>
              </a:rPr>
              <a:t>CASE 2: MR V</a:t>
            </a:r>
          </a:p>
        </p:txBody>
      </p:sp>
    </p:spTree>
    <p:extLst>
      <p:ext uri="{BB962C8B-B14F-4D97-AF65-F5344CB8AC3E}">
        <p14:creationId xmlns:p14="http://schemas.microsoft.com/office/powerpoint/2010/main" val="390746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42 year old man who has sex with men</a:t>
            </a:r>
          </a:p>
          <a:p>
            <a:r>
              <a:rPr lang="en-US" dirty="0"/>
              <a:t>HIV since 2002</a:t>
            </a:r>
          </a:p>
          <a:p>
            <a:r>
              <a:rPr lang="en-US" b="1" dirty="0"/>
              <a:t>CD4 &gt;500 and HIV-RNA undetectable on ARVs</a:t>
            </a:r>
          </a:p>
          <a:p>
            <a:r>
              <a:rPr lang="en-US" b="1" dirty="0"/>
              <a:t>October 2015</a:t>
            </a:r>
          </a:p>
          <a:p>
            <a:pPr lvl="1"/>
            <a:r>
              <a:rPr lang="en-US" dirty="0"/>
              <a:t>Attends ED after a night on GHB &amp; cocaine</a:t>
            </a:r>
          </a:p>
          <a:p>
            <a:pPr lvl="1"/>
            <a:r>
              <a:rPr lang="en-US" dirty="0"/>
              <a:t>Chest pains with T-wave changes &amp; elevated troponin</a:t>
            </a:r>
          </a:p>
          <a:p>
            <a:pPr lvl="1"/>
            <a:r>
              <a:rPr lang="en-US" dirty="0"/>
              <a:t>HIV team not involved, discharged to primary care</a:t>
            </a:r>
          </a:p>
          <a:p>
            <a:r>
              <a:rPr lang="en-US" b="1" dirty="0"/>
              <a:t>February 2016</a:t>
            </a:r>
          </a:p>
          <a:p>
            <a:pPr lvl="1"/>
            <a:r>
              <a:rPr lang="en-US" dirty="0"/>
              <a:t>Attended HIV clinic, referred to cardiology….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0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Mr</a:t>
            </a:r>
            <a:r>
              <a:rPr lang="en-US" dirty="0"/>
              <a:t> V: cardiology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Reviews notes: October event was </a:t>
            </a:r>
            <a:r>
              <a:rPr lang="en-US" b="1" dirty="0">
                <a:solidFill>
                  <a:srgbClr val="008000"/>
                </a:solidFill>
              </a:rPr>
              <a:t>clearly an MI</a:t>
            </a:r>
          </a:p>
          <a:p>
            <a:r>
              <a:rPr lang="en-US" dirty="0"/>
              <a:t>Urgent angiogram</a:t>
            </a:r>
          </a:p>
          <a:p>
            <a:r>
              <a:rPr lang="en-US" dirty="0"/>
              <a:t>Significant lesion in left anterior descending artery</a:t>
            </a:r>
          </a:p>
          <a:p>
            <a:r>
              <a:rPr lang="en-US" dirty="0"/>
              <a:t>Stenting + usual post-MI prophylaxis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People with HIV get more age-related co-morbidities than HIV-negative people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9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37724</TotalTime>
  <Words>958</Words>
  <Application>Microsoft Office PowerPoint</Application>
  <PresentationFormat>On-screen Show (16:9)</PresentationFormat>
  <Paragraphs>203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Broadway</vt:lpstr>
      <vt:lpstr>Calibri</vt:lpstr>
      <vt:lpstr>Calibri Light</vt:lpstr>
      <vt:lpstr>Office Theme</vt:lpstr>
      <vt:lpstr>Cases</vt:lpstr>
      <vt:lpstr>Content</vt:lpstr>
      <vt:lpstr>PowerPoint Presentation</vt:lpstr>
      <vt:lpstr>Mrs T</vt:lpstr>
      <vt:lpstr>Mrs T</vt:lpstr>
      <vt:lpstr>Missed opportunities &amp; lessons</vt:lpstr>
      <vt:lpstr>PowerPoint Presentation</vt:lpstr>
      <vt:lpstr>Mr V</vt:lpstr>
      <vt:lpstr>Mr V: cardiology review</vt:lpstr>
      <vt:lpstr>Why?</vt:lpstr>
      <vt:lpstr>Lessons</vt:lpstr>
      <vt:lpstr>PowerPoint Presentation</vt:lpstr>
      <vt:lpstr>Mr X</vt:lpstr>
      <vt:lpstr>Mr X</vt:lpstr>
      <vt:lpstr>Mr X: results</vt:lpstr>
      <vt:lpstr>Mr X: treatment</vt:lpstr>
      <vt:lpstr>Mr X</vt:lpstr>
      <vt:lpstr>Let’s go back to the beginning…. on admission</vt:lpstr>
      <vt:lpstr>HIV doctor goes to see Mr X</vt:lpstr>
      <vt:lpstr>Key messages</vt:lpstr>
      <vt:lpstr>PowerPoint Presentation</vt:lpstr>
      <vt:lpstr>Mr Z</vt:lpstr>
      <vt:lpstr>Mr Z</vt:lpstr>
      <vt:lpstr>Hepatitis C tests</vt:lpstr>
      <vt:lpstr>Mr Z</vt:lpstr>
      <vt:lpstr>Key message</vt:lpstr>
      <vt:lpstr>Key messages</vt:lpstr>
      <vt:lpstr>Key messages</vt:lpstr>
      <vt:lpstr>Thank you for listening: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HIV</dc:title>
  <dc:creator>Laura Waters</dc:creator>
  <cp:lastModifiedBy>Laura Waters</cp:lastModifiedBy>
  <cp:revision>389</cp:revision>
  <dcterms:created xsi:type="dcterms:W3CDTF">2015-10-06T07:57:41Z</dcterms:created>
  <dcterms:modified xsi:type="dcterms:W3CDTF">2022-10-03T21:04:28Z</dcterms:modified>
</cp:coreProperties>
</file>