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6"/>
  </p:notesMasterIdLst>
  <p:sldIdLst>
    <p:sldId id="257" r:id="rId3"/>
    <p:sldId id="303" r:id="rId4"/>
    <p:sldId id="290" r:id="rId5"/>
    <p:sldId id="724" r:id="rId6"/>
    <p:sldId id="727" r:id="rId7"/>
    <p:sldId id="728" r:id="rId8"/>
    <p:sldId id="304" r:id="rId9"/>
    <p:sldId id="725" r:id="rId10"/>
    <p:sldId id="729" r:id="rId11"/>
    <p:sldId id="726" r:id="rId12"/>
    <p:sldId id="730" r:id="rId13"/>
    <p:sldId id="731" r:id="rId14"/>
    <p:sldId id="300" r:id="rId15"/>
  </p:sldIdLst>
  <p:sldSz cx="9144000" cy="6858000" type="screen4x3"/>
  <p:notesSz cx="6858000" cy="9144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6D3A46-7D3B-4757-A367-150C4D09C854}" v="44" dt="2022-11-12T12:36:52.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8" autoAdjust="0"/>
    <p:restoredTop sz="68980" autoAdjust="0"/>
  </p:normalViewPr>
  <p:slideViewPr>
    <p:cSldViewPr snapToGrid="0" snapToObjects="1">
      <p:cViewPr varScale="1">
        <p:scale>
          <a:sx n="77" d="100"/>
          <a:sy n="77" d="100"/>
        </p:scale>
        <p:origin x="18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ba Kowalski" userId="e9be9a47dcebad49" providerId="LiveId" clId="{6A6D3A46-7D3B-4757-A367-150C4D09C854}"/>
    <pc:docChg chg="modSld">
      <pc:chgData name="Kuba Kowalski" userId="e9be9a47dcebad49" providerId="LiveId" clId="{6A6D3A46-7D3B-4757-A367-150C4D09C854}" dt="2022-11-12T12:36:52.203" v="290" actId="14100"/>
      <pc:docMkLst>
        <pc:docMk/>
      </pc:docMkLst>
      <pc:sldChg chg="modSp">
        <pc:chgData name="Kuba Kowalski" userId="e9be9a47dcebad49" providerId="LiveId" clId="{6A6D3A46-7D3B-4757-A367-150C4D09C854}" dt="2022-11-12T12:31:38.430" v="39" actId="20577"/>
        <pc:sldMkLst>
          <pc:docMk/>
          <pc:sldMk cId="2372486617" sldId="724"/>
        </pc:sldMkLst>
        <pc:spChg chg="mod">
          <ac:chgData name="Kuba Kowalski" userId="e9be9a47dcebad49" providerId="LiveId" clId="{6A6D3A46-7D3B-4757-A367-150C4D09C854}" dt="2022-11-12T12:31:38.430" v="39" actId="20577"/>
          <ac:spMkLst>
            <pc:docMk/>
            <pc:sldMk cId="2372486617" sldId="724"/>
            <ac:spMk id="14" creationId="{7221083D-B5CF-4861-AD09-CB51D2A5B48D}"/>
          </ac:spMkLst>
        </pc:spChg>
      </pc:sldChg>
      <pc:sldChg chg="modSp mod">
        <pc:chgData name="Kuba Kowalski" userId="e9be9a47dcebad49" providerId="LiveId" clId="{6A6D3A46-7D3B-4757-A367-150C4D09C854}" dt="2022-11-12T12:33:33.541" v="97" actId="403"/>
        <pc:sldMkLst>
          <pc:docMk/>
          <pc:sldMk cId="2811769127" sldId="725"/>
        </pc:sldMkLst>
        <pc:spChg chg="mod">
          <ac:chgData name="Kuba Kowalski" userId="e9be9a47dcebad49" providerId="LiveId" clId="{6A6D3A46-7D3B-4757-A367-150C4D09C854}" dt="2022-11-12T12:33:33.541" v="97" actId="403"/>
          <ac:spMkLst>
            <pc:docMk/>
            <pc:sldMk cId="2811769127" sldId="725"/>
            <ac:spMk id="3" creationId="{278764D9-1A07-4CCF-B90E-F039D53F511A}"/>
          </ac:spMkLst>
        </pc:spChg>
      </pc:sldChg>
      <pc:sldChg chg="modSp mod">
        <pc:chgData name="Kuba Kowalski" userId="e9be9a47dcebad49" providerId="LiveId" clId="{6A6D3A46-7D3B-4757-A367-150C4D09C854}" dt="2022-11-12T12:35:29.084" v="227" actId="20577"/>
        <pc:sldMkLst>
          <pc:docMk/>
          <pc:sldMk cId="4281644425" sldId="726"/>
        </pc:sldMkLst>
        <pc:spChg chg="mod">
          <ac:chgData name="Kuba Kowalski" userId="e9be9a47dcebad49" providerId="LiveId" clId="{6A6D3A46-7D3B-4757-A367-150C4D09C854}" dt="2022-11-12T12:35:29.084" v="227" actId="20577"/>
          <ac:spMkLst>
            <pc:docMk/>
            <pc:sldMk cId="4281644425" sldId="726"/>
            <ac:spMk id="3" creationId="{5B63CE50-EF8D-4DCC-BF8B-091CD9F77944}"/>
          </ac:spMkLst>
        </pc:spChg>
      </pc:sldChg>
      <pc:sldChg chg="modSp mod">
        <pc:chgData name="Kuba Kowalski" userId="e9be9a47dcebad49" providerId="LiveId" clId="{6A6D3A46-7D3B-4757-A367-150C4D09C854}" dt="2022-11-12T12:32:55.650" v="91" actId="20577"/>
        <pc:sldMkLst>
          <pc:docMk/>
          <pc:sldMk cId="2734831973" sldId="728"/>
        </pc:sldMkLst>
        <pc:spChg chg="mod">
          <ac:chgData name="Kuba Kowalski" userId="e9be9a47dcebad49" providerId="LiveId" clId="{6A6D3A46-7D3B-4757-A367-150C4D09C854}" dt="2022-11-12T12:32:55.650" v="91" actId="20577"/>
          <ac:spMkLst>
            <pc:docMk/>
            <pc:sldMk cId="2734831973" sldId="728"/>
            <ac:spMk id="8" creationId="{3049DED3-49ED-46A4-BD8F-F6031CF47802}"/>
          </ac:spMkLst>
        </pc:spChg>
        <pc:spChg chg="mod">
          <ac:chgData name="Kuba Kowalski" userId="e9be9a47dcebad49" providerId="LiveId" clId="{6A6D3A46-7D3B-4757-A367-150C4D09C854}" dt="2022-11-12T12:32:49.141" v="82" actId="14100"/>
          <ac:spMkLst>
            <pc:docMk/>
            <pc:sldMk cId="2734831973" sldId="728"/>
            <ac:spMk id="9" creationId="{50562118-20A2-4195-AF64-DE73932C5E57}"/>
          </ac:spMkLst>
        </pc:spChg>
      </pc:sldChg>
      <pc:sldChg chg="modSp mod">
        <pc:chgData name="Kuba Kowalski" userId="e9be9a47dcebad49" providerId="LiveId" clId="{6A6D3A46-7D3B-4757-A367-150C4D09C854}" dt="2022-11-12T12:33:57.423" v="105" actId="20577"/>
        <pc:sldMkLst>
          <pc:docMk/>
          <pc:sldMk cId="3586875358" sldId="729"/>
        </pc:sldMkLst>
        <pc:spChg chg="mod">
          <ac:chgData name="Kuba Kowalski" userId="e9be9a47dcebad49" providerId="LiveId" clId="{6A6D3A46-7D3B-4757-A367-150C4D09C854}" dt="2022-11-12T12:33:57.423" v="105" actId="20577"/>
          <ac:spMkLst>
            <pc:docMk/>
            <pc:sldMk cId="3586875358" sldId="729"/>
            <ac:spMk id="2" creationId="{646CC60B-A591-4E21-8843-BD56B50B1DA1}"/>
          </ac:spMkLst>
        </pc:spChg>
      </pc:sldChg>
      <pc:sldChg chg="modSp mod">
        <pc:chgData name="Kuba Kowalski" userId="e9be9a47dcebad49" providerId="LiveId" clId="{6A6D3A46-7D3B-4757-A367-150C4D09C854}" dt="2022-11-12T12:36:33.896" v="277" actId="20577"/>
        <pc:sldMkLst>
          <pc:docMk/>
          <pc:sldMk cId="219476156" sldId="730"/>
        </pc:sldMkLst>
        <pc:spChg chg="mod">
          <ac:chgData name="Kuba Kowalski" userId="e9be9a47dcebad49" providerId="LiveId" clId="{6A6D3A46-7D3B-4757-A367-150C4D09C854}" dt="2022-11-12T12:36:33.896" v="277" actId="20577"/>
          <ac:spMkLst>
            <pc:docMk/>
            <pc:sldMk cId="219476156" sldId="730"/>
            <ac:spMk id="2" creationId="{E57A6346-79BC-4797-9D55-7D6619BF2DFB}"/>
          </ac:spMkLst>
        </pc:spChg>
      </pc:sldChg>
      <pc:sldChg chg="modSp mod">
        <pc:chgData name="Kuba Kowalski" userId="e9be9a47dcebad49" providerId="LiveId" clId="{6A6D3A46-7D3B-4757-A367-150C4D09C854}" dt="2022-11-12T12:36:52.203" v="290" actId="14100"/>
        <pc:sldMkLst>
          <pc:docMk/>
          <pc:sldMk cId="429716801" sldId="731"/>
        </pc:sldMkLst>
        <pc:spChg chg="mod">
          <ac:chgData name="Kuba Kowalski" userId="e9be9a47dcebad49" providerId="LiveId" clId="{6A6D3A46-7D3B-4757-A367-150C4D09C854}" dt="2022-11-12T12:36:52.203" v="290" actId="14100"/>
          <ac:spMkLst>
            <pc:docMk/>
            <pc:sldMk cId="429716801" sldId="731"/>
            <ac:spMk id="2" creationId="{D4392612-0851-4550-94D6-7961111E35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FC0CE2-61B5-3042-9CA6-495F3989948B}" type="datetimeFigureOut">
              <a:rPr lang="en-GB" smtClean="0"/>
              <a:pPr/>
              <a:t>12/11/2022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BF5DD6-3105-5F46-9CDB-56B4ABD0D24E}" type="slidenum">
              <a:rPr lang="en-GB" smtClean="0"/>
              <a:pPr/>
              <a:t>‹#›</a:t>
            </a:fld>
            <a:endParaRPr lang="en-GB"/>
          </a:p>
        </p:txBody>
      </p:sp>
    </p:spTree>
    <p:extLst>
      <p:ext uri="{BB962C8B-B14F-4D97-AF65-F5344CB8AC3E}">
        <p14:creationId xmlns:p14="http://schemas.microsoft.com/office/powerpoint/2010/main" val="39482585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the delegates what they think supervision is?</a:t>
            </a:r>
          </a:p>
        </p:txBody>
      </p:sp>
      <p:sp>
        <p:nvSpPr>
          <p:cNvPr id="4" name="Slide Number Placeholder 3"/>
          <p:cNvSpPr>
            <a:spLocks noGrp="1"/>
          </p:cNvSpPr>
          <p:nvPr>
            <p:ph type="sldNum" sz="quarter" idx="5"/>
          </p:nvPr>
        </p:nvSpPr>
        <p:spPr/>
        <p:txBody>
          <a:bodyPr/>
          <a:lstStyle/>
          <a:p>
            <a:fld id="{7EBF5DD6-3105-5F46-9CDB-56B4ABD0D24E}" type="slidenum">
              <a:rPr lang="en-GB" smtClean="0"/>
              <a:pPr/>
              <a:t>2</a:t>
            </a:fld>
            <a:endParaRPr lang="en-GB"/>
          </a:p>
        </p:txBody>
      </p:sp>
    </p:spTree>
    <p:extLst>
      <p:ext uri="{BB962C8B-B14F-4D97-AF65-F5344CB8AC3E}">
        <p14:creationId xmlns:p14="http://schemas.microsoft.com/office/powerpoint/2010/main" val="153174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the delegates how they support one another – get them to shout this out and have  a member of the </a:t>
            </a:r>
            <a:r>
              <a:rPr lang="en-GB" dirty="0" err="1"/>
              <a:t>Justri</a:t>
            </a:r>
            <a:r>
              <a:rPr lang="en-GB" dirty="0"/>
              <a:t> team write down on a flip chart</a:t>
            </a:r>
          </a:p>
        </p:txBody>
      </p:sp>
      <p:sp>
        <p:nvSpPr>
          <p:cNvPr id="4" name="Slide Number Placeholder 3"/>
          <p:cNvSpPr>
            <a:spLocks noGrp="1"/>
          </p:cNvSpPr>
          <p:nvPr>
            <p:ph type="sldNum" sz="quarter" idx="10"/>
          </p:nvPr>
        </p:nvSpPr>
        <p:spPr/>
        <p:txBody>
          <a:bodyPr/>
          <a:lstStyle/>
          <a:p>
            <a:fld id="{03374799-B628-4023-9A36-F92D8C245018}"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57349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FA50D6-6132-4FF4-AFC5-01B946DDB4AB}" type="slidenum">
              <a:rPr lang="en-GB" smtClean="0"/>
              <a:t>4</a:t>
            </a:fld>
            <a:endParaRPr lang="en-GB"/>
          </a:p>
        </p:txBody>
      </p:sp>
    </p:spTree>
    <p:extLst>
      <p:ext uri="{BB962C8B-B14F-4D97-AF65-F5344CB8AC3E}">
        <p14:creationId xmlns:p14="http://schemas.microsoft.com/office/powerpoint/2010/main" val="1341528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EBF5DD6-3105-5F46-9CDB-56B4ABD0D24E}" type="slidenum">
              <a:rPr lang="en-GB" smtClean="0"/>
              <a:pPr/>
              <a:t>5</a:t>
            </a:fld>
            <a:endParaRPr lang="en-GB"/>
          </a:p>
        </p:txBody>
      </p:sp>
    </p:spTree>
    <p:extLst>
      <p:ext uri="{BB962C8B-B14F-4D97-AF65-F5344CB8AC3E}">
        <p14:creationId xmlns:p14="http://schemas.microsoft.com/office/powerpoint/2010/main" val="262549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EBF5DD6-3105-5F46-9CDB-56B4ABD0D24E}" type="slidenum">
              <a:rPr lang="en-GB" smtClean="0"/>
              <a:pPr/>
              <a:t>7</a:t>
            </a:fld>
            <a:endParaRPr lang="en-GB"/>
          </a:p>
        </p:txBody>
      </p:sp>
    </p:spTree>
    <p:extLst>
      <p:ext uri="{BB962C8B-B14F-4D97-AF65-F5344CB8AC3E}">
        <p14:creationId xmlns:p14="http://schemas.microsoft.com/office/powerpoint/2010/main" val="3400137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b="0" i="0" dirty="0">
                <a:solidFill>
                  <a:srgbClr val="000000"/>
                </a:solidFill>
                <a:effectLst/>
                <a:latin typeface="museo-sans"/>
              </a:rPr>
              <a:t>There are many different models which can be used as a framework for supervision.</a:t>
            </a:r>
          </a:p>
          <a:p>
            <a:pPr algn="l" fontAlgn="base"/>
            <a:r>
              <a:rPr lang="en-GB" b="0" i="0" dirty="0">
                <a:solidFill>
                  <a:srgbClr val="202124"/>
                </a:solidFill>
                <a:effectLst/>
                <a:latin typeface="arial" panose="020B0604020202020204" pitchFamily="34" charset="0"/>
              </a:rPr>
              <a:t>One of the most commonly used clinical supervision frameworks is Proctor's Model, derived from the work of </a:t>
            </a:r>
            <a:r>
              <a:rPr lang="en-GB" b="0" i="0" dirty="0" err="1">
                <a:solidFill>
                  <a:srgbClr val="202124"/>
                </a:solidFill>
                <a:effectLst/>
                <a:latin typeface="arial" panose="020B0604020202020204" pitchFamily="34" charset="0"/>
              </a:rPr>
              <a:t>Bridgid</a:t>
            </a:r>
            <a:r>
              <a:rPr lang="en-GB" b="0" i="0" dirty="0">
                <a:solidFill>
                  <a:srgbClr val="202124"/>
                </a:solidFill>
                <a:effectLst/>
                <a:latin typeface="arial" panose="020B0604020202020204" pitchFamily="34" charset="0"/>
              </a:rPr>
              <a:t> Proctor: The model </a:t>
            </a:r>
            <a:r>
              <a:rPr lang="en-GB" b="1" i="0" dirty="0">
                <a:solidFill>
                  <a:srgbClr val="202124"/>
                </a:solidFill>
                <a:effectLst/>
                <a:latin typeface="arial" panose="020B0604020202020204" pitchFamily="34" charset="0"/>
              </a:rPr>
              <a:t>describes three aspects of the tasks and responsibilities of supervisor and supervisee; Normative, Formative and Restorative (management, learning and support)</a:t>
            </a:r>
            <a:r>
              <a:rPr lang="en-GB" b="0" i="0" dirty="0">
                <a:solidFill>
                  <a:srgbClr val="202124"/>
                </a:solidFill>
                <a:effectLst/>
                <a:latin typeface="arial" panose="020B0604020202020204" pitchFamily="34" charset="0"/>
              </a:rPr>
              <a:t>.</a:t>
            </a:r>
            <a:r>
              <a:rPr lang="en-GB" b="0" i="0" dirty="0">
                <a:solidFill>
                  <a:srgbClr val="1A1F3E"/>
                </a:solidFill>
                <a:effectLst/>
                <a:latin typeface="AeonikPro"/>
              </a:rPr>
              <a:t>A popular framework that is defined by having three separate areas of supervision. This model is considered the definitive model upon which the below models are based.</a:t>
            </a:r>
          </a:p>
          <a:p>
            <a:pPr algn="l" fontAlgn="base">
              <a:buFont typeface="Arial" panose="020B0604020202020204" pitchFamily="34" charset="0"/>
              <a:buChar char="•"/>
            </a:pPr>
            <a:r>
              <a:rPr lang="en-GB" b="0" i="0" dirty="0">
                <a:solidFill>
                  <a:srgbClr val="1A1F3E"/>
                </a:solidFill>
                <a:effectLst/>
                <a:latin typeface="AeonikPro"/>
              </a:rPr>
              <a:t>The first area is normative; this focuses on the managerial aspects to learning, which could include core mandatory training and continue professional development.</a:t>
            </a:r>
          </a:p>
          <a:p>
            <a:pPr algn="l" fontAlgn="base">
              <a:buFont typeface="Arial" panose="020B0604020202020204" pitchFamily="34" charset="0"/>
              <a:buChar char="•"/>
            </a:pPr>
            <a:r>
              <a:rPr lang="en-GB" b="0" i="0" dirty="0">
                <a:solidFill>
                  <a:srgbClr val="1A1F3E"/>
                </a:solidFill>
                <a:effectLst/>
                <a:latin typeface="AeonikPro"/>
              </a:rPr>
              <a:t>The second is formative; this focuses on developing knowledge and skills in professional development and using self-reflection as a tool to further develop self-awareness. This aims to increase the practitioner’s reflection of their own practice.</a:t>
            </a:r>
          </a:p>
          <a:p>
            <a:pPr algn="l" fontAlgn="base">
              <a:buFont typeface="Arial" panose="020B0604020202020204" pitchFamily="34" charset="0"/>
              <a:buChar char="•"/>
            </a:pPr>
            <a:r>
              <a:rPr lang="en-GB" b="0" i="0" dirty="0">
                <a:solidFill>
                  <a:srgbClr val="1A1F3E"/>
                </a:solidFill>
                <a:effectLst/>
                <a:latin typeface="AeonikPro"/>
              </a:rPr>
              <a:t>The third is restorative; personal development focusing on support, preventing burnout, and learning to better manage stress. This supervision can take place as one-to-one supervision, peer group supervision or a combination of both types.</a:t>
            </a:r>
          </a:p>
          <a:p>
            <a:pPr algn="l" fontAlgn="base"/>
            <a:r>
              <a:rPr lang="en-GB" b="0" i="0" dirty="0">
                <a:solidFill>
                  <a:srgbClr val="1A1F3E"/>
                </a:solidFill>
                <a:effectLst/>
                <a:latin typeface="AeonikPro"/>
              </a:rPr>
              <a:t>it is considered to have clearly outlined the different elements that comprise a substantial programme of clinical supervision, as well give them equal weighting to ensure that practitioners consider their own wellbeing as well as personal and professional development. It is also heralded as providing individuals within another avenue for feedback that is beyond the normal managerial feedback process, offering the opportunity for individuals to identify skills to develop or focus on. </a:t>
            </a:r>
            <a:r>
              <a:rPr lang="en-GB" b="0" i="0">
                <a:solidFill>
                  <a:srgbClr val="1A1F3E"/>
                </a:solidFill>
                <a:effectLst/>
                <a:latin typeface="AeonikPro"/>
              </a:rPr>
              <a:t>Whilst offering a solid base to develop clinical supervision models, it does not consider it important to understand why we have an emotional response to a situation, nor identifies service improvement as crucial.</a:t>
            </a:r>
            <a:endParaRPr lang="en-GB" b="0" i="0" dirty="0">
              <a:solidFill>
                <a:srgbClr val="1A1F3E"/>
              </a:solidFill>
              <a:effectLst/>
              <a:latin typeface="AeonikPro"/>
            </a:endParaRPr>
          </a:p>
        </p:txBody>
      </p:sp>
      <p:sp>
        <p:nvSpPr>
          <p:cNvPr id="4" name="Slide Number Placeholder 3"/>
          <p:cNvSpPr>
            <a:spLocks noGrp="1"/>
          </p:cNvSpPr>
          <p:nvPr>
            <p:ph type="sldNum" sz="quarter" idx="5"/>
          </p:nvPr>
        </p:nvSpPr>
        <p:spPr/>
        <p:txBody>
          <a:bodyPr/>
          <a:lstStyle/>
          <a:p>
            <a:fld id="{7EBF5DD6-3105-5F46-9CDB-56B4ABD0D24E}" type="slidenum">
              <a:rPr lang="en-GB" smtClean="0"/>
              <a:pPr/>
              <a:t>8</a:t>
            </a:fld>
            <a:endParaRPr lang="en-GB"/>
          </a:p>
        </p:txBody>
      </p:sp>
    </p:spTree>
    <p:extLst>
      <p:ext uri="{BB962C8B-B14F-4D97-AF65-F5344CB8AC3E}">
        <p14:creationId xmlns:p14="http://schemas.microsoft.com/office/powerpoint/2010/main" val="145788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00000"/>
                </a:solidFill>
                <a:effectLst/>
                <a:latin typeface="museo-sans"/>
              </a:rPr>
              <a:t>Sloan G. Clinical Supervision; beginning the supervisory relationship. British Journal of Nursing 2005;14(17):918-23.</a:t>
            </a:r>
            <a:endParaRPr lang="en-GB" dirty="0"/>
          </a:p>
        </p:txBody>
      </p:sp>
      <p:sp>
        <p:nvSpPr>
          <p:cNvPr id="4" name="Slide Number Placeholder 3"/>
          <p:cNvSpPr>
            <a:spLocks noGrp="1"/>
          </p:cNvSpPr>
          <p:nvPr>
            <p:ph type="sldNum" sz="quarter" idx="5"/>
          </p:nvPr>
        </p:nvSpPr>
        <p:spPr/>
        <p:txBody>
          <a:bodyPr/>
          <a:lstStyle/>
          <a:p>
            <a:fld id="{7EBF5DD6-3105-5F46-9CDB-56B4ABD0D24E}" type="slidenum">
              <a:rPr lang="en-GB" smtClean="0"/>
              <a:pPr/>
              <a:t>10</a:t>
            </a:fld>
            <a:endParaRPr lang="en-GB"/>
          </a:p>
        </p:txBody>
      </p:sp>
    </p:spTree>
    <p:extLst>
      <p:ext uri="{BB962C8B-B14F-4D97-AF65-F5344CB8AC3E}">
        <p14:creationId xmlns:p14="http://schemas.microsoft.com/office/powerpoint/2010/main" val="62804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xfrm>
            <a:off x="1143000" y="685800"/>
            <a:ext cx="4572000" cy="3429000"/>
          </a:xfrm>
          <a:ln/>
        </p:spPr>
      </p:sp>
      <p:sp>
        <p:nvSpPr>
          <p:cNvPr id="307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993" tIns="43996" rIns="87993" bIns="43996"/>
          <a:lstStyle/>
          <a:p>
            <a:pPr defTabSz="457200" eaLnBrk="1" hangingPunct="1"/>
            <a:endParaRPr lang="en-GB" altLang="en-US"/>
          </a:p>
        </p:txBody>
      </p:sp>
      <p:sp>
        <p:nvSpPr>
          <p:cNvPr id="307204" name="Slide Number Placeholder 3"/>
          <p:cNvSpPr txBox="1">
            <a:spLocks noGrp="1"/>
          </p:cNvSpPr>
          <p:nvPr/>
        </p:nvSpPr>
        <p:spPr bwMode="auto">
          <a:xfrm>
            <a:off x="3884824" y="8685944"/>
            <a:ext cx="2971589" cy="456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993" tIns="43996" rIns="87993" bIns="43996" anchor="b"/>
          <a:lstStyle>
            <a:lvl1pPr defTabSz="439738" eaLnBrk="0" hangingPunct="0">
              <a:spcBef>
                <a:spcPct val="30000"/>
              </a:spcBef>
              <a:defRPr sz="1200">
                <a:solidFill>
                  <a:schemeClr val="tx1"/>
                </a:solidFill>
                <a:latin typeface="Calibri" pitchFamily="34" charset="0"/>
                <a:ea typeface="MS PGothic" pitchFamily="34" charset="-128"/>
              </a:defRPr>
            </a:lvl1pPr>
            <a:lvl2pPr marL="742950" indent="-285750" defTabSz="439738" eaLnBrk="0" hangingPunct="0">
              <a:spcBef>
                <a:spcPct val="30000"/>
              </a:spcBef>
              <a:defRPr sz="1200">
                <a:solidFill>
                  <a:schemeClr val="tx1"/>
                </a:solidFill>
                <a:latin typeface="Calibri" pitchFamily="34" charset="0"/>
                <a:ea typeface="MS PGothic" pitchFamily="34" charset="-128"/>
              </a:defRPr>
            </a:lvl2pPr>
            <a:lvl3pPr marL="1143000" indent="-228600" defTabSz="439738" eaLnBrk="0" hangingPunct="0">
              <a:spcBef>
                <a:spcPct val="30000"/>
              </a:spcBef>
              <a:defRPr sz="1200">
                <a:solidFill>
                  <a:schemeClr val="tx1"/>
                </a:solidFill>
                <a:latin typeface="Calibri" pitchFamily="34" charset="0"/>
                <a:ea typeface="MS PGothic" pitchFamily="34" charset="-128"/>
              </a:defRPr>
            </a:lvl3pPr>
            <a:lvl4pPr marL="1600200" indent="-228600" defTabSz="439738" eaLnBrk="0" hangingPunct="0">
              <a:spcBef>
                <a:spcPct val="30000"/>
              </a:spcBef>
              <a:defRPr sz="1200">
                <a:solidFill>
                  <a:schemeClr val="tx1"/>
                </a:solidFill>
                <a:latin typeface="Calibri" pitchFamily="34" charset="0"/>
                <a:ea typeface="MS PGothic" pitchFamily="34" charset="-128"/>
              </a:defRPr>
            </a:lvl4pPr>
            <a:lvl5pPr marL="2057400" indent="-228600" defTabSz="439738" eaLnBrk="0" hangingPunct="0">
              <a:spcBef>
                <a:spcPct val="30000"/>
              </a:spcBef>
              <a:defRPr sz="1200">
                <a:solidFill>
                  <a:schemeClr val="tx1"/>
                </a:solidFill>
                <a:latin typeface="Calibri" pitchFamily="34" charset="0"/>
                <a:ea typeface="MS PGothic" pitchFamily="34" charset="-128"/>
              </a:defRPr>
            </a:lvl5pPr>
            <a:lvl6pPr marL="2514600" indent="-228600" defTabSz="439738"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3973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39738"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3973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lgn="r" eaLnBrk="1" hangingPunct="1">
              <a:spcBef>
                <a:spcPct val="0"/>
              </a:spcBef>
            </a:pPr>
            <a:fld id="{50E8A902-7889-49F1-A08D-F786D31127A7}" type="slidenum">
              <a:rPr lang="en-US" altLang="en-US">
                <a:solidFill>
                  <a:prstClr val="black"/>
                </a:solidFill>
                <a:cs typeface="Tahoma" pitchFamily="34" charset="0"/>
              </a:rPr>
              <a:pPr algn="r" eaLnBrk="1" hangingPunct="1">
                <a:spcBef>
                  <a:spcPct val="0"/>
                </a:spcBef>
              </a:pPr>
              <a:t>13</a:t>
            </a:fld>
            <a:endParaRPr lang="en-US" altLang="en-US">
              <a:solidFill>
                <a:prstClr val="black"/>
              </a:solidFill>
              <a:cs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6858000"/>
          </a:xfrm>
          <a:prstGeom prst="rect">
            <a:avLst/>
          </a:prstGeom>
          <a:gradFill rotWithShape="1">
            <a:gsLst>
              <a:gs pos="0">
                <a:srgbClr val="0C5595"/>
              </a:gs>
              <a:gs pos="47000">
                <a:srgbClr val="B6CDE0"/>
              </a:gs>
              <a:gs pos="86000">
                <a:srgbClr val="0C5595"/>
              </a:gs>
              <a:gs pos="96001">
                <a:srgbClr val="0E2E55"/>
              </a:gs>
              <a:gs pos="100000">
                <a:srgbClr val="0E2E55"/>
              </a:gs>
            </a:gsLst>
            <a:lin ang="5400000"/>
          </a:gradFill>
          <a:ln w="9525">
            <a:solidFill>
              <a:srgbClr val="003F84"/>
            </a:solidFill>
            <a:miter lim="800000"/>
            <a:headEnd/>
            <a:tailEnd/>
          </a:ln>
          <a:effectLst>
            <a:outerShdw blurRad="40000" dist="23000" dir="5400000" rotWithShape="0">
              <a:srgbClr val="000000">
                <a:alpha val="34998"/>
              </a:srgbClr>
            </a:outerShdw>
          </a:effectLst>
        </p:spPr>
        <p:txBody>
          <a:bodyPr anchor="ctr"/>
          <a:lstStyle/>
          <a:p>
            <a:pPr algn="ctr" defTabSz="914400" fontAlgn="auto">
              <a:spcBef>
                <a:spcPts val="0"/>
              </a:spcBef>
              <a:spcAft>
                <a:spcPts val="0"/>
              </a:spcAft>
              <a:defRPr/>
            </a:pPr>
            <a:endParaRPr lang="en-US">
              <a:solidFill>
                <a:prstClr val="white"/>
              </a:solidFill>
              <a:latin typeface="Calibri"/>
              <a:ea typeface="ＭＳ Ｐゴシック" charset="0"/>
              <a:cs typeface="Arial" charset="0"/>
            </a:endParaRPr>
          </a:p>
        </p:txBody>
      </p:sp>
      <p:sp>
        <p:nvSpPr>
          <p:cNvPr id="4" name="Rounded Rectangle 3"/>
          <p:cNvSpPr>
            <a:spLocks noChangeArrowheads="1"/>
          </p:cNvSpPr>
          <p:nvPr/>
        </p:nvSpPr>
        <p:spPr bwMode="auto">
          <a:xfrm>
            <a:off x="1728788" y="1333500"/>
            <a:ext cx="5683250" cy="3849688"/>
          </a:xfrm>
          <a:prstGeom prst="roundRect">
            <a:avLst>
              <a:gd name="adj" fmla="val 16667"/>
            </a:avLst>
          </a:prstGeom>
          <a:solidFill>
            <a:schemeClr val="bg1"/>
          </a:solidFill>
          <a:ln w="25400">
            <a:solidFill>
              <a:srgbClr val="0C5595"/>
            </a:solidFill>
            <a:round/>
            <a:headEnd/>
            <a:tailEnd/>
          </a:ln>
          <a:effectLst>
            <a:outerShdw blurRad="165100" dist="50800" dir="2700000" algn="tl" rotWithShape="0">
              <a:srgbClr val="000000">
                <a:alpha val="74997"/>
              </a:srgbClr>
            </a:outerShdw>
          </a:effectLst>
        </p:spPr>
        <p:txBody>
          <a:bodyPr anchor="ctr"/>
          <a:lstStyle/>
          <a:p>
            <a:pPr algn="ctr" defTabSz="914400" fontAlgn="auto">
              <a:spcBef>
                <a:spcPts val="0"/>
              </a:spcBef>
              <a:spcAft>
                <a:spcPts val="0"/>
              </a:spcAft>
              <a:defRPr/>
            </a:pPr>
            <a:endParaRPr lang="en-US">
              <a:solidFill>
                <a:srgbClr val="182454"/>
              </a:solidFill>
              <a:latin typeface="Calibri"/>
              <a:ea typeface="ＭＳ Ｐゴシック" charset="0"/>
              <a:cs typeface="Arial" charset="0"/>
            </a:endParaRPr>
          </a:p>
        </p:txBody>
      </p:sp>
      <p:pic>
        <p:nvPicPr>
          <p:cNvPr id="5" name="Picture 11"/>
          <p:cNvPicPr>
            <a:picLocks noChangeAspect="1"/>
          </p:cNvPicPr>
          <p:nvPr/>
        </p:nvPicPr>
        <p:blipFill>
          <a:blip r:embed="rId2"/>
          <a:srcRect/>
          <a:stretch>
            <a:fillRect/>
          </a:stretch>
        </p:blipFill>
        <p:spPr bwMode="auto">
          <a:xfrm>
            <a:off x="3652838" y="3989388"/>
            <a:ext cx="1835150" cy="800100"/>
          </a:xfrm>
          <a:prstGeom prst="rect">
            <a:avLst/>
          </a:prstGeom>
          <a:noFill/>
          <a:ln w="9525">
            <a:noFill/>
            <a:miter lim="800000"/>
            <a:headEnd/>
            <a:tailEnd/>
          </a:ln>
        </p:spPr>
      </p:pic>
      <p:sp>
        <p:nvSpPr>
          <p:cNvPr id="2" name="Title 1"/>
          <p:cNvSpPr>
            <a:spLocks noGrp="1"/>
          </p:cNvSpPr>
          <p:nvPr>
            <p:ph type="ctrTitle"/>
          </p:nvPr>
        </p:nvSpPr>
        <p:spPr>
          <a:xfrm>
            <a:off x="2014172" y="2130425"/>
            <a:ext cx="5115656" cy="1470025"/>
          </a:xfrm>
        </p:spPr>
        <p:txBody>
          <a:bodyPr/>
          <a:lstStyle>
            <a:lvl1pPr>
              <a:defRPr>
                <a:solidFill>
                  <a:schemeClr val="tx1"/>
                </a:solidFill>
              </a:defRPr>
            </a:lvl1pPr>
          </a:lstStyle>
          <a:p>
            <a:r>
              <a:rPr lang="en-US"/>
              <a:t>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2682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6858000"/>
          </a:xfrm>
          <a:prstGeom prst="rect">
            <a:avLst/>
          </a:prstGeom>
          <a:gradFill rotWithShape="1">
            <a:gsLst>
              <a:gs pos="0">
                <a:srgbClr val="0C5595"/>
              </a:gs>
              <a:gs pos="47000">
                <a:srgbClr val="B6CDE0"/>
              </a:gs>
              <a:gs pos="86000">
                <a:srgbClr val="0C5595"/>
              </a:gs>
              <a:gs pos="96001">
                <a:srgbClr val="0E2E55"/>
              </a:gs>
              <a:gs pos="100000">
                <a:srgbClr val="0E2E55"/>
              </a:gs>
            </a:gsLst>
            <a:lin ang="5400000"/>
          </a:gradFill>
          <a:ln w="9525">
            <a:solidFill>
              <a:srgbClr val="003F84"/>
            </a:solidFill>
            <a:miter lim="800000"/>
            <a:headEnd/>
            <a:tailEnd/>
          </a:ln>
          <a:effectLst>
            <a:outerShdw blurRad="40000" dist="23000" dir="5400000" rotWithShape="0">
              <a:srgbClr val="808080">
                <a:alpha val="34998"/>
              </a:srgbClr>
            </a:outerShdw>
          </a:effectLst>
        </p:spPr>
        <p:txBody>
          <a:bodyPr anchor="ctr"/>
          <a:lstStyle/>
          <a:p>
            <a:pPr algn="ctr" defTabSz="914400">
              <a:defRPr/>
            </a:pPr>
            <a:endParaRPr lang="en-US">
              <a:solidFill>
                <a:prstClr val="white"/>
              </a:solidFill>
              <a:cs typeface="Arial" charset="0"/>
            </a:endParaRPr>
          </a:p>
        </p:txBody>
      </p:sp>
      <p:sp>
        <p:nvSpPr>
          <p:cNvPr id="4" name="Rounded Rectangle 3"/>
          <p:cNvSpPr>
            <a:spLocks noChangeArrowheads="1"/>
          </p:cNvSpPr>
          <p:nvPr/>
        </p:nvSpPr>
        <p:spPr bwMode="auto">
          <a:xfrm>
            <a:off x="1728788" y="1333500"/>
            <a:ext cx="5683250" cy="3849688"/>
          </a:xfrm>
          <a:prstGeom prst="roundRect">
            <a:avLst>
              <a:gd name="adj" fmla="val 16667"/>
            </a:avLst>
          </a:prstGeom>
          <a:solidFill>
            <a:schemeClr val="bg1"/>
          </a:solidFill>
          <a:ln w="25400">
            <a:solidFill>
              <a:srgbClr val="0C5595"/>
            </a:solidFill>
            <a:round/>
            <a:headEnd/>
            <a:tailEnd/>
          </a:ln>
          <a:effectLst>
            <a:outerShdw blurRad="165100" dist="50800" dir="2700000" algn="tl" rotWithShape="0">
              <a:srgbClr val="808080">
                <a:alpha val="74997"/>
              </a:srgbClr>
            </a:outerShdw>
          </a:effectLst>
        </p:spPr>
        <p:txBody>
          <a:bodyPr anchor="ctr"/>
          <a:lstStyle/>
          <a:p>
            <a:pPr algn="ctr" defTabSz="914400">
              <a:defRPr/>
            </a:pPr>
            <a:endParaRPr lang="en-US">
              <a:solidFill>
                <a:srgbClr val="182454"/>
              </a:solidFill>
              <a:cs typeface="Arial" charset="0"/>
            </a:endParaRPr>
          </a:p>
        </p:txBody>
      </p:sp>
      <p:pic>
        <p:nvPicPr>
          <p:cNvPr id="5"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2838" y="3989388"/>
            <a:ext cx="18351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14172" y="2130425"/>
            <a:ext cx="5115656" cy="1470025"/>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999835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6858000"/>
          </a:xfrm>
          <a:prstGeom prst="rect">
            <a:avLst/>
          </a:prstGeom>
          <a:gradFill rotWithShape="1">
            <a:gsLst>
              <a:gs pos="0">
                <a:srgbClr val="0C5595"/>
              </a:gs>
              <a:gs pos="47000">
                <a:srgbClr val="B6CDE0"/>
              </a:gs>
              <a:gs pos="86000">
                <a:srgbClr val="0C5595"/>
              </a:gs>
              <a:gs pos="96001">
                <a:srgbClr val="0E2E55"/>
              </a:gs>
              <a:gs pos="100000">
                <a:srgbClr val="0E2E55"/>
              </a:gs>
            </a:gsLst>
            <a:lin ang="5400000"/>
          </a:gradFill>
          <a:ln w="9525">
            <a:solidFill>
              <a:srgbClr val="003F84"/>
            </a:solidFill>
            <a:miter lim="800000"/>
            <a:headEnd/>
            <a:tailEnd/>
          </a:ln>
          <a:effectLst>
            <a:outerShdw blurRad="40000" dist="23000" dir="5400000" rotWithShape="0">
              <a:srgbClr val="808080">
                <a:alpha val="34998"/>
              </a:srgbClr>
            </a:outerShdw>
          </a:effectLst>
        </p:spPr>
        <p:txBody>
          <a:bodyPr anchor="ctr"/>
          <a:lstStyle/>
          <a:p>
            <a:pPr algn="ctr" defTabSz="914400">
              <a:defRPr/>
            </a:pPr>
            <a:endParaRPr lang="en-US">
              <a:solidFill>
                <a:prstClr val="white"/>
              </a:solidFill>
              <a:cs typeface="Arial" charset="0"/>
            </a:endParaRPr>
          </a:p>
        </p:txBody>
      </p:sp>
      <p:sp>
        <p:nvSpPr>
          <p:cNvPr id="3" name="Rounded Rectangle 2"/>
          <p:cNvSpPr>
            <a:spLocks noChangeArrowheads="1"/>
          </p:cNvSpPr>
          <p:nvPr/>
        </p:nvSpPr>
        <p:spPr bwMode="auto">
          <a:xfrm>
            <a:off x="1817688" y="1333500"/>
            <a:ext cx="5683250" cy="3849688"/>
          </a:xfrm>
          <a:prstGeom prst="roundRect">
            <a:avLst>
              <a:gd name="adj" fmla="val 16667"/>
            </a:avLst>
          </a:prstGeom>
          <a:solidFill>
            <a:schemeClr val="bg1"/>
          </a:solidFill>
          <a:ln w="25400">
            <a:solidFill>
              <a:srgbClr val="0C5595"/>
            </a:solidFill>
            <a:round/>
            <a:headEnd/>
            <a:tailEnd/>
          </a:ln>
          <a:effectLst>
            <a:outerShdw blurRad="165100" dist="50800" dir="2700000" algn="tl" rotWithShape="0">
              <a:srgbClr val="808080">
                <a:alpha val="74997"/>
              </a:srgbClr>
            </a:outerShdw>
          </a:effectLst>
        </p:spPr>
        <p:txBody>
          <a:bodyPr anchor="ctr"/>
          <a:lstStyle/>
          <a:p>
            <a:pPr algn="ctr" defTabSz="914400">
              <a:defRPr/>
            </a:pPr>
            <a:endParaRPr lang="en-US">
              <a:solidFill>
                <a:srgbClr val="182454"/>
              </a:solidFill>
              <a:cs typeface="Arial" charset="0"/>
            </a:endParaRPr>
          </a:p>
        </p:txBody>
      </p:sp>
      <p:pic>
        <p:nvPicPr>
          <p:cNvPr id="4" name="Picture 11" descr="nursetri-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1875" y="2206625"/>
            <a:ext cx="474345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0220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587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61776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323D43"/>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323D43"/>
              </a:solidFill>
            </a:endParaRPr>
          </a:p>
        </p:txBody>
      </p:sp>
      <p:sp>
        <p:nvSpPr>
          <p:cNvPr id="9" name="Slide Number Placeholder 8"/>
          <p:cNvSpPr>
            <a:spLocks noGrp="1"/>
          </p:cNvSpPr>
          <p:nvPr>
            <p:ph type="sldNum" sz="quarter" idx="12"/>
          </p:nvPr>
        </p:nvSpPr>
        <p:spPr/>
        <p:txBody>
          <a:bodyPr/>
          <a:lstStyle>
            <a:lvl1pPr>
              <a:defRPr/>
            </a:lvl1pPr>
          </a:lstStyle>
          <a:p>
            <a:fld id="{7F47BF65-64C0-4060-8F3E-AFA072673D5C}" type="slidenum">
              <a:rPr lang="en-GB">
                <a:solidFill>
                  <a:srgbClr val="323D43"/>
                </a:solidFill>
              </a:rPr>
              <a:pPr/>
              <a:t>‹#›</a:t>
            </a:fld>
            <a:endParaRPr lang="en-GB">
              <a:solidFill>
                <a:srgbClr val="323D43"/>
              </a:solidFill>
            </a:endParaRPr>
          </a:p>
        </p:txBody>
      </p:sp>
    </p:spTree>
    <p:extLst>
      <p:ext uri="{BB962C8B-B14F-4D97-AF65-F5344CB8AC3E}">
        <p14:creationId xmlns:p14="http://schemas.microsoft.com/office/powerpoint/2010/main" val="346442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F50510D-6A94-E044-B61A-D59B7AC6BCA3}" type="datetimeFigureOut">
              <a:rPr lang="en-GB" smtClean="0"/>
              <a:pPr/>
              <a:t>12/11/2022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CE3E9F-02F0-664A-B39C-D3BF3F0B6D6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0510D-6A94-E044-B61A-D59B7AC6BCA3}" type="datetimeFigureOut">
              <a:rPr lang="en-GB" smtClean="0"/>
              <a:pPr/>
              <a:t>12/11/2022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E3E9F-02F0-664A-B39C-D3BF3F0B6D6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6858000"/>
          </a:xfrm>
          <a:prstGeom prst="rect">
            <a:avLst/>
          </a:prstGeom>
          <a:gradFill rotWithShape="1">
            <a:gsLst>
              <a:gs pos="0">
                <a:srgbClr val="0C5595"/>
              </a:gs>
              <a:gs pos="47000">
                <a:srgbClr val="B6CDE0"/>
              </a:gs>
              <a:gs pos="86000">
                <a:srgbClr val="0C5595"/>
              </a:gs>
              <a:gs pos="96001">
                <a:srgbClr val="0E2E55"/>
              </a:gs>
              <a:gs pos="100000">
                <a:srgbClr val="0E2E55"/>
              </a:gs>
            </a:gsLst>
            <a:lin ang="5400000"/>
          </a:gradFill>
          <a:ln w="9525">
            <a:solidFill>
              <a:srgbClr val="003F84"/>
            </a:solidFill>
            <a:miter lim="800000"/>
            <a:headEnd/>
            <a:tailEnd/>
          </a:ln>
          <a:effectLst>
            <a:outerShdw blurRad="40000" dist="23000" dir="5400000" rotWithShape="0">
              <a:srgbClr val="808080">
                <a:alpha val="34998"/>
              </a:srgbClr>
            </a:outerShdw>
          </a:effectLst>
        </p:spPr>
        <p:txBody>
          <a:bodyPr anchor="ctr"/>
          <a:lstStyle/>
          <a:p>
            <a:pPr algn="ctr" defTabSz="914400">
              <a:defRPr/>
            </a:pPr>
            <a:endParaRPr lang="en-US">
              <a:solidFill>
                <a:prstClr val="white"/>
              </a:solidFill>
              <a:cs typeface="Arial" charset="0"/>
            </a:endParaRPr>
          </a:p>
        </p:txBody>
      </p:sp>
      <p:sp>
        <p:nvSpPr>
          <p:cNvPr id="9" name="Rounded Rectangle 8"/>
          <p:cNvSpPr>
            <a:spLocks noChangeArrowheads="1"/>
          </p:cNvSpPr>
          <p:nvPr/>
        </p:nvSpPr>
        <p:spPr bwMode="auto">
          <a:xfrm>
            <a:off x="290513" y="420688"/>
            <a:ext cx="8564562" cy="5459412"/>
          </a:xfrm>
          <a:prstGeom prst="roundRect">
            <a:avLst>
              <a:gd name="adj" fmla="val 16667"/>
            </a:avLst>
          </a:prstGeom>
          <a:solidFill>
            <a:srgbClr val="E3EAF1"/>
          </a:solidFill>
          <a:ln w="25400">
            <a:solidFill>
              <a:srgbClr val="0C5595"/>
            </a:solidFill>
            <a:round/>
            <a:headEnd/>
            <a:tailEnd/>
          </a:ln>
          <a:effectLst>
            <a:outerShdw blurRad="165100" dist="50800" dir="2700000" algn="tl" rotWithShape="0">
              <a:srgbClr val="808080">
                <a:alpha val="74997"/>
              </a:srgbClr>
            </a:outerShdw>
          </a:effectLst>
        </p:spPr>
        <p:txBody>
          <a:bodyPr anchor="ctr"/>
          <a:lstStyle/>
          <a:p>
            <a:pPr algn="ctr" defTabSz="914400">
              <a:defRPr/>
            </a:pPr>
            <a:endParaRPr lang="en-US">
              <a:solidFill>
                <a:srgbClr val="182454"/>
              </a:solidFill>
              <a:cs typeface="Arial" charset="0"/>
            </a:endParaRPr>
          </a:p>
        </p:txBody>
      </p:sp>
      <p:sp>
        <p:nvSpPr>
          <p:cNvPr id="205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4" name="Picture 9" descr="nursetri-logo-rev.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331075" y="6035675"/>
            <a:ext cx="13557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6854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3" r:id="rId6"/>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pitchFamily="34" charset="-128"/>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charset="0"/>
          <a:cs typeface="MS PGothic"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1786267" y="1881147"/>
            <a:ext cx="5571465" cy="1728787"/>
          </a:xfrm>
        </p:spPr>
        <p:txBody>
          <a:bodyPr>
            <a:normAutofit fontScale="90000"/>
          </a:bodyPr>
          <a:lstStyle/>
          <a:p>
            <a:r>
              <a:rPr lang="pl-PL" sz="4800" dirty="0"/>
              <a:t>Nadzór – czy możemy wdrożyć w naszej codziennej praktyce?</a:t>
            </a:r>
            <a:endParaRPr lang="en-US" sz="48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DC708-DAB7-4F32-8E96-17F3A05404AA}"/>
              </a:ext>
            </a:extLst>
          </p:cNvPr>
          <p:cNvSpPr>
            <a:spLocks noGrp="1"/>
          </p:cNvSpPr>
          <p:nvPr>
            <p:ph type="title"/>
          </p:nvPr>
        </p:nvSpPr>
        <p:spPr/>
        <p:txBody>
          <a:bodyPr/>
          <a:lstStyle/>
          <a:p>
            <a:r>
              <a:rPr lang="en-GB" dirty="0" err="1"/>
              <a:t>Korzyści</a:t>
            </a:r>
            <a:r>
              <a:rPr lang="en-GB" dirty="0"/>
              <a:t> z </a:t>
            </a:r>
            <a:r>
              <a:rPr lang="en-GB" dirty="0" err="1"/>
              <a:t>nadzoru</a:t>
            </a:r>
            <a:endParaRPr lang="en-GB" dirty="0"/>
          </a:p>
        </p:txBody>
      </p:sp>
      <p:sp>
        <p:nvSpPr>
          <p:cNvPr id="3" name="Content Placeholder 2">
            <a:extLst>
              <a:ext uri="{FF2B5EF4-FFF2-40B4-BE49-F238E27FC236}">
                <a16:creationId xmlns:a16="http://schemas.microsoft.com/office/drawing/2014/main" id="{5B63CE50-EF8D-4DCC-BF8B-091CD9F77944}"/>
              </a:ext>
            </a:extLst>
          </p:cNvPr>
          <p:cNvSpPr>
            <a:spLocks noGrp="1"/>
          </p:cNvSpPr>
          <p:nvPr>
            <p:ph idx="1"/>
          </p:nvPr>
        </p:nvSpPr>
        <p:spPr>
          <a:xfrm>
            <a:off x="457200" y="1439559"/>
            <a:ext cx="8229600" cy="4525963"/>
          </a:xfrm>
        </p:spPr>
        <p:txBody>
          <a:bodyPr/>
          <a:lstStyle/>
          <a:p>
            <a:pPr algn="l">
              <a:buFont typeface="Arial" panose="020B0604020202020204" pitchFamily="34" charset="0"/>
              <a:buChar char="•"/>
            </a:pPr>
            <a:r>
              <a:rPr lang="pl-PL" sz="2800" dirty="0">
                <a:solidFill>
                  <a:srgbClr val="000000"/>
                </a:solidFill>
                <a:latin typeface="museo-sans"/>
              </a:rPr>
              <a:t>Bycie wspieranym</a:t>
            </a:r>
            <a:endParaRPr lang="pl-PL" sz="2800" b="0" i="0" dirty="0">
              <a:solidFill>
                <a:srgbClr val="000000"/>
              </a:solidFill>
              <a:effectLst/>
              <a:latin typeface="museo-sans"/>
            </a:endParaRPr>
          </a:p>
          <a:p>
            <a:pPr algn="l">
              <a:buFont typeface="Arial" panose="020B0604020202020204" pitchFamily="34" charset="0"/>
              <a:buChar char="•"/>
            </a:pPr>
            <a:r>
              <a:rPr lang="pl-PL" sz="2800" b="0" i="0" dirty="0">
                <a:solidFill>
                  <a:srgbClr val="000000"/>
                </a:solidFill>
                <a:effectLst/>
                <a:latin typeface="museo-sans"/>
              </a:rPr>
              <a:t>Mniej stresu, wypalenia i chorób/nieobecności</a:t>
            </a:r>
          </a:p>
          <a:p>
            <a:pPr algn="l">
              <a:buFont typeface="Arial" panose="020B0604020202020204" pitchFamily="34" charset="0"/>
              <a:buChar char="•"/>
            </a:pPr>
            <a:r>
              <a:rPr lang="pl-PL" sz="2800" b="0" i="0" dirty="0">
                <a:solidFill>
                  <a:srgbClr val="000000"/>
                </a:solidFill>
                <a:effectLst/>
                <a:latin typeface="museo-sans"/>
              </a:rPr>
              <a:t>Rozwijanie się osobiście i zawodowo</a:t>
            </a:r>
          </a:p>
          <a:p>
            <a:pPr algn="l">
              <a:buFont typeface="Arial" panose="020B0604020202020204" pitchFamily="34" charset="0"/>
              <a:buChar char="•"/>
            </a:pPr>
            <a:r>
              <a:rPr lang="pl-PL" sz="2800" b="0" i="0" dirty="0">
                <a:solidFill>
                  <a:srgbClr val="000000"/>
                </a:solidFill>
                <a:effectLst/>
                <a:latin typeface="museo-sans"/>
              </a:rPr>
              <a:t>Bycie mniej skłonnym do odejścia z zawodu</a:t>
            </a:r>
          </a:p>
          <a:p>
            <a:pPr algn="l">
              <a:buFont typeface="Arial" panose="020B0604020202020204" pitchFamily="34" charset="0"/>
              <a:buChar char="•"/>
            </a:pPr>
            <a:r>
              <a:rPr lang="pl-PL" sz="2800" b="0" i="0" dirty="0">
                <a:solidFill>
                  <a:srgbClr val="000000"/>
                </a:solidFill>
                <a:effectLst/>
                <a:latin typeface="museo-sans"/>
              </a:rPr>
              <a:t>Dostrzeganie zwiększonych poziomów zaufania</a:t>
            </a:r>
          </a:p>
          <a:p>
            <a:pPr algn="l">
              <a:buFont typeface="Arial" panose="020B0604020202020204" pitchFamily="34" charset="0"/>
              <a:buChar char="•"/>
            </a:pPr>
            <a:r>
              <a:rPr lang="pl-PL" sz="2800" b="0" i="0" dirty="0">
                <a:solidFill>
                  <a:srgbClr val="000000"/>
                </a:solidFill>
                <a:effectLst/>
                <a:latin typeface="museo-sans"/>
              </a:rPr>
              <a:t>Bycie mniej odizolowanym</a:t>
            </a:r>
          </a:p>
          <a:p>
            <a:pPr algn="l">
              <a:buFont typeface="Arial" panose="020B0604020202020204" pitchFamily="34" charset="0"/>
              <a:buChar char="•"/>
            </a:pPr>
            <a:r>
              <a:rPr lang="pl-PL" sz="2800" b="0" i="0" dirty="0">
                <a:solidFill>
                  <a:srgbClr val="000000"/>
                </a:solidFill>
                <a:effectLst/>
                <a:latin typeface="museo-sans"/>
              </a:rPr>
              <a:t>Rozwój kompetencji i wiedzy klinicznej</a:t>
            </a:r>
          </a:p>
          <a:p>
            <a:pPr marL="0" indent="0" algn="l">
              <a:buNone/>
            </a:pPr>
            <a:r>
              <a:rPr lang="pl-PL" sz="2800" b="0" i="0" dirty="0">
                <a:solidFill>
                  <a:srgbClr val="000000"/>
                </a:solidFill>
                <a:effectLst/>
                <a:latin typeface="museo-sans"/>
              </a:rPr>
              <a:t>													Sloan [2005]</a:t>
            </a:r>
            <a:endParaRPr lang="en-GB" sz="2800" dirty="0"/>
          </a:p>
        </p:txBody>
      </p:sp>
    </p:spTree>
    <p:extLst>
      <p:ext uri="{BB962C8B-B14F-4D97-AF65-F5344CB8AC3E}">
        <p14:creationId xmlns:p14="http://schemas.microsoft.com/office/powerpoint/2010/main" val="4281644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A6346-79BC-4797-9D55-7D6619BF2DFB}"/>
              </a:ext>
            </a:extLst>
          </p:cNvPr>
          <p:cNvSpPr>
            <a:spLocks noGrp="1"/>
          </p:cNvSpPr>
          <p:nvPr>
            <p:ph type="ctrTitle"/>
          </p:nvPr>
        </p:nvSpPr>
        <p:spPr>
          <a:xfrm>
            <a:off x="2014172" y="2130425"/>
            <a:ext cx="5115656" cy="1589805"/>
          </a:xfrm>
        </p:spPr>
        <p:txBody>
          <a:bodyPr/>
          <a:lstStyle/>
          <a:p>
            <a:r>
              <a:rPr lang="pl-PL" sz="3600" dirty="0"/>
              <a:t>Jakie są (lub będą) Twoim zdaniem wyzwania związane z realizacją nadzoru?</a:t>
            </a:r>
            <a:endParaRPr lang="en-GB" sz="3600" dirty="0"/>
          </a:p>
        </p:txBody>
      </p:sp>
    </p:spTree>
    <p:extLst>
      <p:ext uri="{BB962C8B-B14F-4D97-AF65-F5344CB8AC3E}">
        <p14:creationId xmlns:p14="http://schemas.microsoft.com/office/powerpoint/2010/main" val="219476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92612-0851-4550-94D6-7961111E35B0}"/>
              </a:ext>
            </a:extLst>
          </p:cNvPr>
          <p:cNvSpPr>
            <a:spLocks noGrp="1"/>
          </p:cNvSpPr>
          <p:nvPr>
            <p:ph type="ctrTitle"/>
          </p:nvPr>
        </p:nvSpPr>
        <p:spPr>
          <a:xfrm>
            <a:off x="1751125" y="1958975"/>
            <a:ext cx="5601654" cy="1470025"/>
          </a:xfrm>
        </p:spPr>
        <p:txBody>
          <a:bodyPr/>
          <a:lstStyle/>
          <a:p>
            <a:r>
              <a:rPr lang="pl-PL" dirty="0"/>
              <a:t>Jaki krok możesz podjąć, aby przezwyciężyć te wyzwania?</a:t>
            </a:r>
            <a:endParaRPr lang="en-GB" dirty="0"/>
          </a:p>
        </p:txBody>
      </p:sp>
    </p:spTree>
    <p:extLst>
      <p:ext uri="{BB962C8B-B14F-4D97-AF65-F5344CB8AC3E}">
        <p14:creationId xmlns:p14="http://schemas.microsoft.com/office/powerpoint/2010/main" val="429716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5" descr="question-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1557338"/>
            <a:ext cx="2952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163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F366A-31E7-48C6-8A27-3385980DF244}"/>
              </a:ext>
            </a:extLst>
          </p:cNvPr>
          <p:cNvSpPr>
            <a:spLocks noGrp="1"/>
          </p:cNvSpPr>
          <p:nvPr>
            <p:ph type="title"/>
          </p:nvPr>
        </p:nvSpPr>
        <p:spPr/>
        <p:txBody>
          <a:bodyPr/>
          <a:lstStyle/>
          <a:p>
            <a:r>
              <a:rPr lang="en-GB" dirty="0"/>
              <a:t>Co to jest </a:t>
            </a:r>
            <a:r>
              <a:rPr lang="en-GB" dirty="0" err="1"/>
              <a:t>nadzór</a:t>
            </a:r>
            <a:r>
              <a:rPr lang="en-GB" dirty="0"/>
              <a:t>?</a:t>
            </a:r>
          </a:p>
        </p:txBody>
      </p:sp>
      <p:sp>
        <p:nvSpPr>
          <p:cNvPr id="3" name="Content Placeholder 2">
            <a:extLst>
              <a:ext uri="{FF2B5EF4-FFF2-40B4-BE49-F238E27FC236}">
                <a16:creationId xmlns:a16="http://schemas.microsoft.com/office/drawing/2014/main" id="{F2DA5944-8D8D-4331-9CD8-3DA190A1CF14}"/>
              </a:ext>
            </a:extLst>
          </p:cNvPr>
          <p:cNvSpPr>
            <a:spLocks noGrp="1"/>
          </p:cNvSpPr>
          <p:nvPr>
            <p:ph idx="1"/>
          </p:nvPr>
        </p:nvSpPr>
        <p:spPr>
          <a:xfrm>
            <a:off x="385281" y="1419874"/>
            <a:ext cx="8229600" cy="4525963"/>
          </a:xfrm>
        </p:spPr>
        <p:txBody>
          <a:bodyPr/>
          <a:lstStyle/>
          <a:p>
            <a:pPr marL="0" indent="0">
              <a:buNone/>
            </a:pPr>
            <a:r>
              <a:rPr lang="pl-PL" sz="2400" dirty="0">
                <a:solidFill>
                  <a:srgbClr val="000000"/>
                </a:solidFill>
                <a:latin typeface="museo-sans"/>
              </a:rPr>
              <a:t>„podróż eksploracji i odkrywania, która uosabia rozwój zawodowy i osobisty, mająca na celu poprawę praktyki klinicznej i zawodowej”.</a:t>
            </a:r>
          </a:p>
          <a:p>
            <a:pPr marL="0" indent="0" algn="r">
              <a:buNone/>
            </a:pPr>
            <a:r>
              <a:rPr lang="en-GB" sz="1800" dirty="0">
                <a:solidFill>
                  <a:srgbClr val="000000"/>
                </a:solidFill>
                <a:latin typeface="PublicSans"/>
              </a:rPr>
              <a:t>Department for Health [1993]</a:t>
            </a:r>
          </a:p>
          <a:p>
            <a:pPr marL="0" indent="0" algn="r">
              <a:buNone/>
            </a:pPr>
            <a:endParaRPr lang="en-GB" sz="2000" b="0" i="0" dirty="0">
              <a:solidFill>
                <a:srgbClr val="000000"/>
              </a:solidFill>
              <a:effectLst/>
              <a:latin typeface="museo-sans"/>
            </a:endParaRPr>
          </a:p>
          <a:p>
            <a:pPr marL="0" indent="0" algn="r">
              <a:buNone/>
            </a:pPr>
            <a:endParaRPr lang="en-GB" sz="2000" b="0" i="0" dirty="0">
              <a:solidFill>
                <a:srgbClr val="000000"/>
              </a:solidFill>
              <a:effectLst/>
              <a:latin typeface="museo-sans"/>
            </a:endParaRPr>
          </a:p>
          <a:p>
            <a:pPr marL="0" indent="0">
              <a:buNone/>
            </a:pPr>
            <a:r>
              <a:rPr lang="pl-PL" sz="2400" dirty="0">
                <a:solidFill>
                  <a:srgbClr val="000000"/>
                </a:solidFill>
                <a:latin typeface="museo-sans"/>
              </a:rPr>
              <a:t>„odpowiedzialny proces, który wspiera, zapewnia i rozwija umiejętności wiedzy i wartości jednostki, grupy lub zespołu.”</a:t>
            </a:r>
          </a:p>
          <a:p>
            <a:pPr marL="0" indent="0" algn="r">
              <a:buNone/>
            </a:pPr>
            <a:r>
              <a:rPr lang="en-GB" sz="1800" dirty="0">
                <a:solidFill>
                  <a:srgbClr val="39363C"/>
                </a:solidFill>
                <a:latin typeface="PublicSans"/>
              </a:rPr>
              <a:t>Skills for Care [2022]</a:t>
            </a:r>
          </a:p>
          <a:p>
            <a:pPr marL="0" indent="0" algn="r">
              <a:buNone/>
            </a:pPr>
            <a:endParaRPr lang="en-GB" sz="2000" b="0" i="0" dirty="0">
              <a:solidFill>
                <a:srgbClr val="000000"/>
              </a:solidFill>
              <a:effectLst/>
              <a:latin typeface="museo-sans"/>
            </a:endParaRPr>
          </a:p>
          <a:p>
            <a:pPr marL="0" indent="0" algn="r">
              <a:buNone/>
            </a:pPr>
            <a:r>
              <a:rPr lang="en-GB" sz="2000" b="0" i="0" dirty="0">
                <a:solidFill>
                  <a:srgbClr val="000000"/>
                </a:solidFill>
                <a:effectLst/>
                <a:latin typeface="museo-sans"/>
              </a:rPr>
              <a:t> </a:t>
            </a:r>
            <a:endParaRPr lang="en-GB" sz="2000" dirty="0">
              <a:solidFill>
                <a:srgbClr val="39363C"/>
              </a:solidFill>
              <a:latin typeface="PublicSans"/>
            </a:endParaRPr>
          </a:p>
        </p:txBody>
      </p:sp>
    </p:spTree>
    <p:extLst>
      <p:ext uri="{BB962C8B-B14F-4D97-AF65-F5344CB8AC3E}">
        <p14:creationId xmlns:p14="http://schemas.microsoft.com/office/powerpoint/2010/main" val="343281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D4C582-2CE8-4E96-BB88-3142471AB394}"/>
              </a:ext>
            </a:extLst>
          </p:cNvPr>
          <p:cNvSpPr>
            <a:spLocks noGrp="1"/>
          </p:cNvSpPr>
          <p:nvPr>
            <p:ph type="ctrTitle"/>
          </p:nvPr>
        </p:nvSpPr>
        <p:spPr/>
        <p:txBody>
          <a:bodyPr/>
          <a:lstStyle/>
          <a:p>
            <a:r>
              <a:rPr lang="en-GB" dirty="0"/>
              <a:t>Jak </a:t>
            </a:r>
            <a:r>
              <a:rPr lang="en-GB" dirty="0" err="1"/>
              <a:t>wspieracie</a:t>
            </a:r>
            <a:r>
              <a:rPr lang="en-GB" dirty="0"/>
              <a:t> </a:t>
            </a:r>
            <a:r>
              <a:rPr lang="en-GB" dirty="0" err="1"/>
              <a:t>się</a:t>
            </a:r>
            <a:r>
              <a:rPr lang="en-GB" dirty="0"/>
              <a:t> </a:t>
            </a:r>
            <a:r>
              <a:rPr lang="en-GB" dirty="0" err="1"/>
              <a:t>nawzajem</a:t>
            </a:r>
            <a:r>
              <a:rPr lang="en-GB" dirty="0"/>
              <a:t>?</a:t>
            </a:r>
          </a:p>
        </p:txBody>
      </p:sp>
    </p:spTree>
    <p:extLst>
      <p:ext uri="{BB962C8B-B14F-4D97-AF65-F5344CB8AC3E}">
        <p14:creationId xmlns:p14="http://schemas.microsoft.com/office/powerpoint/2010/main" val="129716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EA80-4525-4A7E-A8E7-54B253045862}"/>
              </a:ext>
            </a:extLst>
          </p:cNvPr>
          <p:cNvSpPr>
            <a:spLocks noGrp="1"/>
          </p:cNvSpPr>
          <p:nvPr>
            <p:ph type="title"/>
          </p:nvPr>
        </p:nvSpPr>
        <p:spPr/>
        <p:txBody>
          <a:bodyPr/>
          <a:lstStyle/>
          <a:p>
            <a:r>
              <a:rPr lang="pl-PL" b="1" dirty="0"/>
              <a:t>Czym jest, a czym nie jest nadzór?</a:t>
            </a:r>
            <a:endParaRPr lang="en-GB" b="1" dirty="0"/>
          </a:p>
        </p:txBody>
      </p:sp>
      <p:pic>
        <p:nvPicPr>
          <p:cNvPr id="9" name="Content Placeholder 8" descr="Checkmark with solid fill">
            <a:extLst>
              <a:ext uri="{FF2B5EF4-FFF2-40B4-BE49-F238E27FC236}">
                <a16:creationId xmlns:a16="http://schemas.microsoft.com/office/drawing/2014/main" id="{3FD435FB-FFD5-4C41-8CC4-BCC95A30ABEA}"/>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6508" y="1160784"/>
            <a:ext cx="914400" cy="914400"/>
          </a:xfrm>
        </p:spPr>
      </p:pic>
      <p:pic>
        <p:nvPicPr>
          <p:cNvPr id="11" name="Content Placeholder 10" descr="Close with solid fill">
            <a:extLst>
              <a:ext uri="{FF2B5EF4-FFF2-40B4-BE49-F238E27FC236}">
                <a16:creationId xmlns:a16="http://schemas.microsoft.com/office/drawing/2014/main" id="{380DCABE-EB86-44A2-BA7A-0F26BBC609D0}"/>
              </a:ext>
            </a:extLst>
          </p:cNvPr>
          <p:cNvPicPr>
            <a:picLocks noGrp="1" noChangeAspect="1"/>
          </p:cNvPicPr>
          <p:nvPr>
            <p:ph sz="quarter" idx="4"/>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79843" y="1160784"/>
            <a:ext cx="914400" cy="914400"/>
          </a:xfrm>
        </p:spPr>
      </p:pic>
      <p:sp>
        <p:nvSpPr>
          <p:cNvPr id="7" name="Slide Number Placeholder 6">
            <a:extLst>
              <a:ext uri="{FF2B5EF4-FFF2-40B4-BE49-F238E27FC236}">
                <a16:creationId xmlns:a16="http://schemas.microsoft.com/office/drawing/2014/main" id="{3BA2FF55-2B43-45AB-A4C3-48BE1787E877}"/>
              </a:ext>
            </a:extLst>
          </p:cNvPr>
          <p:cNvSpPr>
            <a:spLocks noGrp="1"/>
          </p:cNvSpPr>
          <p:nvPr>
            <p:ph type="sldNum" sz="quarter" idx="12"/>
          </p:nvPr>
        </p:nvSpPr>
        <p:spPr/>
        <p:txBody>
          <a:bodyPr/>
          <a:lstStyle/>
          <a:p>
            <a:fld id="{7F47BF65-64C0-4060-8F3E-AFA072673D5C}" type="slidenum">
              <a:rPr lang="en-GB" smtClean="0">
                <a:solidFill>
                  <a:srgbClr val="323D43"/>
                </a:solidFill>
              </a:rPr>
              <a:pPr/>
              <a:t>4</a:t>
            </a:fld>
            <a:endParaRPr lang="en-GB">
              <a:solidFill>
                <a:srgbClr val="323D43"/>
              </a:solidFill>
            </a:endParaRPr>
          </a:p>
        </p:txBody>
      </p:sp>
      <p:sp>
        <p:nvSpPr>
          <p:cNvPr id="13" name="TextBox 12">
            <a:extLst>
              <a:ext uri="{FF2B5EF4-FFF2-40B4-BE49-F238E27FC236}">
                <a16:creationId xmlns:a16="http://schemas.microsoft.com/office/drawing/2014/main" id="{38060A3A-028D-4282-B895-CE03CFA0A738}"/>
              </a:ext>
            </a:extLst>
          </p:cNvPr>
          <p:cNvSpPr txBox="1"/>
          <p:nvPr/>
        </p:nvSpPr>
        <p:spPr>
          <a:xfrm>
            <a:off x="457199" y="2303784"/>
            <a:ext cx="4490581" cy="3170099"/>
          </a:xfrm>
          <a:prstGeom prst="rect">
            <a:avLst/>
          </a:prstGeom>
          <a:noFill/>
        </p:spPr>
        <p:txBody>
          <a:bodyPr wrap="square" rtlCol="0">
            <a:spAutoFit/>
          </a:bodyPr>
          <a:lstStyle/>
          <a:p>
            <a:pPr marL="285750" indent="-285750">
              <a:buFont typeface="Arial" panose="020B0604020202020204" pitchFamily="34" charset="0"/>
              <a:buChar char="•"/>
            </a:pPr>
            <a:r>
              <a:rPr lang="pl-PL" sz="2000" dirty="0">
                <a:solidFill>
                  <a:srgbClr val="2E444E"/>
                </a:solidFill>
              </a:rPr>
              <a:t>Umożliwia rozwiązywanie problemów zamiast postrzegania wyzwań w praktyce jako barier, ograniczających kreatywność i innowacyjność</a:t>
            </a:r>
          </a:p>
          <a:p>
            <a:pPr marL="285750" indent="-285750">
              <a:buFont typeface="Arial" panose="020B0604020202020204" pitchFamily="34" charset="0"/>
              <a:buChar char="•"/>
            </a:pPr>
            <a:r>
              <a:rPr lang="pl-PL" sz="2000" dirty="0">
                <a:solidFill>
                  <a:srgbClr val="2E444E"/>
                </a:solidFill>
              </a:rPr>
              <a:t>Pomaga zachęcić pielęgniarki do rozmowy o swojej praktyce</a:t>
            </a:r>
          </a:p>
          <a:p>
            <a:pPr marL="285750" indent="-285750">
              <a:buFont typeface="Arial" panose="020B0604020202020204" pitchFamily="34" charset="0"/>
              <a:buChar char="•"/>
            </a:pPr>
            <a:r>
              <a:rPr lang="pl-PL" sz="2000" dirty="0">
                <a:solidFill>
                  <a:srgbClr val="2E444E"/>
                </a:solidFill>
              </a:rPr>
              <a:t>Wspierający</a:t>
            </a:r>
          </a:p>
          <a:p>
            <a:pPr marL="285750" indent="-285750">
              <a:buFont typeface="Arial" panose="020B0604020202020204" pitchFamily="34" charset="0"/>
              <a:buChar char="•"/>
            </a:pPr>
            <a:r>
              <a:rPr lang="pl-PL" sz="2000" dirty="0">
                <a:solidFill>
                  <a:srgbClr val="2E444E"/>
                </a:solidFill>
              </a:rPr>
              <a:t>Zachęcanie do dbania o siebie</a:t>
            </a:r>
          </a:p>
          <a:p>
            <a:pPr marL="285750" indent="-285750">
              <a:buFont typeface="Arial" panose="020B0604020202020204" pitchFamily="34" charset="0"/>
              <a:buChar char="•"/>
            </a:pPr>
            <a:r>
              <a:rPr lang="pl-PL" sz="2000" dirty="0">
                <a:solidFill>
                  <a:srgbClr val="2E444E"/>
                </a:solidFill>
              </a:rPr>
              <a:t>Konstruktywne i identyfikujące dobre praktyki</a:t>
            </a:r>
            <a:endParaRPr lang="en-GB" sz="2000" dirty="0"/>
          </a:p>
        </p:txBody>
      </p:sp>
      <p:sp>
        <p:nvSpPr>
          <p:cNvPr id="14" name="TextBox 13">
            <a:extLst>
              <a:ext uri="{FF2B5EF4-FFF2-40B4-BE49-F238E27FC236}">
                <a16:creationId xmlns:a16="http://schemas.microsoft.com/office/drawing/2014/main" id="{7221083D-B5CF-4861-AD09-CB51D2A5B48D}"/>
              </a:ext>
            </a:extLst>
          </p:cNvPr>
          <p:cNvSpPr txBox="1"/>
          <p:nvPr/>
        </p:nvSpPr>
        <p:spPr>
          <a:xfrm>
            <a:off x="4572000" y="2258544"/>
            <a:ext cx="4114800" cy="2246769"/>
          </a:xfrm>
          <a:prstGeom prst="rect">
            <a:avLst/>
          </a:prstGeom>
          <a:noFill/>
        </p:spPr>
        <p:txBody>
          <a:bodyPr wrap="square" rtlCol="0">
            <a:spAutoFit/>
          </a:bodyPr>
          <a:lstStyle/>
          <a:p>
            <a:pPr marL="742950" lvl="1" indent="-285750">
              <a:buFont typeface="Arial" panose="020B0604020202020204" pitchFamily="34" charset="0"/>
              <a:buChar char="•"/>
            </a:pPr>
            <a:r>
              <a:rPr lang="pl-PL" sz="2000" dirty="0">
                <a:solidFill>
                  <a:srgbClr val="2E444E"/>
                </a:solidFill>
              </a:rPr>
              <a:t>Sprawdzanie</a:t>
            </a:r>
          </a:p>
          <a:p>
            <a:pPr marL="742950" lvl="1" indent="-285750">
              <a:buFont typeface="Arial" panose="020B0604020202020204" pitchFamily="34" charset="0"/>
              <a:buChar char="•"/>
            </a:pPr>
            <a:r>
              <a:rPr lang="pl-PL" sz="2000" dirty="0">
                <a:solidFill>
                  <a:srgbClr val="2E444E"/>
                </a:solidFill>
              </a:rPr>
              <a:t>Wykrywanie błędów</a:t>
            </a:r>
          </a:p>
          <a:p>
            <a:pPr marL="742950" lvl="1" indent="-285750">
              <a:buFont typeface="Arial" panose="020B0604020202020204" pitchFamily="34" charset="0"/>
              <a:buChar char="•"/>
            </a:pPr>
            <a:r>
              <a:rPr lang="pl-PL" sz="2000" dirty="0">
                <a:solidFill>
                  <a:srgbClr val="2E444E"/>
                </a:solidFill>
              </a:rPr>
              <a:t>Personalizacja „błędów”</a:t>
            </a:r>
          </a:p>
          <a:p>
            <a:pPr marL="742950" lvl="1" indent="-285750">
              <a:buFont typeface="Arial" panose="020B0604020202020204" pitchFamily="34" charset="0"/>
              <a:buChar char="•"/>
            </a:pPr>
            <a:r>
              <a:rPr lang="pl-PL" sz="2000" dirty="0">
                <a:solidFill>
                  <a:srgbClr val="2E444E"/>
                </a:solidFill>
              </a:rPr>
              <a:t>Nie kierowany przez kierownictwo</a:t>
            </a:r>
          </a:p>
          <a:p>
            <a:pPr marL="742950" lvl="1" indent="-285750">
              <a:buFont typeface="Arial" panose="020B0604020202020204" pitchFamily="34" charset="0"/>
              <a:buChar char="•"/>
            </a:pPr>
            <a:r>
              <a:rPr lang="pl-PL" sz="2000" dirty="0">
                <a:solidFill>
                  <a:srgbClr val="2E444E"/>
                </a:solidFill>
              </a:rPr>
              <a:t>Nie doradzanie</a:t>
            </a:r>
          </a:p>
          <a:p>
            <a:pPr marL="742950" lvl="1" indent="-285750">
              <a:buFont typeface="Arial" panose="020B0604020202020204" pitchFamily="34" charset="0"/>
              <a:buChar char="•"/>
            </a:pPr>
            <a:r>
              <a:rPr lang="pl-PL" sz="2000" dirty="0">
                <a:solidFill>
                  <a:srgbClr val="2E444E"/>
                </a:solidFill>
              </a:rPr>
              <a:t>Nie krytyczny</a:t>
            </a:r>
            <a:endParaRPr lang="en-GB" sz="1600" dirty="0"/>
          </a:p>
        </p:txBody>
      </p:sp>
    </p:spTree>
    <p:extLst>
      <p:ext uri="{BB962C8B-B14F-4D97-AF65-F5344CB8AC3E}">
        <p14:creationId xmlns:p14="http://schemas.microsoft.com/office/powerpoint/2010/main" val="237248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F6715-D5EC-439F-B571-CA9DD9AC36C6}"/>
              </a:ext>
            </a:extLst>
          </p:cNvPr>
          <p:cNvSpPr>
            <a:spLocks noGrp="1"/>
          </p:cNvSpPr>
          <p:nvPr>
            <p:ph type="title"/>
          </p:nvPr>
        </p:nvSpPr>
        <p:spPr>
          <a:xfrm>
            <a:off x="457200" y="457200"/>
            <a:ext cx="8229600" cy="1143000"/>
          </a:xfrm>
        </p:spPr>
        <p:txBody>
          <a:bodyPr/>
          <a:lstStyle/>
          <a:p>
            <a:r>
              <a:rPr lang="pl-PL" sz="4000" dirty="0"/>
              <a:t>Rzeczy do rozważenia przed nadzorem</a:t>
            </a:r>
            <a:endParaRPr lang="en-GB" sz="4000" dirty="0"/>
          </a:p>
        </p:txBody>
      </p:sp>
      <p:sp>
        <p:nvSpPr>
          <p:cNvPr id="3" name="Content Placeholder 2">
            <a:extLst>
              <a:ext uri="{FF2B5EF4-FFF2-40B4-BE49-F238E27FC236}">
                <a16:creationId xmlns:a16="http://schemas.microsoft.com/office/drawing/2014/main" id="{09DD4C79-67BE-45C9-9DCA-0D57B0A09B32}"/>
              </a:ext>
            </a:extLst>
          </p:cNvPr>
          <p:cNvSpPr>
            <a:spLocks noGrp="1"/>
          </p:cNvSpPr>
          <p:nvPr>
            <p:ph idx="1"/>
          </p:nvPr>
        </p:nvSpPr>
        <p:spPr>
          <a:xfrm>
            <a:off x="294362" y="1404481"/>
            <a:ext cx="8849638" cy="4049038"/>
          </a:xfrm>
        </p:spPr>
        <p:txBody>
          <a:bodyPr/>
          <a:lstStyle/>
          <a:p>
            <a:pPr algn="l">
              <a:buFont typeface="Arial" panose="020B0604020202020204" pitchFamily="34" charset="0"/>
              <a:buChar char="•"/>
            </a:pPr>
            <a:r>
              <a:rPr lang="pl-PL" sz="2800" b="0" i="0" dirty="0">
                <a:solidFill>
                  <a:srgbClr val="000000"/>
                </a:solidFill>
                <a:effectLst/>
                <a:latin typeface="museo-sans"/>
              </a:rPr>
              <a:t>Zidentyfikuj odpowiednich przełożonych – nie powinien to być Twój przełożony ani znajomy</a:t>
            </a:r>
          </a:p>
          <a:p>
            <a:pPr algn="l">
              <a:buFont typeface="Arial" panose="020B0604020202020204" pitchFamily="34" charset="0"/>
              <a:buChar char="•"/>
            </a:pPr>
            <a:r>
              <a:rPr lang="pl-PL" sz="2800" b="0" i="0" dirty="0">
                <a:solidFill>
                  <a:srgbClr val="000000"/>
                </a:solidFill>
                <a:effectLst/>
                <a:latin typeface="museo-sans"/>
              </a:rPr>
              <a:t>Format: np. indywidualnie, grupowo lub jako część sieci</a:t>
            </a:r>
          </a:p>
          <a:p>
            <a:pPr algn="l">
              <a:buFont typeface="Arial" panose="020B0604020202020204" pitchFamily="34" charset="0"/>
              <a:buChar char="•"/>
            </a:pPr>
            <a:r>
              <a:rPr lang="pl-PL" sz="2800" b="0" i="0" dirty="0">
                <a:solidFill>
                  <a:srgbClr val="000000"/>
                </a:solidFill>
                <a:effectLst/>
                <a:latin typeface="museo-sans"/>
              </a:rPr>
              <a:t>Role i obowiązki przełożonych i superwizorów</a:t>
            </a:r>
          </a:p>
          <a:p>
            <a:pPr algn="l">
              <a:buFont typeface="Arial" panose="020B0604020202020204" pitchFamily="34" charset="0"/>
              <a:buChar char="•"/>
            </a:pPr>
            <a:r>
              <a:rPr lang="pl-PL" sz="2800" b="0" i="0" dirty="0">
                <a:solidFill>
                  <a:srgbClr val="000000"/>
                </a:solidFill>
                <a:effectLst/>
                <a:latin typeface="museo-sans"/>
              </a:rPr>
              <a:t>Częstotliwość</a:t>
            </a:r>
          </a:p>
          <a:p>
            <a:pPr algn="l">
              <a:buFont typeface="Arial" panose="020B0604020202020204" pitchFamily="34" charset="0"/>
              <a:buChar char="•"/>
            </a:pPr>
            <a:r>
              <a:rPr lang="pl-PL" sz="2800" b="0" i="0" dirty="0">
                <a:solidFill>
                  <a:srgbClr val="000000"/>
                </a:solidFill>
                <a:effectLst/>
                <a:latin typeface="museo-sans"/>
              </a:rPr>
              <a:t>Miejsce wydarzenia</a:t>
            </a:r>
          </a:p>
          <a:p>
            <a:pPr algn="l">
              <a:buFont typeface="Arial" panose="020B0604020202020204" pitchFamily="34" charset="0"/>
              <a:buChar char="•"/>
            </a:pPr>
            <a:r>
              <a:rPr lang="pl-PL" sz="2800" b="0" i="0" dirty="0">
                <a:solidFill>
                  <a:srgbClr val="000000"/>
                </a:solidFill>
                <a:effectLst/>
                <a:latin typeface="museo-sans"/>
              </a:rPr>
              <a:t>Czas trwania</a:t>
            </a:r>
          </a:p>
          <a:p>
            <a:pPr algn="l">
              <a:buFont typeface="Arial" panose="020B0604020202020204" pitchFamily="34" charset="0"/>
              <a:buChar char="•"/>
            </a:pPr>
            <a:r>
              <a:rPr lang="pl-PL" sz="2800" b="0" i="0" dirty="0">
                <a:solidFill>
                  <a:srgbClr val="000000"/>
                </a:solidFill>
                <a:effectLst/>
                <a:latin typeface="museo-sans"/>
              </a:rPr>
              <a:t>Jak często będziesz przeglądać i oceniać?</a:t>
            </a:r>
            <a:endParaRPr lang="en-GB" sz="2800" dirty="0"/>
          </a:p>
        </p:txBody>
      </p:sp>
    </p:spTree>
    <p:extLst>
      <p:ext uri="{BB962C8B-B14F-4D97-AF65-F5344CB8AC3E}">
        <p14:creationId xmlns:p14="http://schemas.microsoft.com/office/powerpoint/2010/main" val="4224660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E9D3-2EDB-45C3-8F90-6118303F25FE}"/>
              </a:ext>
            </a:extLst>
          </p:cNvPr>
          <p:cNvSpPr>
            <a:spLocks noGrp="1"/>
          </p:cNvSpPr>
          <p:nvPr>
            <p:ph type="title"/>
          </p:nvPr>
        </p:nvSpPr>
        <p:spPr>
          <a:xfrm>
            <a:off x="259873" y="467591"/>
            <a:ext cx="8622668" cy="1143000"/>
          </a:xfrm>
        </p:spPr>
        <p:txBody>
          <a:bodyPr/>
          <a:lstStyle/>
          <a:p>
            <a:r>
              <a:rPr lang="pl-PL" sz="4000" dirty="0"/>
              <a:t>Świadomość kwestii prawnych i etycznych</a:t>
            </a:r>
            <a:endParaRPr lang="en-GB" sz="4000" dirty="0"/>
          </a:p>
        </p:txBody>
      </p:sp>
      <p:sp>
        <p:nvSpPr>
          <p:cNvPr id="7" name="Text Placeholder 6">
            <a:extLst>
              <a:ext uri="{FF2B5EF4-FFF2-40B4-BE49-F238E27FC236}">
                <a16:creationId xmlns:a16="http://schemas.microsoft.com/office/drawing/2014/main" id="{75C026D0-2498-4438-9B9B-B03E3DBFEEE9}"/>
              </a:ext>
            </a:extLst>
          </p:cNvPr>
          <p:cNvSpPr>
            <a:spLocks noGrp="1"/>
          </p:cNvSpPr>
          <p:nvPr>
            <p:ph type="body" idx="1"/>
          </p:nvPr>
        </p:nvSpPr>
        <p:spPr/>
        <p:txBody>
          <a:bodyPr/>
          <a:lstStyle/>
          <a:p>
            <a:pPr marL="342900" indent="-342900">
              <a:buFont typeface="Arial" pitchFamily="34" charset="0"/>
              <a:buChar char="•"/>
            </a:pPr>
            <a:endParaRPr lang="en-GB" sz="2400" dirty="0">
              <a:solidFill>
                <a:srgbClr val="000000"/>
              </a:solidFill>
              <a:latin typeface="museo-sans"/>
            </a:endParaRPr>
          </a:p>
          <a:p>
            <a:pPr marL="342900" indent="-342900">
              <a:buFont typeface="Arial" pitchFamily="34" charset="0"/>
              <a:buChar char="•"/>
            </a:pPr>
            <a:endParaRPr lang="en-GB" sz="2400" dirty="0">
              <a:solidFill>
                <a:srgbClr val="000000"/>
              </a:solidFill>
              <a:latin typeface="museo-sans"/>
            </a:endParaRPr>
          </a:p>
          <a:p>
            <a:r>
              <a:rPr lang="en-GB" sz="2400" dirty="0" err="1">
                <a:solidFill>
                  <a:srgbClr val="000000"/>
                </a:solidFill>
                <a:latin typeface="museo-sans"/>
              </a:rPr>
              <a:t>Obawy</a:t>
            </a:r>
            <a:r>
              <a:rPr lang="en-GB" sz="2400" dirty="0">
                <a:solidFill>
                  <a:srgbClr val="000000"/>
                </a:solidFill>
                <a:latin typeface="museo-sans"/>
              </a:rPr>
              <a:t> </a:t>
            </a:r>
            <a:r>
              <a:rPr lang="en-GB" sz="2400" dirty="0" err="1">
                <a:solidFill>
                  <a:srgbClr val="000000"/>
                </a:solidFill>
                <a:latin typeface="museo-sans"/>
              </a:rPr>
              <a:t>i</a:t>
            </a:r>
            <a:r>
              <a:rPr lang="en-GB" sz="2400" dirty="0">
                <a:solidFill>
                  <a:srgbClr val="000000"/>
                </a:solidFill>
                <a:latin typeface="museo-sans"/>
              </a:rPr>
              <a:t> </a:t>
            </a:r>
            <a:r>
              <a:rPr lang="en-GB" sz="2400" dirty="0" err="1">
                <a:solidFill>
                  <a:srgbClr val="000000"/>
                </a:solidFill>
                <a:latin typeface="museo-sans"/>
              </a:rPr>
              <a:t>niepokoje</a:t>
            </a:r>
            <a:r>
              <a:rPr lang="en-GB" sz="2400" dirty="0">
                <a:solidFill>
                  <a:srgbClr val="000000"/>
                </a:solidFill>
                <a:latin typeface="museo-sans"/>
              </a:rPr>
              <a:t>:</a:t>
            </a:r>
          </a:p>
        </p:txBody>
      </p:sp>
      <p:sp>
        <p:nvSpPr>
          <p:cNvPr id="3" name="Content Placeholder 2">
            <a:extLst>
              <a:ext uri="{FF2B5EF4-FFF2-40B4-BE49-F238E27FC236}">
                <a16:creationId xmlns:a16="http://schemas.microsoft.com/office/drawing/2014/main" id="{F7164248-DA4D-40DA-A226-5446B3D22663}"/>
              </a:ext>
            </a:extLst>
          </p:cNvPr>
          <p:cNvSpPr>
            <a:spLocks noGrp="1"/>
          </p:cNvSpPr>
          <p:nvPr>
            <p:ph sz="half" idx="2"/>
          </p:nvPr>
        </p:nvSpPr>
        <p:spPr>
          <a:xfrm>
            <a:off x="531019" y="2424257"/>
            <a:ext cx="4040188" cy="3951288"/>
          </a:xfrm>
        </p:spPr>
        <p:txBody>
          <a:bodyPr/>
          <a:lstStyle/>
          <a:p>
            <a:r>
              <a:rPr lang="pl-PL" sz="2400" dirty="0">
                <a:solidFill>
                  <a:srgbClr val="000000"/>
                </a:solidFill>
                <a:latin typeface="museo-sans"/>
              </a:rPr>
              <a:t>Poufność</a:t>
            </a:r>
          </a:p>
          <a:p>
            <a:r>
              <a:rPr lang="pl-PL" sz="2400" dirty="0">
                <a:solidFill>
                  <a:srgbClr val="000000"/>
                </a:solidFill>
                <a:latin typeface="museo-sans"/>
              </a:rPr>
              <a:t>Prowadzenie ewidencji i dokumentacja</a:t>
            </a:r>
          </a:p>
          <a:p>
            <a:r>
              <a:rPr lang="pl-PL" sz="2400" dirty="0">
                <a:solidFill>
                  <a:srgbClr val="000000"/>
                </a:solidFill>
                <a:latin typeface="museo-sans"/>
              </a:rPr>
              <a:t>Odpowiedzialność</a:t>
            </a:r>
            <a:endParaRPr lang="en-GB" dirty="0"/>
          </a:p>
        </p:txBody>
      </p:sp>
      <p:sp>
        <p:nvSpPr>
          <p:cNvPr id="8" name="Text Placeholder 7">
            <a:extLst>
              <a:ext uri="{FF2B5EF4-FFF2-40B4-BE49-F238E27FC236}">
                <a16:creationId xmlns:a16="http://schemas.microsoft.com/office/drawing/2014/main" id="{3049DED3-49ED-46A4-BD8F-F6031CF47802}"/>
              </a:ext>
            </a:extLst>
          </p:cNvPr>
          <p:cNvSpPr>
            <a:spLocks noGrp="1"/>
          </p:cNvSpPr>
          <p:nvPr>
            <p:ph type="body" sz="quarter" idx="3"/>
          </p:nvPr>
        </p:nvSpPr>
        <p:spPr/>
        <p:txBody>
          <a:bodyPr/>
          <a:lstStyle/>
          <a:p>
            <a:r>
              <a:rPr lang="en-GB" sz="2400" dirty="0" err="1">
                <a:solidFill>
                  <a:srgbClr val="000000"/>
                </a:solidFill>
                <a:latin typeface="museo-sans"/>
              </a:rPr>
              <a:t>Ważn</a:t>
            </a:r>
            <a:r>
              <a:rPr lang="pl-PL" sz="2400" dirty="0">
                <a:solidFill>
                  <a:srgbClr val="000000"/>
                </a:solidFill>
                <a:latin typeface="museo-sans"/>
              </a:rPr>
              <a:t>e jest</a:t>
            </a:r>
            <a:r>
              <a:rPr lang="en-GB" sz="2400" dirty="0">
                <a:solidFill>
                  <a:srgbClr val="000000"/>
                </a:solidFill>
                <a:latin typeface="museo-sans"/>
              </a:rPr>
              <a:t>:</a:t>
            </a:r>
          </a:p>
        </p:txBody>
      </p:sp>
      <p:sp>
        <p:nvSpPr>
          <p:cNvPr id="9" name="Content Placeholder 8">
            <a:extLst>
              <a:ext uri="{FF2B5EF4-FFF2-40B4-BE49-F238E27FC236}">
                <a16:creationId xmlns:a16="http://schemas.microsoft.com/office/drawing/2014/main" id="{50562118-20A2-4195-AF64-DE73932C5E57}"/>
              </a:ext>
            </a:extLst>
          </p:cNvPr>
          <p:cNvSpPr>
            <a:spLocks noGrp="1"/>
          </p:cNvSpPr>
          <p:nvPr>
            <p:ph sz="quarter" idx="4"/>
          </p:nvPr>
        </p:nvSpPr>
        <p:spPr>
          <a:xfrm>
            <a:off x="4497388" y="2292350"/>
            <a:ext cx="4189413" cy="3526559"/>
          </a:xfrm>
        </p:spPr>
        <p:txBody>
          <a:bodyPr/>
          <a:lstStyle/>
          <a:p>
            <a:r>
              <a:rPr lang="pl-PL" sz="2400" b="0" i="0" dirty="0">
                <a:solidFill>
                  <a:srgbClr val="000000"/>
                </a:solidFill>
                <a:effectLst/>
                <a:latin typeface="museo-sans"/>
              </a:rPr>
              <a:t>Omawiać i wyjaśniać te aspekty od samego początku</a:t>
            </a:r>
          </a:p>
          <a:p>
            <a:r>
              <a:rPr lang="pl-PL" sz="2400" b="0" i="0" dirty="0">
                <a:solidFill>
                  <a:srgbClr val="000000"/>
                </a:solidFill>
                <a:effectLst/>
                <a:latin typeface="museo-sans"/>
              </a:rPr>
              <a:t>Utrzymywać granice między personelem, pacjentami i przestrzegać profesjonalnych kodeksów postępowania</a:t>
            </a:r>
            <a:endParaRPr lang="en-GB" dirty="0"/>
          </a:p>
        </p:txBody>
      </p:sp>
    </p:spTree>
    <p:extLst>
      <p:ext uri="{BB962C8B-B14F-4D97-AF65-F5344CB8AC3E}">
        <p14:creationId xmlns:p14="http://schemas.microsoft.com/office/powerpoint/2010/main" val="273483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E0135-54BC-4B23-A224-63E0E64676CE}"/>
              </a:ext>
            </a:extLst>
          </p:cNvPr>
          <p:cNvSpPr>
            <a:spLocks noGrp="1"/>
          </p:cNvSpPr>
          <p:nvPr>
            <p:ph type="title"/>
          </p:nvPr>
        </p:nvSpPr>
        <p:spPr>
          <a:xfrm>
            <a:off x="457200" y="665018"/>
            <a:ext cx="8229600" cy="1143000"/>
          </a:xfrm>
        </p:spPr>
        <p:txBody>
          <a:bodyPr/>
          <a:lstStyle/>
          <a:p>
            <a:r>
              <a:rPr lang="pl-PL" sz="4000" dirty="0"/>
              <a:t>Przykłady z Wielkiej Brytanii dotyczące tego, jak i kiedy może wystąpić nadzór</a:t>
            </a:r>
            <a:endParaRPr lang="en-GB" sz="4000" dirty="0"/>
          </a:p>
        </p:txBody>
      </p:sp>
      <p:sp>
        <p:nvSpPr>
          <p:cNvPr id="3" name="Content Placeholder 2">
            <a:extLst>
              <a:ext uri="{FF2B5EF4-FFF2-40B4-BE49-F238E27FC236}">
                <a16:creationId xmlns:a16="http://schemas.microsoft.com/office/drawing/2014/main" id="{5B418DAC-25BB-42A2-B230-3811511884E8}"/>
              </a:ext>
            </a:extLst>
          </p:cNvPr>
          <p:cNvSpPr>
            <a:spLocks noGrp="1"/>
          </p:cNvSpPr>
          <p:nvPr>
            <p:ph idx="1"/>
          </p:nvPr>
        </p:nvSpPr>
        <p:spPr>
          <a:xfrm>
            <a:off x="457200" y="1949521"/>
            <a:ext cx="8229600" cy="4525963"/>
          </a:xfrm>
        </p:spPr>
        <p:txBody>
          <a:bodyPr/>
          <a:lstStyle/>
          <a:p>
            <a:r>
              <a:rPr lang="pl-PL" sz="2800" dirty="0"/>
              <a:t>Odprawa po krytycznym incydencie</a:t>
            </a:r>
          </a:p>
          <a:p>
            <a:r>
              <a:rPr lang="pl-PL" sz="2800" dirty="0"/>
              <a:t>Odbicie</a:t>
            </a:r>
          </a:p>
          <a:p>
            <a:pPr lvl="1"/>
            <a:r>
              <a:rPr lang="pl-PL" sz="2400" dirty="0"/>
              <a:t>Własna myśl lub pisanie</a:t>
            </a:r>
          </a:p>
          <a:p>
            <a:pPr lvl="1"/>
            <a:r>
              <a:rPr lang="pl-PL" sz="2400" dirty="0"/>
              <a:t>Nadzór refleksyjny [indywidualnie lub grupa]</a:t>
            </a:r>
          </a:p>
          <a:p>
            <a:r>
              <a:rPr lang="pl-PL" sz="2800" dirty="0"/>
              <a:t>Bycie uważnym, tj. nie opieranie się na rozmowie</a:t>
            </a:r>
          </a:p>
          <a:p>
            <a:r>
              <a:rPr lang="pl-PL" sz="2800" dirty="0"/>
              <a:t>Koncentrowanie się na dbaniu o siebie</a:t>
            </a:r>
          </a:p>
          <a:p>
            <a:r>
              <a:rPr lang="pl-PL" sz="2800" dirty="0"/>
              <a:t>Związany z oceną roczną / rozwojem osobistym</a:t>
            </a:r>
            <a:endParaRPr lang="en-GB" sz="2800" dirty="0"/>
          </a:p>
        </p:txBody>
      </p:sp>
    </p:spTree>
    <p:extLst>
      <p:ext uri="{BB962C8B-B14F-4D97-AF65-F5344CB8AC3E}">
        <p14:creationId xmlns:p14="http://schemas.microsoft.com/office/powerpoint/2010/main" val="386634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561D-27F7-4A08-9369-FC418EFB68A4}"/>
              </a:ext>
            </a:extLst>
          </p:cNvPr>
          <p:cNvSpPr>
            <a:spLocks noGrp="1"/>
          </p:cNvSpPr>
          <p:nvPr>
            <p:ph type="title"/>
          </p:nvPr>
        </p:nvSpPr>
        <p:spPr>
          <a:xfrm>
            <a:off x="457201" y="174429"/>
            <a:ext cx="8229600" cy="1143000"/>
          </a:xfrm>
        </p:spPr>
        <p:txBody>
          <a:bodyPr/>
          <a:lstStyle/>
          <a:p>
            <a:r>
              <a:rPr lang="en-GB" dirty="0"/>
              <a:t>Model </a:t>
            </a:r>
            <a:r>
              <a:rPr lang="en-GB" dirty="0" err="1"/>
              <a:t>Proctorów</a:t>
            </a:r>
            <a:r>
              <a:rPr lang="en-GB" dirty="0"/>
              <a:t> [1987]</a:t>
            </a:r>
          </a:p>
        </p:txBody>
      </p:sp>
      <p:sp>
        <p:nvSpPr>
          <p:cNvPr id="3" name="Content Placeholder 2">
            <a:extLst>
              <a:ext uri="{FF2B5EF4-FFF2-40B4-BE49-F238E27FC236}">
                <a16:creationId xmlns:a16="http://schemas.microsoft.com/office/drawing/2014/main" id="{278764D9-1A07-4CCF-B90E-F039D53F511A}"/>
              </a:ext>
            </a:extLst>
          </p:cNvPr>
          <p:cNvSpPr>
            <a:spLocks noGrp="1"/>
          </p:cNvSpPr>
          <p:nvPr>
            <p:ph idx="1"/>
          </p:nvPr>
        </p:nvSpPr>
        <p:spPr>
          <a:xfrm>
            <a:off x="457201" y="1504059"/>
            <a:ext cx="8574067" cy="5176381"/>
          </a:xfrm>
        </p:spPr>
        <p:txBody>
          <a:bodyPr/>
          <a:lstStyle/>
          <a:p>
            <a:pPr algn="l">
              <a:buFont typeface="Arial" panose="020B0604020202020204" pitchFamily="34" charset="0"/>
              <a:buChar char="•"/>
            </a:pPr>
            <a:r>
              <a:rPr lang="pl-PL" sz="2800" b="0" i="0" dirty="0">
                <a:solidFill>
                  <a:srgbClr val="000000"/>
                </a:solidFill>
                <a:effectLst/>
                <a:latin typeface="museo-sans"/>
              </a:rPr>
              <a:t>Normatywne [zarządzanie]:</a:t>
            </a:r>
          </a:p>
          <a:p>
            <a:pPr lvl="1">
              <a:buFont typeface="Arial" panose="020B0604020202020204" pitchFamily="34" charset="0"/>
              <a:buChar char="•"/>
            </a:pPr>
            <a:r>
              <a:rPr lang="pl-PL" sz="2400" b="0" i="0" dirty="0">
                <a:solidFill>
                  <a:srgbClr val="000000"/>
                </a:solidFill>
                <a:effectLst/>
                <a:latin typeface="museo-sans"/>
              </a:rPr>
              <a:t>przegląd, utrzymywanie i rozwijanie standardów opieki w odniesieniu do bezpieczeństwa, etyki i praktyki jakości</a:t>
            </a:r>
          </a:p>
          <a:p>
            <a:pPr algn="l">
              <a:buFont typeface="Arial" panose="020B0604020202020204" pitchFamily="34" charset="0"/>
              <a:buChar char="•"/>
            </a:pPr>
            <a:r>
              <a:rPr lang="pl-PL" sz="2800" b="0" i="0" dirty="0">
                <a:solidFill>
                  <a:srgbClr val="000000"/>
                </a:solidFill>
                <a:effectLst/>
                <a:latin typeface="museo-sans"/>
              </a:rPr>
              <a:t>Kształtujące [uczenie się]:</a:t>
            </a:r>
          </a:p>
          <a:p>
            <a:pPr lvl="1">
              <a:buFont typeface="Arial" panose="020B0604020202020204" pitchFamily="34" charset="0"/>
              <a:buChar char="•"/>
            </a:pPr>
            <a:r>
              <a:rPr lang="pl-PL" sz="2400" b="0" i="0" dirty="0">
                <a:solidFill>
                  <a:srgbClr val="000000"/>
                </a:solidFill>
                <a:effectLst/>
                <a:latin typeface="museo-sans"/>
              </a:rPr>
              <a:t>rozwijanie wiedzy i umiejętności zawodowych oraz przyjęcie koncepcji refleksji w celu zastosowania teorii w praktyce</a:t>
            </a:r>
          </a:p>
          <a:p>
            <a:pPr algn="l">
              <a:buFont typeface="Arial" panose="020B0604020202020204" pitchFamily="34" charset="0"/>
              <a:buChar char="•"/>
            </a:pPr>
            <a:r>
              <a:rPr lang="pl-PL" sz="2800" b="0" i="0" dirty="0">
                <a:solidFill>
                  <a:srgbClr val="000000"/>
                </a:solidFill>
                <a:effectLst/>
                <a:latin typeface="museo-sans"/>
              </a:rPr>
              <a:t>Regenerujący [wsparcie]:</a:t>
            </a:r>
          </a:p>
          <a:p>
            <a:pPr lvl="1">
              <a:buFont typeface="Arial" panose="020B0604020202020204" pitchFamily="34" charset="0"/>
              <a:buChar char="•"/>
            </a:pPr>
            <a:r>
              <a:rPr lang="pl-PL" sz="2400" b="0" i="0" dirty="0">
                <a:solidFill>
                  <a:srgbClr val="000000"/>
                </a:solidFill>
                <a:effectLst/>
                <a:latin typeface="museo-sans"/>
              </a:rPr>
              <a:t>element wspierający skupiający się na samoświadomości i samorozwoju</a:t>
            </a:r>
            <a:endParaRPr lang="en-GB" sz="2400" dirty="0"/>
          </a:p>
        </p:txBody>
      </p:sp>
    </p:spTree>
    <p:extLst>
      <p:ext uri="{BB962C8B-B14F-4D97-AF65-F5344CB8AC3E}">
        <p14:creationId xmlns:p14="http://schemas.microsoft.com/office/powerpoint/2010/main" val="2811769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C60B-A591-4E21-8843-BD56B50B1DA1}"/>
              </a:ext>
            </a:extLst>
          </p:cNvPr>
          <p:cNvSpPr>
            <a:spLocks noGrp="1"/>
          </p:cNvSpPr>
          <p:nvPr>
            <p:ph type="ctrTitle"/>
          </p:nvPr>
        </p:nvSpPr>
        <p:spPr/>
        <p:txBody>
          <a:bodyPr/>
          <a:lstStyle/>
          <a:p>
            <a:r>
              <a:rPr lang="pl-PL" sz="3600" dirty="0"/>
              <a:t>Spróbuj skorzystać z modelu </a:t>
            </a:r>
            <a:r>
              <a:rPr lang="pl-PL" sz="3600" dirty="0" err="1"/>
              <a:t>Proctora</a:t>
            </a:r>
            <a:r>
              <a:rPr lang="pl-PL" sz="3600" dirty="0"/>
              <a:t> lub po prostu sprawdź, co byłoby najlepsze?</a:t>
            </a:r>
            <a:endParaRPr lang="en-GB" sz="3600" dirty="0"/>
          </a:p>
        </p:txBody>
      </p:sp>
    </p:spTree>
    <p:extLst>
      <p:ext uri="{BB962C8B-B14F-4D97-AF65-F5344CB8AC3E}">
        <p14:creationId xmlns:p14="http://schemas.microsoft.com/office/powerpoint/2010/main" val="3586875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ursetri-template">
  <a:themeElements>
    <a:clrScheme name="Justri 1">
      <a:dk1>
        <a:srgbClr val="182454"/>
      </a:dk1>
      <a:lt1>
        <a:sysClr val="window" lastClr="FFFFFF"/>
      </a:lt1>
      <a:dk2>
        <a:srgbClr val="00396B"/>
      </a:dk2>
      <a:lt2>
        <a:srgbClr val="D9E3EC"/>
      </a:lt2>
      <a:accent1>
        <a:srgbClr val="004184"/>
      </a:accent1>
      <a:accent2>
        <a:srgbClr val="400D46"/>
      </a:accent2>
      <a:accent3>
        <a:srgbClr val="9BBB59"/>
      </a:accent3>
      <a:accent4>
        <a:srgbClr val="8064A2"/>
      </a:accent4>
      <a:accent5>
        <a:srgbClr val="4BACC6"/>
      </a:accent5>
      <a:accent6>
        <a:srgbClr val="F79646"/>
      </a:accent6>
      <a:hlink>
        <a:srgbClr val="56377B"/>
      </a:hlink>
      <a:folHlink>
        <a:srgbClr val="52387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237</TotalTime>
  <Words>792</Words>
  <Application>Microsoft Office PowerPoint</Application>
  <PresentationFormat>On-screen Show (4:3)</PresentationFormat>
  <Paragraphs>86</Paragraphs>
  <Slides>13</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AeonikPro</vt:lpstr>
      <vt:lpstr>Arial</vt:lpstr>
      <vt:lpstr>Arial</vt:lpstr>
      <vt:lpstr>Calibri</vt:lpstr>
      <vt:lpstr>museo-sans</vt:lpstr>
      <vt:lpstr>PublicSans</vt:lpstr>
      <vt:lpstr>Office Theme</vt:lpstr>
      <vt:lpstr>nursetri-template</vt:lpstr>
      <vt:lpstr>Nadzór – czy możemy wdrożyć w naszej codziennej praktyce?</vt:lpstr>
      <vt:lpstr>Co to jest nadzór?</vt:lpstr>
      <vt:lpstr>Jak wspieracie się nawzajem?</vt:lpstr>
      <vt:lpstr>Czym jest, a czym nie jest nadzór?</vt:lpstr>
      <vt:lpstr>Rzeczy do rozważenia przed nadzorem</vt:lpstr>
      <vt:lpstr>Świadomość kwestii prawnych i etycznych</vt:lpstr>
      <vt:lpstr>Przykłady z Wielkiej Brytanii dotyczące tego, jak i kiedy może wystąpić nadzór</vt:lpstr>
      <vt:lpstr>Model Proctorów [1987]</vt:lpstr>
      <vt:lpstr>Spróbuj skorzystać z modelu Proctora lub po prostu sprawdź, co byłoby najlepsze?</vt:lpstr>
      <vt:lpstr>Korzyści z nadzoru</vt:lpstr>
      <vt:lpstr>Jakie są (lub będą) Twoim zdaniem wyzwania związane z realizacją nadzoru?</vt:lpstr>
      <vt:lpstr>Jaki krok możesz podjąć, aby przezwyciężyć te wyzwania?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Anele Waters</dc:creator>
  <cp:lastModifiedBy>Jakub Kowalski</cp:lastModifiedBy>
  <cp:revision>142</cp:revision>
  <dcterms:created xsi:type="dcterms:W3CDTF">2017-09-08T12:03:49Z</dcterms:created>
  <dcterms:modified xsi:type="dcterms:W3CDTF">2022-11-12T12:36:58Z</dcterms:modified>
</cp:coreProperties>
</file>