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338" r:id="rId2"/>
    <p:sldId id="339" r:id="rId3"/>
    <p:sldId id="340" r:id="rId4"/>
    <p:sldId id="341" r:id="rId5"/>
    <p:sldId id="342" r:id="rId6"/>
    <p:sldId id="345" r:id="rId7"/>
    <p:sldId id="346" r:id="rId8"/>
    <p:sldId id="353" r:id="rId9"/>
    <p:sldId id="393" r:id="rId10"/>
    <p:sldId id="358" r:id="rId11"/>
    <p:sldId id="364" r:id="rId12"/>
    <p:sldId id="363" r:id="rId13"/>
    <p:sldId id="400" r:id="rId14"/>
    <p:sldId id="394" r:id="rId15"/>
    <p:sldId id="396" r:id="rId16"/>
    <p:sldId id="401" r:id="rId17"/>
    <p:sldId id="403" r:id="rId18"/>
    <p:sldId id="404" r:id="rId19"/>
    <p:sldId id="406" r:id="rId20"/>
    <p:sldId id="407" r:id="rId21"/>
    <p:sldId id="405" r:id="rId22"/>
    <p:sldId id="365" r:id="rId23"/>
    <p:sldId id="397" r:id="rId24"/>
    <p:sldId id="398" r:id="rId25"/>
    <p:sldId id="375" r:id="rId26"/>
    <p:sldId id="376" r:id="rId27"/>
    <p:sldId id="399" r:id="rId28"/>
    <p:sldId id="369" r:id="rId29"/>
    <p:sldId id="370" r:id="rId30"/>
    <p:sldId id="372" r:id="rId31"/>
    <p:sldId id="373" r:id="rId32"/>
    <p:sldId id="374" r:id="rId33"/>
    <p:sldId id="378" r:id="rId34"/>
    <p:sldId id="289" r:id="rId35"/>
    <p:sldId id="386"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44" autoAdjust="0"/>
    <p:restoredTop sz="90136" autoAdjust="0"/>
  </p:normalViewPr>
  <p:slideViewPr>
    <p:cSldViewPr>
      <p:cViewPr varScale="1">
        <p:scale>
          <a:sx n="73" d="100"/>
          <a:sy n="73" d="100"/>
        </p:scale>
        <p:origin x="72" y="6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ba Kowalski" userId="e9be9a47dcebad49" providerId="LiveId" clId="{0CD62764-E17E-48AC-82E2-016B20999D48}"/>
    <pc:docChg chg="undo redo custSel modSld">
      <pc:chgData name="Kuba Kowalski" userId="e9be9a47dcebad49" providerId="LiveId" clId="{0CD62764-E17E-48AC-82E2-016B20999D48}" dt="2022-11-12T13:47:28.883" v="264" actId="20577"/>
      <pc:docMkLst>
        <pc:docMk/>
      </pc:docMkLst>
      <pc:sldChg chg="modSp mod">
        <pc:chgData name="Kuba Kowalski" userId="e9be9a47dcebad49" providerId="LiveId" clId="{0CD62764-E17E-48AC-82E2-016B20999D48}" dt="2022-11-12T13:33:13.069" v="28" actId="20577"/>
        <pc:sldMkLst>
          <pc:docMk/>
          <pc:sldMk cId="0" sldId="338"/>
        </pc:sldMkLst>
        <pc:spChg chg="mod">
          <ac:chgData name="Kuba Kowalski" userId="e9be9a47dcebad49" providerId="LiveId" clId="{0CD62764-E17E-48AC-82E2-016B20999D48}" dt="2022-11-12T13:33:13.069" v="28" actId="20577"/>
          <ac:spMkLst>
            <pc:docMk/>
            <pc:sldMk cId="0" sldId="338"/>
            <ac:spMk id="286722" creationId="{00000000-0000-0000-0000-000000000000}"/>
          </ac:spMkLst>
        </pc:spChg>
      </pc:sldChg>
      <pc:sldChg chg="modSp mod">
        <pc:chgData name="Kuba Kowalski" userId="e9be9a47dcebad49" providerId="LiveId" clId="{0CD62764-E17E-48AC-82E2-016B20999D48}" dt="2022-11-12T13:34:00.779" v="46" actId="20577"/>
        <pc:sldMkLst>
          <pc:docMk/>
          <pc:sldMk cId="0" sldId="340"/>
        </pc:sldMkLst>
        <pc:spChg chg="mod">
          <ac:chgData name="Kuba Kowalski" userId="e9be9a47dcebad49" providerId="LiveId" clId="{0CD62764-E17E-48AC-82E2-016B20999D48}" dt="2022-11-12T13:34:00.779" v="46" actId="20577"/>
          <ac:spMkLst>
            <pc:docMk/>
            <pc:sldMk cId="0" sldId="340"/>
            <ac:spMk id="288771" creationId="{00000000-0000-0000-0000-000000000000}"/>
          </ac:spMkLst>
        </pc:spChg>
      </pc:sldChg>
      <pc:sldChg chg="modSp mod">
        <pc:chgData name="Kuba Kowalski" userId="e9be9a47dcebad49" providerId="LiveId" clId="{0CD62764-E17E-48AC-82E2-016B20999D48}" dt="2022-11-12T13:46:57.732" v="221" actId="20577"/>
        <pc:sldMkLst>
          <pc:docMk/>
          <pc:sldMk cId="4282781590" sldId="375"/>
        </pc:sldMkLst>
        <pc:spChg chg="mod">
          <ac:chgData name="Kuba Kowalski" userId="e9be9a47dcebad49" providerId="LiveId" clId="{0CD62764-E17E-48AC-82E2-016B20999D48}" dt="2022-11-12T13:46:57.732" v="221" actId="20577"/>
          <ac:spMkLst>
            <pc:docMk/>
            <pc:sldMk cId="4282781590" sldId="375"/>
            <ac:spMk id="156675" creationId="{00000000-0000-0000-0000-000000000000}"/>
          </ac:spMkLst>
        </pc:spChg>
      </pc:sldChg>
      <pc:sldChg chg="modSp mod">
        <pc:chgData name="Kuba Kowalski" userId="e9be9a47dcebad49" providerId="LiveId" clId="{0CD62764-E17E-48AC-82E2-016B20999D48}" dt="2022-11-12T13:47:28.883" v="264" actId="20577"/>
        <pc:sldMkLst>
          <pc:docMk/>
          <pc:sldMk cId="1268254112" sldId="399"/>
        </pc:sldMkLst>
        <pc:spChg chg="mod">
          <ac:chgData name="Kuba Kowalski" userId="e9be9a47dcebad49" providerId="LiveId" clId="{0CD62764-E17E-48AC-82E2-016B20999D48}" dt="2022-11-12T13:47:28.883" v="264" actId="20577"/>
          <ac:spMkLst>
            <pc:docMk/>
            <pc:sldMk cId="1268254112" sldId="399"/>
            <ac:spMk id="2" creationId="{FA1AD85B-12FA-45FA-8BB0-9AD25FAC7AA9}"/>
          </ac:spMkLst>
        </pc:spChg>
      </pc:sldChg>
      <pc:sldChg chg="modSp mod">
        <pc:chgData name="Kuba Kowalski" userId="e9be9a47dcebad49" providerId="LiveId" clId="{0CD62764-E17E-48AC-82E2-016B20999D48}" dt="2022-11-12T13:38:15.397" v="57" actId="20577"/>
        <pc:sldMkLst>
          <pc:docMk/>
          <pc:sldMk cId="1466944300" sldId="401"/>
        </pc:sldMkLst>
        <pc:spChg chg="mod">
          <ac:chgData name="Kuba Kowalski" userId="e9be9a47dcebad49" providerId="LiveId" clId="{0CD62764-E17E-48AC-82E2-016B20999D48}" dt="2022-11-12T13:38:15.397" v="57" actId="20577"/>
          <ac:spMkLst>
            <pc:docMk/>
            <pc:sldMk cId="1466944300" sldId="401"/>
            <ac:spMk id="4" creationId="{D717B926-2225-4558-8760-821AC00A020E}"/>
          </ac:spMkLst>
        </pc:spChg>
      </pc:sldChg>
      <pc:sldChg chg="modSp mod">
        <pc:chgData name="Kuba Kowalski" userId="e9be9a47dcebad49" providerId="LiveId" clId="{0CD62764-E17E-48AC-82E2-016B20999D48}" dt="2022-11-12T13:43:58.732" v="94" actId="20577"/>
        <pc:sldMkLst>
          <pc:docMk/>
          <pc:sldMk cId="1369279822" sldId="406"/>
        </pc:sldMkLst>
        <pc:spChg chg="mod">
          <ac:chgData name="Kuba Kowalski" userId="e9be9a47dcebad49" providerId="LiveId" clId="{0CD62764-E17E-48AC-82E2-016B20999D48}" dt="2022-11-12T13:43:58.732" v="94" actId="20577"/>
          <ac:spMkLst>
            <pc:docMk/>
            <pc:sldMk cId="1369279822" sldId="406"/>
            <ac:spMk id="2" creationId="{00000000-0000-0000-0000-000000000000}"/>
          </ac:spMkLst>
        </pc:spChg>
      </pc:sldChg>
      <pc:sldChg chg="modSp mod">
        <pc:chgData name="Kuba Kowalski" userId="e9be9a47dcebad49" providerId="LiveId" clId="{0CD62764-E17E-48AC-82E2-016B20999D48}" dt="2022-11-12T13:45:18.570" v="211" actId="20577"/>
        <pc:sldMkLst>
          <pc:docMk/>
          <pc:sldMk cId="4124267598" sldId="407"/>
        </pc:sldMkLst>
        <pc:spChg chg="mod">
          <ac:chgData name="Kuba Kowalski" userId="e9be9a47dcebad49" providerId="LiveId" clId="{0CD62764-E17E-48AC-82E2-016B20999D48}" dt="2022-11-12T13:45:18.570" v="211" actId="20577"/>
          <ac:spMkLst>
            <pc:docMk/>
            <pc:sldMk cId="4124267598" sldId="407"/>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5E093D2-0F10-4CE7-B431-E6025055CEFD}" type="datetimeFigureOut">
              <a:rPr lang="en-GB"/>
              <a:pPr>
                <a:defRPr/>
              </a:pPr>
              <a:t>12/11/2022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5F18D2D-C346-4881-9346-DB67CDD73B3A}" type="slidenum">
              <a:rPr lang="en-GB"/>
              <a:pPr>
                <a:defRPr/>
              </a:pPr>
              <a:t>‹#›</a:t>
            </a:fld>
            <a:endParaRPr lang="en-GB"/>
          </a:p>
        </p:txBody>
      </p:sp>
    </p:spTree>
    <p:extLst>
      <p:ext uri="{BB962C8B-B14F-4D97-AF65-F5344CB8AC3E}">
        <p14:creationId xmlns:p14="http://schemas.microsoft.com/office/powerpoint/2010/main" val="1257898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p:cNvSpPr>
          <p:nvPr>
            <p:ph type="sldImg"/>
          </p:nvPr>
        </p:nvSpPr>
        <p:spPr bwMode="auto">
          <a:noFill/>
          <a:ln>
            <a:solidFill>
              <a:srgbClr val="000000"/>
            </a:solidFill>
            <a:miter lim="800000"/>
            <a:headEnd/>
            <a:tailEnd/>
          </a:ln>
        </p:spPr>
      </p:sp>
      <p:sp>
        <p:nvSpPr>
          <p:cNvPr id="289795" name="Notes Placeholder 2"/>
          <p:cNvSpPr>
            <a:spLocks noGrp="1"/>
          </p:cNvSpPr>
          <p:nvPr>
            <p:ph type="body" idx="1"/>
          </p:nvPr>
        </p:nvSpPr>
        <p:spPr bwMode="auto">
          <a:noFill/>
        </p:spPr>
        <p:txBody>
          <a:bodyPr/>
          <a:lstStyle/>
          <a:p>
            <a:pPr eaLnBrk="1" hangingPunct="1">
              <a:spcBef>
                <a:spcPct val="0"/>
              </a:spcBef>
            </a:pPr>
            <a:r>
              <a:rPr lang="en-GB" sz="1800">
                <a:cs typeface="MS PGothic" pitchFamily="34" charset="-128"/>
              </a:rPr>
              <a:t>Stops the Viral load from replicating therefore allowing restoration of CD4</a:t>
            </a:r>
          </a:p>
          <a:p>
            <a:pPr eaLnBrk="1" hangingPunct="1">
              <a:spcBef>
                <a:spcPct val="0"/>
              </a:spcBef>
            </a:pPr>
            <a:endParaRPr lang="en-GB" sz="1800">
              <a:cs typeface="MS PGothic" pitchFamily="34" charset="-128"/>
            </a:endParaRPr>
          </a:p>
          <a:p>
            <a:pPr eaLnBrk="1" hangingPunct="1">
              <a:spcBef>
                <a:spcPct val="0"/>
              </a:spcBef>
            </a:pPr>
            <a:r>
              <a:rPr lang="en-GB" sz="1800">
                <a:cs typeface="MS PGothic" pitchFamily="34" charset="-128"/>
              </a:rPr>
              <a:t>Undetectable doesn’t mean its not there, but at lowest level we can measure ie &lt;20 copies per ml blood</a:t>
            </a:r>
          </a:p>
          <a:p>
            <a:pPr eaLnBrk="1" hangingPunct="1">
              <a:spcBef>
                <a:spcPct val="0"/>
              </a:spcBef>
            </a:pPr>
            <a:endParaRPr lang="en-GB" sz="1800">
              <a:cs typeface="MS PGothic" pitchFamily="34" charset="-128"/>
            </a:endParaRPr>
          </a:p>
          <a:p>
            <a:pPr eaLnBrk="1" hangingPunct="1">
              <a:spcBef>
                <a:spcPct val="0"/>
              </a:spcBef>
            </a:pPr>
            <a:r>
              <a:rPr lang="en-GB" sz="1800">
                <a:cs typeface="MS PGothic" pitchFamily="34" charset="-128"/>
              </a:rPr>
              <a:t>Allowing immune system to replenesh allowing increased lifespan</a:t>
            </a:r>
          </a:p>
          <a:p>
            <a:pPr eaLnBrk="1" hangingPunct="1">
              <a:spcBef>
                <a:spcPct val="0"/>
              </a:spcBef>
            </a:pPr>
            <a:endParaRPr lang="en-GB" sz="1800">
              <a:cs typeface="MS PGothic" pitchFamily="34" charset="-128"/>
            </a:endParaRPr>
          </a:p>
          <a:p>
            <a:pPr eaLnBrk="1" hangingPunct="1">
              <a:spcBef>
                <a:spcPct val="0"/>
              </a:spcBef>
            </a:pPr>
            <a:r>
              <a:rPr lang="en-GB" sz="1800">
                <a:cs typeface="MS PGothic" pitchFamily="34" charset="-128"/>
              </a:rPr>
              <a:t>Prevents HIV transmission ie greatly reduces the risk of HIV transmission with an undetectable viral load</a:t>
            </a:r>
          </a:p>
          <a:p>
            <a:pPr eaLnBrk="1" hangingPunct="1">
              <a:spcBef>
                <a:spcPct val="0"/>
              </a:spcBef>
            </a:pPr>
            <a:endParaRPr lang="en-GB">
              <a:cs typeface="MS PGothic" pitchFamily="34" charset="-128"/>
            </a:endParaRPr>
          </a:p>
        </p:txBody>
      </p:sp>
      <p:sp>
        <p:nvSpPr>
          <p:cNvPr id="289796" name="Slide Number Placeholder 3"/>
          <p:cNvSpPr>
            <a:spLocks noGrp="1"/>
          </p:cNvSpPr>
          <p:nvPr>
            <p:ph type="sldNum" sz="quarter" idx="5"/>
          </p:nvPr>
        </p:nvSpPr>
        <p:spPr bwMode="auto">
          <a:noFill/>
          <a:ln>
            <a:miter lim="800000"/>
            <a:headEnd/>
            <a:tailEnd/>
          </a:ln>
        </p:spPr>
        <p:txBody>
          <a:bodyPr/>
          <a:lstStyle/>
          <a:p>
            <a:fld id="{8C0E80FB-D991-6D43-85FB-5FC124E79E87}" type="slidenum">
              <a:rPr lang="en-GB">
                <a:latin typeface="Calibri" charset="0"/>
              </a:rPr>
              <a:pPr/>
              <a:t>3</a:t>
            </a:fld>
            <a:endParaRPr lang="en-GB">
              <a:latin typeface="Calibri" charset="0"/>
            </a:endParaRPr>
          </a:p>
        </p:txBody>
      </p:sp>
    </p:spTree>
    <p:extLst>
      <p:ext uri="{BB962C8B-B14F-4D97-AF65-F5344CB8AC3E}">
        <p14:creationId xmlns:p14="http://schemas.microsoft.com/office/powerpoint/2010/main" val="2189299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1. Documented toxicity caused by one or more of the antiretrovirals included in the regimen.</a:t>
            </a:r>
          </a:p>
          <a:p>
            <a:pPr marL="0" indent="0">
              <a:buNone/>
            </a:pPr>
            <a:r>
              <a:rPr lang="en-GB" sz="1200" dirty="0"/>
              <a:t>2. Prevention of long-term toxicity. This may include person's concerns about safety </a:t>
            </a:r>
          </a:p>
          <a:p>
            <a:pPr marL="0" indent="0">
              <a:buNone/>
            </a:pPr>
            <a:r>
              <a:rPr lang="en-GB" sz="1200" dirty="0"/>
              <a:t>3. Avoidance of drug-drug interactions, page. </a:t>
            </a:r>
          </a:p>
          <a:p>
            <a:pPr marL="0" indent="0">
              <a:buNone/>
            </a:pPr>
            <a:r>
              <a:rPr lang="en-GB" sz="1200" dirty="0"/>
              <a:t>4. Planned pregnancy or women wishing to conceive.</a:t>
            </a:r>
          </a:p>
          <a:p>
            <a:pPr marL="0" indent="0">
              <a:buNone/>
            </a:pPr>
            <a:r>
              <a:rPr lang="en-GB" sz="1200" dirty="0"/>
              <a:t>5. Ageing and/or comorbidity with a possible negative impact of drug(s) in current regimen.</a:t>
            </a:r>
          </a:p>
          <a:p>
            <a:pPr marL="0" indent="0">
              <a:buNone/>
            </a:pPr>
            <a:r>
              <a:rPr lang="en-GB" sz="1200" dirty="0"/>
              <a:t>6. Simplification: to reduce pill burden, adjust food restrictions, improve adherence.</a:t>
            </a:r>
          </a:p>
          <a:p>
            <a:pPr marL="0" indent="0">
              <a:buNone/>
            </a:pPr>
            <a:r>
              <a:rPr lang="en-GB" sz="1200" dirty="0"/>
              <a:t>7. Protection from HBV infection or reactivation by including tenofovir in the regimen </a:t>
            </a:r>
          </a:p>
          <a:p>
            <a:pPr marL="0" indent="0">
              <a:buNone/>
            </a:pPr>
            <a:r>
              <a:rPr lang="en-GB" sz="1200" dirty="0"/>
              <a:t>8. Regimen fortification: Increasing the barrier to resistance of a regimen in order to prevent failure.</a:t>
            </a:r>
          </a:p>
          <a:p>
            <a:pPr marL="0" indent="0">
              <a:buNone/>
            </a:pPr>
            <a:r>
              <a:rPr lang="en-GB" sz="1200" dirty="0"/>
              <a:t>9. Cost reduction: switching to the generic form of their current regimen, if available</a:t>
            </a:r>
          </a:p>
          <a:p>
            <a:endParaRPr lang="en-US" dirty="0"/>
          </a:p>
        </p:txBody>
      </p:sp>
      <p:sp>
        <p:nvSpPr>
          <p:cNvPr id="4" name="Slide Number Placeholder 3"/>
          <p:cNvSpPr>
            <a:spLocks noGrp="1"/>
          </p:cNvSpPr>
          <p:nvPr>
            <p:ph type="sldNum" sz="quarter" idx="5"/>
          </p:nvPr>
        </p:nvSpPr>
        <p:spPr/>
        <p:txBody>
          <a:bodyPr/>
          <a:lstStyle/>
          <a:p>
            <a:pPr>
              <a:defRPr/>
            </a:pPr>
            <a:fld id="{25F18D2D-C346-4881-9346-DB67CDD73B3A}" type="slidenum">
              <a:rPr lang="en-GB" smtClean="0"/>
              <a:pPr>
                <a:defRPr/>
              </a:pPr>
              <a:t>16</a:t>
            </a:fld>
            <a:endParaRPr lang="en-GB"/>
          </a:p>
        </p:txBody>
      </p:sp>
    </p:spTree>
    <p:extLst>
      <p:ext uri="{BB962C8B-B14F-4D97-AF65-F5344CB8AC3E}">
        <p14:creationId xmlns:p14="http://schemas.microsoft.com/office/powerpoint/2010/main" val="2581995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bwMode="auto">
          <a:noFill/>
          <a:ln>
            <a:solidFill>
              <a:srgbClr val="000000"/>
            </a:solidFill>
            <a:miter lim="800000"/>
            <a:headEnd/>
            <a:tailEnd/>
          </a:ln>
        </p:spPr>
      </p:sp>
      <p:sp>
        <p:nvSpPr>
          <p:cNvPr id="327683" name="Notes Placeholder 2"/>
          <p:cNvSpPr>
            <a:spLocks noGrp="1"/>
          </p:cNvSpPr>
          <p:nvPr>
            <p:ph type="body" idx="1"/>
          </p:nvPr>
        </p:nvSpPr>
        <p:spPr bwMode="auto">
          <a:noFill/>
        </p:spPr>
        <p:txBody>
          <a:bodyPr lIns="87993" tIns="43996" rIns="87993" bIns="43996"/>
          <a:lstStyle/>
          <a:p>
            <a:pPr eaLnBrk="1" hangingPunct="1">
              <a:spcBef>
                <a:spcPct val="0"/>
              </a:spcBef>
            </a:pPr>
            <a:endParaRPr lang="en-GB">
              <a:cs typeface="MS PGothic" pitchFamily="34" charset="-128"/>
            </a:endParaRPr>
          </a:p>
        </p:txBody>
      </p:sp>
      <p:sp>
        <p:nvSpPr>
          <p:cNvPr id="32768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7993" tIns="43996" rIns="87993" bIns="43996" anchor="b">
            <a:prstTxWarp prst="textNoShape">
              <a:avLst/>
            </a:prstTxWarp>
          </a:bodyPr>
          <a:lstStyle/>
          <a:p>
            <a:pPr algn="r" defTabSz="879475"/>
            <a:fld id="{2888DAE3-3A4D-AF4C-9322-ED8F75323934}" type="slidenum">
              <a:rPr lang="en-US" sz="1200">
                <a:solidFill>
                  <a:srgbClr val="000000"/>
                </a:solidFill>
                <a:ea typeface="Tahoma" charset="0"/>
                <a:cs typeface="Tahoma" charset="0"/>
              </a:rPr>
              <a:pPr algn="r" defTabSz="879475"/>
              <a:t>22</a:t>
            </a:fld>
            <a:endParaRPr lang="en-US" sz="1200">
              <a:solidFill>
                <a:srgbClr val="000000"/>
              </a:solidFill>
              <a:ea typeface="Tahoma" charset="0"/>
              <a:cs typeface="Tahoma" charset="0"/>
            </a:endParaRPr>
          </a:p>
        </p:txBody>
      </p:sp>
    </p:spTree>
    <p:extLst>
      <p:ext uri="{BB962C8B-B14F-4D97-AF65-F5344CB8AC3E}">
        <p14:creationId xmlns:p14="http://schemas.microsoft.com/office/powerpoint/2010/main" val="1253582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p:cNvSpPr>
            <a:spLocks noGrp="1" noRot="1" noChangeAspect="1"/>
          </p:cNvSpPr>
          <p:nvPr>
            <p:ph type="sldImg"/>
          </p:nvPr>
        </p:nvSpPr>
        <p:spPr bwMode="auto">
          <a:noFill/>
          <a:ln>
            <a:solidFill>
              <a:srgbClr val="000000"/>
            </a:solidFill>
            <a:miter lim="800000"/>
            <a:headEnd/>
            <a:tailEnd/>
          </a:ln>
        </p:spPr>
      </p:sp>
      <p:sp>
        <p:nvSpPr>
          <p:cNvPr id="347139" name="Notes Placeholder 2"/>
          <p:cNvSpPr>
            <a:spLocks noGrp="1"/>
          </p:cNvSpPr>
          <p:nvPr>
            <p:ph type="body" idx="1"/>
          </p:nvPr>
        </p:nvSpPr>
        <p:spPr bwMode="auto">
          <a:noFill/>
        </p:spPr>
        <p:txBody>
          <a:bodyPr/>
          <a:lstStyle/>
          <a:p>
            <a:r>
              <a:rPr lang="en-GB">
                <a:cs typeface="MS PGothic" pitchFamily="34" charset="-128"/>
              </a:rPr>
              <a:t>No antiretroviral drug is resistance-proof HIV drug resistance may  evolve naturally.</a:t>
            </a:r>
          </a:p>
          <a:p>
            <a:r>
              <a:rPr lang="en-GB">
                <a:cs typeface="MS PGothic" pitchFamily="34" charset="-128"/>
              </a:rPr>
              <a:t> </a:t>
            </a:r>
          </a:p>
          <a:p>
            <a:r>
              <a:rPr lang="en-GB">
                <a:cs typeface="MS PGothic" pitchFamily="34" charset="-128"/>
              </a:rPr>
              <a:t>When HIV replication is not fully suppressed, drug resistance results. </a:t>
            </a:r>
          </a:p>
          <a:p>
            <a:pPr>
              <a:buFontTx/>
              <a:buChar char="•"/>
            </a:pPr>
            <a:r>
              <a:rPr lang="en-GB">
                <a:cs typeface="MS PGothic" pitchFamily="34" charset="-128"/>
              </a:rPr>
              <a:t>This situation is frequently linked to non-adherence of ARV therapy.</a:t>
            </a:r>
          </a:p>
          <a:p>
            <a:pPr>
              <a:buFontTx/>
              <a:buChar char="•"/>
            </a:pPr>
            <a:r>
              <a:rPr lang="en-GB">
                <a:cs typeface="MS PGothic" pitchFamily="34" charset="-128"/>
              </a:rPr>
              <a:t>Resistant viruses can spread and affect ARV therapy. </a:t>
            </a:r>
          </a:p>
          <a:p>
            <a:pPr>
              <a:buFontTx/>
              <a:buChar char="•"/>
            </a:pPr>
            <a:r>
              <a:rPr lang="en-GB">
                <a:cs typeface="MS PGothic" pitchFamily="34" charset="-128"/>
              </a:rPr>
              <a:t>Transmission of HIV resistance strains is of increasing concern.</a:t>
            </a:r>
          </a:p>
          <a:p>
            <a:pPr>
              <a:buFontTx/>
              <a:buChar char="•"/>
            </a:pPr>
            <a:r>
              <a:rPr lang="en-GB">
                <a:cs typeface="MS PGothic" pitchFamily="34" charset="-128"/>
              </a:rPr>
              <a:t>Early prevention of viral load failure (where the viral load becomes detectable) is important to reduce the incidence of resistance.  </a:t>
            </a:r>
          </a:p>
          <a:p>
            <a:pPr>
              <a:buFontTx/>
              <a:buChar char="•"/>
            </a:pPr>
            <a:r>
              <a:rPr lang="en-GB">
                <a:cs typeface="MS PGothic" pitchFamily="34" charset="-128"/>
              </a:rPr>
              <a:t>An elevated viral load may be a sign of poor adherence and with adherence counselling this may be brought under control if it is not too advanced.  </a:t>
            </a:r>
          </a:p>
          <a:p>
            <a:pPr>
              <a:buFontTx/>
              <a:buChar char="•"/>
            </a:pPr>
            <a:r>
              <a:rPr lang="en-GB">
                <a:cs typeface="MS PGothic" pitchFamily="34" charset="-128"/>
              </a:rPr>
              <a:t>HIV is “resistant” to a drug occurs if it keeps multiplying rapidly while taking ART.</a:t>
            </a:r>
          </a:p>
          <a:p>
            <a:pPr>
              <a:buFontTx/>
              <a:buChar char="•"/>
            </a:pPr>
            <a:r>
              <a:rPr lang="en-GB">
                <a:cs typeface="MS PGothic" pitchFamily="34" charset="-128"/>
              </a:rPr>
              <a:t>Changes (mutations) in the virus cause resistance. HIV mutates almost every time a new copy is made. Not every mutation causes resistance. </a:t>
            </a:r>
          </a:p>
          <a:p>
            <a:endParaRPr lang="en-GB">
              <a:cs typeface="MS PGothic" pitchFamily="34" charset="-128"/>
            </a:endParaRPr>
          </a:p>
        </p:txBody>
      </p:sp>
      <p:sp>
        <p:nvSpPr>
          <p:cNvPr id="347140" name="Slide Number Placeholder 3"/>
          <p:cNvSpPr>
            <a:spLocks noGrp="1"/>
          </p:cNvSpPr>
          <p:nvPr>
            <p:ph type="sldNum" sz="quarter" idx="5"/>
          </p:nvPr>
        </p:nvSpPr>
        <p:spPr bwMode="auto">
          <a:noFill/>
          <a:ln>
            <a:miter lim="800000"/>
            <a:headEnd/>
            <a:tailEnd/>
          </a:ln>
        </p:spPr>
        <p:txBody>
          <a:bodyPr/>
          <a:lstStyle/>
          <a:p>
            <a:fld id="{980CA9EF-749F-474B-879E-0AFB5393210E}" type="slidenum">
              <a:rPr lang="en-GB">
                <a:latin typeface="Calibri" charset="0"/>
              </a:rPr>
              <a:pPr/>
              <a:t>25</a:t>
            </a:fld>
            <a:endParaRPr lang="en-GB">
              <a:latin typeface="Calibri" charset="0"/>
            </a:endParaRPr>
          </a:p>
        </p:txBody>
      </p:sp>
    </p:spTree>
    <p:extLst>
      <p:ext uri="{BB962C8B-B14F-4D97-AF65-F5344CB8AC3E}">
        <p14:creationId xmlns:p14="http://schemas.microsoft.com/office/powerpoint/2010/main" val="4060092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p:cNvSpPr>
          <p:nvPr>
            <p:ph type="sldImg"/>
          </p:nvPr>
        </p:nvSpPr>
        <p:spPr bwMode="auto">
          <a:noFill/>
          <a:ln>
            <a:solidFill>
              <a:srgbClr val="000000"/>
            </a:solidFill>
            <a:miter lim="800000"/>
            <a:headEnd/>
            <a:tailEnd/>
          </a:ln>
        </p:spPr>
      </p:sp>
      <p:sp>
        <p:nvSpPr>
          <p:cNvPr id="349187" name="Notes Placeholder 2"/>
          <p:cNvSpPr>
            <a:spLocks noGrp="1"/>
          </p:cNvSpPr>
          <p:nvPr>
            <p:ph type="body" idx="1"/>
          </p:nvPr>
        </p:nvSpPr>
        <p:spPr bwMode="auto">
          <a:noFill/>
        </p:spPr>
        <p:txBody>
          <a:bodyPr/>
          <a:lstStyle/>
          <a:p>
            <a:endParaRPr lang="en-US">
              <a:cs typeface="MS PGothic" pitchFamily="34" charset="-128"/>
            </a:endParaRPr>
          </a:p>
          <a:p>
            <a:r>
              <a:rPr lang="en-US">
                <a:cs typeface="MS PGothic" pitchFamily="34" charset="-128"/>
              </a:rPr>
              <a:t>When the patient starts to take the medication the viral load goes down and the drug sensitive virus decreases.</a:t>
            </a:r>
          </a:p>
          <a:p>
            <a:endParaRPr lang="en-US">
              <a:cs typeface="MS PGothic" pitchFamily="34" charset="-128"/>
            </a:endParaRPr>
          </a:p>
          <a:p>
            <a:r>
              <a:rPr lang="en-US">
                <a:cs typeface="MS PGothic" pitchFamily="34" charset="-128"/>
              </a:rPr>
              <a:t>Once that is gone then the drug sensitive virus is then able to replicate with no pressure</a:t>
            </a:r>
          </a:p>
          <a:p>
            <a:endParaRPr lang="en-US">
              <a:cs typeface="MS PGothic" pitchFamily="34" charset="-128"/>
            </a:endParaRPr>
          </a:p>
          <a:p>
            <a:endParaRPr lang="en-GB">
              <a:cs typeface="MS PGothic" pitchFamily="34" charset="-128"/>
            </a:endParaRPr>
          </a:p>
        </p:txBody>
      </p:sp>
      <p:sp>
        <p:nvSpPr>
          <p:cNvPr id="349188" name="Slide Number Placeholder 3"/>
          <p:cNvSpPr>
            <a:spLocks noGrp="1"/>
          </p:cNvSpPr>
          <p:nvPr>
            <p:ph type="sldNum" sz="quarter" idx="5"/>
          </p:nvPr>
        </p:nvSpPr>
        <p:spPr bwMode="auto">
          <a:noFill/>
          <a:ln>
            <a:miter lim="800000"/>
            <a:headEnd/>
            <a:tailEnd/>
          </a:ln>
        </p:spPr>
        <p:txBody>
          <a:bodyPr/>
          <a:lstStyle/>
          <a:p>
            <a:fld id="{2E1C5E1B-9D47-6F4D-8825-01C7CCE9841D}" type="slidenum">
              <a:rPr lang="en-GB">
                <a:latin typeface="Calibri" charset="0"/>
              </a:rPr>
              <a:pPr/>
              <a:t>26</a:t>
            </a:fld>
            <a:endParaRPr lang="en-GB">
              <a:latin typeface="Calibri" charset="0"/>
            </a:endParaRPr>
          </a:p>
        </p:txBody>
      </p:sp>
    </p:spTree>
    <p:extLst>
      <p:ext uri="{BB962C8B-B14F-4D97-AF65-F5344CB8AC3E}">
        <p14:creationId xmlns:p14="http://schemas.microsoft.com/office/powerpoint/2010/main" val="2798281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p:cNvSpPr>
          <p:nvPr>
            <p:ph type="sldImg"/>
          </p:nvPr>
        </p:nvSpPr>
        <p:spPr bwMode="auto">
          <a:noFill/>
          <a:ln>
            <a:solidFill>
              <a:srgbClr val="000000"/>
            </a:solidFill>
            <a:miter lim="800000"/>
            <a:headEnd/>
            <a:tailEnd/>
          </a:ln>
        </p:spPr>
      </p:sp>
      <p:sp>
        <p:nvSpPr>
          <p:cNvPr id="334851" name="Notes Placeholder 2"/>
          <p:cNvSpPr>
            <a:spLocks noGrp="1"/>
          </p:cNvSpPr>
          <p:nvPr>
            <p:ph type="body" idx="1"/>
          </p:nvPr>
        </p:nvSpPr>
        <p:spPr bwMode="auto">
          <a:noFill/>
        </p:spPr>
        <p:txBody>
          <a:bodyPr/>
          <a:lstStyle/>
          <a:p>
            <a:pPr eaLnBrk="1" hangingPunct="1"/>
            <a:r>
              <a:rPr lang="en-GB">
                <a:cs typeface="MS PGothic" pitchFamily="34" charset="-128"/>
              </a:rPr>
              <a:t>Lack of understanding- Not enough knowledge about how HIV works and how it affects the virus,  Not taking the drugs will advance the HIV, just taking it sometimes will develop resistance</a:t>
            </a:r>
          </a:p>
          <a:p>
            <a:pPr eaLnBrk="1" hangingPunct="1"/>
            <a:endParaRPr lang="en-GB">
              <a:cs typeface="MS PGothic" pitchFamily="34" charset="-128"/>
            </a:endParaRPr>
          </a:p>
          <a:p>
            <a:pPr eaLnBrk="1" hangingPunct="1"/>
            <a:r>
              <a:rPr lang="en-US">
                <a:cs typeface="MS PGothic" pitchFamily="34" charset="-128"/>
              </a:rPr>
              <a:t>Younger age- youths and young adults and active life all kinds of things going on to but up barriers to adherence, late nights, partying, university, disclosure</a:t>
            </a:r>
          </a:p>
          <a:p>
            <a:pPr eaLnBrk="1" hangingPunct="1"/>
            <a:endParaRPr lang="en-GB">
              <a:cs typeface="MS PGothic" pitchFamily="34" charset="-128"/>
            </a:endParaRPr>
          </a:p>
          <a:p>
            <a:pPr eaLnBrk="1" hangingPunct="1"/>
            <a:r>
              <a:rPr lang="en-US">
                <a:cs typeface="MS PGothic" pitchFamily="34" charset="-128"/>
              </a:rPr>
              <a:t>Psychosocial issues housing, friends family issues</a:t>
            </a:r>
          </a:p>
          <a:p>
            <a:pPr eaLnBrk="1" hangingPunct="1"/>
            <a:endParaRPr lang="en-US">
              <a:cs typeface="MS PGothic" pitchFamily="34" charset="-128"/>
            </a:endParaRPr>
          </a:p>
          <a:p>
            <a:pPr eaLnBrk="1" hangingPunct="1"/>
            <a:r>
              <a:rPr lang="en-US">
                <a:cs typeface="MS PGothic" pitchFamily="34" charset="-128"/>
              </a:rPr>
              <a:t>Nondisclosure of HIV serostatus</a:t>
            </a:r>
            <a:r>
              <a:rPr lang="en-US" i="1">
                <a:cs typeface="MS PGothic" pitchFamily="34" charset="-128"/>
              </a:rPr>
              <a:t> taking drugs may somehow disclose their status</a:t>
            </a:r>
          </a:p>
          <a:p>
            <a:pPr eaLnBrk="1" hangingPunct="1"/>
            <a:endParaRPr lang="en-GB">
              <a:cs typeface="MS PGothic" pitchFamily="34" charset="-128"/>
            </a:endParaRPr>
          </a:p>
          <a:p>
            <a:pPr eaLnBrk="1" hangingPunct="1"/>
            <a:r>
              <a:rPr lang="en-US">
                <a:cs typeface="MS PGothic" pitchFamily="34" charset="-128"/>
              </a:rPr>
              <a:t>Substance abuse alcohol or drug use can make adherence difficult</a:t>
            </a:r>
          </a:p>
          <a:p>
            <a:pPr eaLnBrk="1" hangingPunct="1"/>
            <a:endParaRPr lang="en-US">
              <a:cs typeface="MS PGothic" pitchFamily="34" charset="-128"/>
            </a:endParaRPr>
          </a:p>
          <a:p>
            <a:pPr eaLnBrk="1" hangingPunct="1"/>
            <a:r>
              <a:rPr lang="en-US">
                <a:cs typeface="MS PGothic" pitchFamily="34" charset="-128"/>
              </a:rPr>
              <a:t>Stigma</a:t>
            </a:r>
            <a:endParaRPr lang="en-GB">
              <a:cs typeface="MS PGothic" pitchFamily="34" charset="-128"/>
            </a:endParaRPr>
          </a:p>
        </p:txBody>
      </p:sp>
      <p:sp>
        <p:nvSpPr>
          <p:cNvPr id="334852" name="Slide Number Placeholder 3"/>
          <p:cNvSpPr>
            <a:spLocks noGrp="1"/>
          </p:cNvSpPr>
          <p:nvPr>
            <p:ph type="sldNum" sz="quarter" idx="5"/>
          </p:nvPr>
        </p:nvSpPr>
        <p:spPr bwMode="auto">
          <a:noFill/>
          <a:ln>
            <a:miter lim="800000"/>
            <a:headEnd/>
            <a:tailEnd/>
          </a:ln>
        </p:spPr>
        <p:txBody>
          <a:bodyPr/>
          <a:lstStyle/>
          <a:p>
            <a:fld id="{F1A15FBD-238E-6045-9721-02D81E91819F}" type="slidenum">
              <a:rPr lang="en-GB">
                <a:latin typeface="Calibri" charset="0"/>
              </a:rPr>
              <a:pPr/>
              <a:t>28</a:t>
            </a:fld>
            <a:endParaRPr lang="en-GB">
              <a:latin typeface="Calibri" charset="0"/>
            </a:endParaRPr>
          </a:p>
        </p:txBody>
      </p:sp>
    </p:spTree>
    <p:extLst>
      <p:ext uri="{BB962C8B-B14F-4D97-AF65-F5344CB8AC3E}">
        <p14:creationId xmlns:p14="http://schemas.microsoft.com/office/powerpoint/2010/main" val="3898356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spect="1" noTextEdit="1"/>
          </p:cNvSpPr>
          <p:nvPr>
            <p:ph type="sldImg"/>
          </p:nvPr>
        </p:nvSpPr>
        <p:spPr bwMode="auto">
          <a:noFill/>
          <a:ln>
            <a:solidFill>
              <a:srgbClr val="000000"/>
            </a:solidFill>
            <a:miter lim="800000"/>
            <a:headEnd/>
            <a:tailEnd/>
          </a:ln>
        </p:spPr>
      </p:sp>
      <p:sp>
        <p:nvSpPr>
          <p:cNvPr id="336899" name="Rectangle 3"/>
          <p:cNvSpPr>
            <a:spLocks noGrp="1"/>
          </p:cNvSpPr>
          <p:nvPr>
            <p:ph type="body" idx="1"/>
          </p:nvPr>
        </p:nvSpPr>
        <p:spPr bwMode="auto">
          <a:noFill/>
        </p:spPr>
        <p:txBody>
          <a:bodyPr/>
          <a:lstStyle/>
          <a:p>
            <a:pPr eaLnBrk="1" hangingPunct="1">
              <a:lnSpc>
                <a:spcPct val="80000"/>
              </a:lnSpc>
              <a:spcAft>
                <a:spcPct val="25000"/>
              </a:spcAft>
              <a:buClr>
                <a:schemeClr val="tx1"/>
              </a:buClr>
            </a:pPr>
            <a:r>
              <a:rPr lang="en-GB">
                <a:cs typeface="MS PGothic" pitchFamily="34" charset="-128"/>
              </a:rPr>
              <a:t>Personal commitment</a:t>
            </a:r>
          </a:p>
          <a:p>
            <a:pPr eaLnBrk="1" hangingPunct="1">
              <a:lnSpc>
                <a:spcPct val="80000"/>
              </a:lnSpc>
              <a:spcAft>
                <a:spcPct val="25000"/>
              </a:spcAft>
              <a:buClr>
                <a:schemeClr val="tx1"/>
              </a:buClr>
            </a:pPr>
            <a:endParaRPr lang="en-GB">
              <a:cs typeface="MS PGothic" pitchFamily="34" charset="-128"/>
            </a:endParaRPr>
          </a:p>
          <a:p>
            <a:pPr eaLnBrk="1" hangingPunct="1">
              <a:lnSpc>
                <a:spcPct val="80000"/>
              </a:lnSpc>
              <a:spcAft>
                <a:spcPct val="25000"/>
              </a:spcAft>
              <a:buClr>
                <a:schemeClr val="tx1"/>
              </a:buClr>
            </a:pPr>
            <a:r>
              <a:rPr lang="en-GB">
                <a:cs typeface="MS PGothic" pitchFamily="34" charset="-128"/>
              </a:rPr>
              <a:t>Lifestyle and work- working nights, busy life, children</a:t>
            </a:r>
          </a:p>
          <a:p>
            <a:pPr eaLnBrk="1" hangingPunct="1">
              <a:lnSpc>
                <a:spcPct val="80000"/>
              </a:lnSpc>
              <a:spcAft>
                <a:spcPct val="25000"/>
              </a:spcAft>
              <a:buClr>
                <a:schemeClr val="tx1"/>
              </a:buClr>
            </a:pPr>
            <a:endParaRPr lang="en-GB">
              <a:cs typeface="MS PGothic" pitchFamily="34" charset="-128"/>
            </a:endParaRPr>
          </a:p>
          <a:p>
            <a:pPr eaLnBrk="1" hangingPunct="1"/>
            <a:r>
              <a:rPr lang="en-US">
                <a:cs typeface="MS PGothic" pitchFamily="34" charset="-128"/>
              </a:rPr>
              <a:t>Difficulty with taking medication – physical problems with swallowing, psychological problems making it difficult, </a:t>
            </a:r>
          </a:p>
          <a:p>
            <a:pPr eaLnBrk="1" hangingPunct="1"/>
            <a:endParaRPr lang="en-GB">
              <a:cs typeface="MS PGothic" pitchFamily="34" charset="-128"/>
            </a:endParaRPr>
          </a:p>
          <a:p>
            <a:pPr eaLnBrk="1" hangingPunct="1"/>
            <a:r>
              <a:rPr lang="en-US">
                <a:cs typeface="MS PGothic" pitchFamily="34" charset="-128"/>
              </a:rPr>
              <a:t>Complex regimens and adverse drug effects; co morbidities making the number of tablets taken difficult, or interactions or different food restrictions</a:t>
            </a:r>
          </a:p>
          <a:p>
            <a:pPr eaLnBrk="1" hangingPunct="1"/>
            <a:endParaRPr lang="en-GB">
              <a:cs typeface="MS PGothic" pitchFamily="34" charset="-128"/>
            </a:endParaRPr>
          </a:p>
          <a:p>
            <a:pPr eaLnBrk="1" hangingPunct="1"/>
            <a:r>
              <a:rPr lang="en-US">
                <a:cs typeface="MS PGothic" pitchFamily="34" charset="-128"/>
              </a:rPr>
              <a:t>Cost issues- do they have to pay, can they pay?</a:t>
            </a:r>
          </a:p>
          <a:p>
            <a:pPr eaLnBrk="1" hangingPunct="1"/>
            <a:endParaRPr lang="en-US">
              <a:cs typeface="MS PGothic" pitchFamily="34" charset="-128"/>
            </a:endParaRPr>
          </a:p>
          <a:p>
            <a:pPr eaLnBrk="1" hangingPunct="1"/>
            <a:r>
              <a:rPr lang="en-GB">
                <a:cs typeface="MS PGothic" pitchFamily="34" charset="-128"/>
              </a:rPr>
              <a:t>Support from partner, family, friends lack of support has been shown to be a barrier, with support, p</a:t>
            </a:r>
            <a:r>
              <a:rPr lang="en-US">
                <a:cs typeface="MS PGothic" pitchFamily="34" charset="-128"/>
              </a:rPr>
              <a:t>eople can remind them and emotionally support them through it</a:t>
            </a:r>
            <a:endParaRPr lang="en-GB">
              <a:cs typeface="MS PGothic" pitchFamily="34" charset="-128"/>
            </a:endParaRPr>
          </a:p>
        </p:txBody>
      </p:sp>
    </p:spTree>
    <p:extLst>
      <p:ext uri="{BB962C8B-B14F-4D97-AF65-F5344CB8AC3E}">
        <p14:creationId xmlns:p14="http://schemas.microsoft.com/office/powerpoint/2010/main" val="4050999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p:cNvSpPr>
          <p:nvPr>
            <p:ph type="sldImg"/>
          </p:nvPr>
        </p:nvSpPr>
        <p:spPr bwMode="auto">
          <a:noFill/>
          <a:ln>
            <a:solidFill>
              <a:srgbClr val="000000"/>
            </a:solidFill>
            <a:miter lim="800000"/>
            <a:headEnd/>
            <a:tailEnd/>
          </a:ln>
        </p:spPr>
      </p:sp>
      <p:sp>
        <p:nvSpPr>
          <p:cNvPr id="340995" name="Notes Placeholder 2"/>
          <p:cNvSpPr>
            <a:spLocks noGrp="1"/>
          </p:cNvSpPr>
          <p:nvPr>
            <p:ph type="body" idx="1"/>
          </p:nvPr>
        </p:nvSpPr>
        <p:spPr bwMode="auto">
          <a:noFill/>
        </p:spPr>
        <p:txBody>
          <a:bodyPr/>
          <a:lstStyle/>
          <a:p>
            <a:pPr eaLnBrk="1" hangingPunct="1">
              <a:spcBef>
                <a:spcPct val="0"/>
              </a:spcBef>
            </a:pPr>
            <a:endParaRPr lang="en-GB">
              <a:cs typeface="MS PGothic" pitchFamily="34" charset="-128"/>
            </a:endParaRPr>
          </a:p>
        </p:txBody>
      </p:sp>
      <p:sp>
        <p:nvSpPr>
          <p:cNvPr id="340996" name="Slide Number Placeholder 3"/>
          <p:cNvSpPr>
            <a:spLocks noGrp="1"/>
          </p:cNvSpPr>
          <p:nvPr>
            <p:ph type="sldNum" sz="quarter" idx="5"/>
          </p:nvPr>
        </p:nvSpPr>
        <p:spPr bwMode="auto">
          <a:noFill/>
          <a:ln>
            <a:miter lim="800000"/>
            <a:headEnd/>
            <a:tailEnd/>
          </a:ln>
        </p:spPr>
        <p:txBody>
          <a:bodyPr/>
          <a:lstStyle/>
          <a:p>
            <a:fld id="{6FA24DD0-6541-BE42-8C92-9AC30C944191}" type="slidenum">
              <a:rPr lang="en-GB">
                <a:latin typeface="Calibri" charset="0"/>
              </a:rPr>
              <a:pPr/>
              <a:t>30</a:t>
            </a:fld>
            <a:endParaRPr lang="en-GB">
              <a:latin typeface="Calibri" charset="0"/>
            </a:endParaRPr>
          </a:p>
        </p:txBody>
      </p:sp>
    </p:spTree>
    <p:extLst>
      <p:ext uri="{BB962C8B-B14F-4D97-AF65-F5344CB8AC3E}">
        <p14:creationId xmlns:p14="http://schemas.microsoft.com/office/powerpoint/2010/main" val="516525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p:cNvSpPr>
          <p:nvPr>
            <p:ph type="sldImg"/>
          </p:nvPr>
        </p:nvSpPr>
        <p:spPr bwMode="auto">
          <a:noFill/>
          <a:ln>
            <a:solidFill>
              <a:srgbClr val="000000"/>
            </a:solidFill>
            <a:miter lim="800000"/>
            <a:headEnd/>
            <a:tailEnd/>
          </a:ln>
        </p:spPr>
      </p:sp>
      <p:sp>
        <p:nvSpPr>
          <p:cNvPr id="343043" name="Notes Placeholder 2"/>
          <p:cNvSpPr>
            <a:spLocks noGrp="1"/>
          </p:cNvSpPr>
          <p:nvPr>
            <p:ph type="body" idx="1"/>
          </p:nvPr>
        </p:nvSpPr>
        <p:spPr bwMode="auto">
          <a:noFill/>
        </p:spPr>
        <p:txBody>
          <a:bodyPr/>
          <a:lstStyle/>
          <a:p>
            <a:pPr eaLnBrk="1" hangingPunct="1">
              <a:spcBef>
                <a:spcPct val="0"/>
              </a:spcBef>
            </a:pPr>
            <a:r>
              <a:rPr lang="en-GB" b="1">
                <a:cs typeface="MS PGothic" pitchFamily="34" charset="-128"/>
              </a:rPr>
              <a:t>acknowlede that difficulties taking antiretrovirals are common</a:t>
            </a:r>
            <a:r>
              <a:rPr lang="en-GB">
                <a:cs typeface="MS PGothic" pitchFamily="34" charset="-128"/>
              </a:rPr>
              <a:t> and inevitable at some point in treatment. </a:t>
            </a:r>
          </a:p>
          <a:p>
            <a:pPr eaLnBrk="1" hangingPunct="1">
              <a:spcBef>
                <a:spcPct val="0"/>
              </a:spcBef>
            </a:pPr>
            <a:r>
              <a:rPr lang="en-GB">
                <a:cs typeface="MS PGothic" pitchFamily="34" charset="-128"/>
              </a:rPr>
              <a:t>Your role is to help identify these difficulties and try to make it easier for the patient to take the medication. </a:t>
            </a:r>
          </a:p>
          <a:p>
            <a:pPr eaLnBrk="1" hangingPunct="1">
              <a:spcBef>
                <a:spcPct val="0"/>
              </a:spcBef>
            </a:pPr>
            <a:r>
              <a:rPr lang="en-GB">
                <a:cs typeface="MS PGothic" pitchFamily="34" charset="-128"/>
              </a:rPr>
              <a:t>Example:</a:t>
            </a:r>
          </a:p>
          <a:p>
            <a:pPr eaLnBrk="1" hangingPunct="1">
              <a:spcBef>
                <a:spcPct val="0"/>
              </a:spcBef>
            </a:pPr>
            <a:r>
              <a:rPr lang="en-GB">
                <a:cs typeface="MS PGothic" pitchFamily="34" charset="-128"/>
              </a:rPr>
              <a:t>Taking pills every day is really hard. Most people have problems taking their pills at some point during treatment. I am going to ask you about problems that you have had taking your pills. Please feel comfortable telling me about pills you may have missed or taken late; I am asking because I want to make it easier for you to take them.</a:t>
            </a:r>
          </a:p>
          <a:p>
            <a:pPr eaLnBrk="1" hangingPunct="1">
              <a:spcBef>
                <a:spcPct val="0"/>
              </a:spcBef>
            </a:pPr>
            <a:endParaRPr lang="en-GB">
              <a:cs typeface="MS PGothic" pitchFamily="34" charset="-128"/>
            </a:endParaRPr>
          </a:p>
          <a:p>
            <a:pPr eaLnBrk="1" hangingPunct="1">
              <a:spcBef>
                <a:spcPct val="0"/>
              </a:spcBef>
            </a:pPr>
            <a:r>
              <a:rPr lang="en-GB" b="1">
                <a:cs typeface="MS PGothic" pitchFamily="34" charset="-128"/>
              </a:rPr>
              <a:t>Confirm Understanding of Regimen</a:t>
            </a:r>
            <a:br>
              <a:rPr lang="en-GB">
                <a:cs typeface="MS PGothic" pitchFamily="34" charset="-128"/>
              </a:rPr>
            </a:br>
            <a:endParaRPr lang="en-GB">
              <a:cs typeface="MS PGothic" pitchFamily="34" charset="-128"/>
            </a:endParaRPr>
          </a:p>
          <a:p>
            <a:pPr eaLnBrk="1" hangingPunct="1">
              <a:spcBef>
                <a:spcPct val="0"/>
              </a:spcBef>
              <a:buFontTx/>
              <a:buChar char="•"/>
            </a:pPr>
            <a:r>
              <a:rPr lang="en-GB">
                <a:cs typeface="MS PGothic" pitchFamily="34" charset="-128"/>
              </a:rPr>
              <a:t>Using a visual aid, such as a chart that shows color images of the available antiretroviral pills, ask the patients which medications they are taking. </a:t>
            </a:r>
          </a:p>
          <a:p>
            <a:pPr eaLnBrk="1" hangingPunct="1">
              <a:spcBef>
                <a:spcPct val="0"/>
              </a:spcBef>
              <a:buFontTx/>
              <a:buChar char="•"/>
            </a:pPr>
            <a:r>
              <a:rPr lang="en-GB">
                <a:cs typeface="MS PGothic" pitchFamily="34" charset="-128"/>
              </a:rPr>
              <a:t>For each of the indicated pills, ask how many and exactly how often they are taking them. </a:t>
            </a:r>
          </a:p>
          <a:p>
            <a:pPr eaLnBrk="1" hangingPunct="1">
              <a:spcBef>
                <a:spcPct val="0"/>
              </a:spcBef>
              <a:buFontTx/>
              <a:buChar char="•"/>
            </a:pPr>
            <a:r>
              <a:rPr lang="en-GB">
                <a:cs typeface="MS PGothic" pitchFamily="34" charset="-128"/>
              </a:rPr>
              <a:t>Ask if they have special instructions for any of the pills, such as dietary restrictions or extra fluid requirements. </a:t>
            </a:r>
          </a:p>
          <a:p>
            <a:pPr eaLnBrk="1" hangingPunct="1">
              <a:spcBef>
                <a:spcPct val="0"/>
              </a:spcBef>
              <a:buFontTx/>
              <a:buChar char="•"/>
            </a:pPr>
            <a:r>
              <a:rPr lang="en-GB">
                <a:cs typeface="MS PGothic" pitchFamily="34" charset="-128"/>
              </a:rPr>
              <a:t>If any answers are incorrect, it is important at this time to focus on clarifying the regimen prior to completing the adherence assessment. </a:t>
            </a:r>
          </a:p>
          <a:p>
            <a:pPr eaLnBrk="1" hangingPunct="1">
              <a:spcBef>
                <a:spcPct val="0"/>
              </a:spcBef>
              <a:buFontTx/>
              <a:buChar char="•"/>
            </a:pPr>
            <a:endParaRPr lang="en-GB">
              <a:cs typeface="MS PGothic" pitchFamily="34" charset="-128"/>
            </a:endParaRPr>
          </a:p>
          <a:p>
            <a:pPr eaLnBrk="1" hangingPunct="1">
              <a:spcBef>
                <a:spcPct val="0"/>
              </a:spcBef>
            </a:pPr>
            <a:r>
              <a:rPr lang="en-GB" b="1">
                <a:cs typeface="MS PGothic" pitchFamily="34" charset="-128"/>
              </a:rPr>
              <a:t>Assess Adherence</a:t>
            </a:r>
            <a:br>
              <a:rPr lang="en-GB">
                <a:cs typeface="MS PGothic" pitchFamily="34" charset="-128"/>
              </a:rPr>
            </a:br>
            <a:endParaRPr lang="en-GB">
              <a:cs typeface="MS PGothic" pitchFamily="34" charset="-128"/>
            </a:endParaRPr>
          </a:p>
          <a:p>
            <a:pPr eaLnBrk="1" hangingPunct="1">
              <a:spcBef>
                <a:spcPct val="0"/>
              </a:spcBef>
              <a:buFontTx/>
              <a:buChar char="•"/>
            </a:pPr>
            <a:r>
              <a:rPr lang="en-GB">
                <a:cs typeface="MS PGothic" pitchFamily="34" charset="-128"/>
              </a:rPr>
              <a:t>Ask the patients about their adherence over the past 3 days, 1 day at a time. </a:t>
            </a:r>
          </a:p>
          <a:p>
            <a:pPr eaLnBrk="1" hangingPunct="1">
              <a:spcBef>
                <a:spcPct val="0"/>
              </a:spcBef>
              <a:buFontTx/>
              <a:buChar char="•"/>
            </a:pPr>
            <a:r>
              <a:rPr lang="en-GB">
                <a:cs typeface="MS PGothic" pitchFamily="34" charset="-128"/>
              </a:rPr>
              <a:t>Start with the day prior to the interview (ie, yesterday) and ask them how many of their pills they had missed or taken late that day. </a:t>
            </a:r>
          </a:p>
          <a:p>
            <a:pPr eaLnBrk="1" hangingPunct="1">
              <a:spcBef>
                <a:spcPct val="0"/>
              </a:spcBef>
              <a:buFontTx/>
              <a:buChar char="•"/>
            </a:pPr>
            <a:r>
              <a:rPr lang="en-GB">
                <a:cs typeface="MS PGothic" pitchFamily="34" charset="-128"/>
              </a:rPr>
              <a:t>Then ask about the 2 days prior to that, addressing each day separately. Next, ask about how many doses they had missed or taken late over the past 7 days and 30 days. </a:t>
            </a:r>
          </a:p>
          <a:p>
            <a:pPr eaLnBrk="1" hangingPunct="1">
              <a:spcBef>
                <a:spcPct val="0"/>
              </a:spcBef>
              <a:buFontTx/>
              <a:buChar char="•"/>
            </a:pPr>
            <a:r>
              <a:rPr lang="en-GB">
                <a:cs typeface="MS PGothic" pitchFamily="34" charset="-128"/>
              </a:rPr>
              <a:t>If they report no missing doses, ask them how long it has been since a dose was missed. </a:t>
            </a:r>
          </a:p>
          <a:p>
            <a:pPr eaLnBrk="1" hangingPunct="1">
              <a:spcBef>
                <a:spcPct val="0"/>
              </a:spcBef>
              <a:buFontTx/>
              <a:buChar char="•"/>
            </a:pPr>
            <a:r>
              <a:rPr lang="en-GB">
                <a:cs typeface="MS PGothic" pitchFamily="34" charset="-128"/>
              </a:rPr>
              <a:t>Alternatively, a visual analogue scale can be used to assess recent adherence using a more simple visual scale. </a:t>
            </a:r>
          </a:p>
          <a:p>
            <a:pPr eaLnBrk="1" hangingPunct="1">
              <a:spcBef>
                <a:spcPct val="0"/>
              </a:spcBef>
              <a:buFontTx/>
              <a:buChar char="•"/>
            </a:pPr>
            <a:endParaRPr lang="en-GB">
              <a:cs typeface="MS PGothic" pitchFamily="34" charset="-128"/>
            </a:endParaRPr>
          </a:p>
          <a:p>
            <a:pPr eaLnBrk="1" hangingPunct="1">
              <a:spcBef>
                <a:spcPct val="0"/>
              </a:spcBef>
            </a:pPr>
            <a:r>
              <a:rPr lang="en-GB" b="1">
                <a:cs typeface="MS PGothic" pitchFamily="34" charset="-128"/>
              </a:rPr>
              <a:t>Ask About Reasons for Missing Doses</a:t>
            </a:r>
            <a:br>
              <a:rPr lang="en-GB">
                <a:cs typeface="MS PGothic" pitchFamily="34" charset="-128"/>
              </a:rPr>
            </a:br>
            <a:endParaRPr lang="en-GB">
              <a:cs typeface="MS PGothic" pitchFamily="34" charset="-128"/>
            </a:endParaRPr>
          </a:p>
          <a:p>
            <a:pPr eaLnBrk="1" hangingPunct="1">
              <a:spcBef>
                <a:spcPct val="0"/>
              </a:spcBef>
              <a:buFontTx/>
              <a:buChar char="•"/>
            </a:pPr>
            <a:r>
              <a:rPr lang="en-GB">
                <a:cs typeface="MS PGothic" pitchFamily="34" charset="-128"/>
              </a:rPr>
              <a:t>For patients that report missing any dose, ask them if they know the reasons why. </a:t>
            </a:r>
          </a:p>
          <a:p>
            <a:pPr eaLnBrk="1" hangingPunct="1">
              <a:spcBef>
                <a:spcPct val="0"/>
              </a:spcBef>
              <a:buFontTx/>
              <a:buChar char="•"/>
            </a:pPr>
            <a:r>
              <a:rPr lang="en-GB">
                <a:cs typeface="MS PGothic" pitchFamily="34" charset="-128"/>
              </a:rPr>
              <a:t>Prompt them if they cannot offer an explanation. Common reasons why people miss medications include simply forgetting, being away from home, being too busy with other things, a schedule change, too many side effects, feeling sick or depressed, and running out of pills. </a:t>
            </a:r>
          </a:p>
          <a:p>
            <a:pPr eaLnBrk="1" hangingPunct="1">
              <a:spcBef>
                <a:spcPct val="0"/>
              </a:spcBef>
            </a:pPr>
            <a:endParaRPr lang="en-GB">
              <a:cs typeface="MS PGothic" pitchFamily="34" charset="-128"/>
            </a:endParaRPr>
          </a:p>
          <a:p>
            <a:pPr eaLnBrk="1" hangingPunct="1">
              <a:spcBef>
                <a:spcPct val="0"/>
              </a:spcBef>
            </a:pPr>
            <a:r>
              <a:rPr lang="en-GB" b="1">
                <a:cs typeface="MS PGothic" pitchFamily="34" charset="-128"/>
              </a:rPr>
              <a:t>Ask about Patient attitudes (beliefs and perceptions</a:t>
            </a:r>
            <a:r>
              <a:rPr lang="en-GB">
                <a:cs typeface="MS PGothic" pitchFamily="34" charset="-128"/>
              </a:rPr>
              <a:t>)</a:t>
            </a:r>
          </a:p>
          <a:p>
            <a:pPr eaLnBrk="1" hangingPunct="1">
              <a:spcAft>
                <a:spcPct val="25000"/>
              </a:spcAft>
              <a:buClr>
                <a:schemeClr val="tx1"/>
              </a:buClr>
              <a:buFontTx/>
              <a:buChar char="•"/>
            </a:pPr>
            <a:r>
              <a:rPr lang="en-GB">
                <a:cs typeface="MS PGothic" pitchFamily="34" charset="-128"/>
              </a:rPr>
              <a:t>Discuss disclosure, family or friend support </a:t>
            </a:r>
          </a:p>
          <a:p>
            <a:pPr eaLnBrk="1" hangingPunct="1">
              <a:spcAft>
                <a:spcPct val="25000"/>
              </a:spcAft>
              <a:buClr>
                <a:schemeClr val="tx1"/>
              </a:buClr>
              <a:buFontTx/>
              <a:buChar char="•"/>
            </a:pPr>
            <a:r>
              <a:rPr lang="en-GB">
                <a:cs typeface="MS PGothic" pitchFamily="34" charset="-128"/>
              </a:rPr>
              <a:t>Identify barriers (Housing, shared)</a:t>
            </a:r>
          </a:p>
          <a:p>
            <a:pPr eaLnBrk="1" hangingPunct="1">
              <a:spcAft>
                <a:spcPct val="25000"/>
              </a:spcAft>
              <a:buClr>
                <a:schemeClr val="tx1"/>
              </a:buClr>
              <a:buFontTx/>
              <a:buChar char="•"/>
            </a:pPr>
            <a:r>
              <a:rPr lang="en-GB">
                <a:cs typeface="MS PGothic" pitchFamily="34" charset="-128"/>
              </a:rPr>
              <a:t>Integrate tx into patient daily routine</a:t>
            </a:r>
          </a:p>
          <a:p>
            <a:pPr eaLnBrk="1" hangingPunct="1">
              <a:spcBef>
                <a:spcPct val="0"/>
              </a:spcBef>
            </a:pPr>
            <a:endParaRPr lang="en-GB">
              <a:cs typeface="MS PGothic" pitchFamily="34" charset="-128"/>
            </a:endParaRPr>
          </a:p>
          <a:p>
            <a:pPr eaLnBrk="1" hangingPunct="1">
              <a:spcBef>
                <a:spcPct val="0"/>
              </a:spcBef>
            </a:pPr>
            <a:r>
              <a:rPr lang="en-GB" b="1">
                <a:cs typeface="MS PGothic" pitchFamily="34" charset="-128"/>
              </a:rPr>
              <a:t>Ask About Medication Side Effects or Other Problems</a:t>
            </a:r>
            <a:br>
              <a:rPr lang="en-GB">
                <a:cs typeface="MS PGothic" pitchFamily="34" charset="-128"/>
              </a:rPr>
            </a:br>
            <a:endParaRPr lang="en-GB">
              <a:cs typeface="MS PGothic" pitchFamily="34" charset="-128"/>
            </a:endParaRPr>
          </a:p>
          <a:p>
            <a:pPr eaLnBrk="1" hangingPunct="1">
              <a:spcBef>
                <a:spcPct val="0"/>
              </a:spcBef>
              <a:buFontTx/>
              <a:buChar char="•"/>
            </a:pPr>
            <a:r>
              <a:rPr lang="en-GB">
                <a:cs typeface="MS PGothic" pitchFamily="34" charset="-128"/>
              </a:rPr>
              <a:t>Ask the patients about medication side effects or other problems that they may be experiencing. </a:t>
            </a:r>
          </a:p>
          <a:p>
            <a:pPr eaLnBrk="1" hangingPunct="1">
              <a:spcBef>
                <a:spcPct val="0"/>
              </a:spcBef>
              <a:buFontTx/>
              <a:buChar char="•"/>
            </a:pPr>
            <a:r>
              <a:rPr lang="en-GB">
                <a:cs typeface="MS PGothic" pitchFamily="34" charset="-128"/>
              </a:rPr>
              <a:t>Prompts can be offered, such as asking about nausea, diarrhea, difficulty swallowing the pills, headaches, fatigue, depression, or any other physical or emotional complaints. </a:t>
            </a:r>
          </a:p>
          <a:p>
            <a:pPr eaLnBrk="1" hangingPunct="1">
              <a:spcBef>
                <a:spcPct val="0"/>
              </a:spcBef>
            </a:pPr>
            <a:endParaRPr lang="en-GB">
              <a:cs typeface="MS PGothic" pitchFamily="34" charset="-128"/>
            </a:endParaRPr>
          </a:p>
          <a:p>
            <a:pPr eaLnBrk="1" hangingPunct="1">
              <a:spcBef>
                <a:spcPct val="0"/>
              </a:spcBef>
            </a:pPr>
            <a:r>
              <a:rPr lang="en-GB" b="1">
                <a:cs typeface="MS PGothic" pitchFamily="34" charset="-128"/>
              </a:rPr>
              <a:t>Collaborate with the Patient to Facilitate Adherence</a:t>
            </a:r>
            <a:br>
              <a:rPr lang="en-GB">
                <a:cs typeface="MS PGothic" pitchFamily="34" charset="-128"/>
              </a:rPr>
            </a:br>
            <a:endParaRPr lang="en-GB">
              <a:cs typeface="MS PGothic" pitchFamily="34" charset="-128"/>
            </a:endParaRPr>
          </a:p>
          <a:p>
            <a:pPr eaLnBrk="1" hangingPunct="1">
              <a:spcBef>
                <a:spcPct val="0"/>
              </a:spcBef>
              <a:buFontTx/>
              <a:buChar char="•"/>
            </a:pPr>
            <a:r>
              <a:rPr lang="en-GB">
                <a:cs typeface="MS PGothic" pitchFamily="34" charset="-128"/>
              </a:rPr>
              <a:t>Reassure the patients again that problems with adherence are common.</a:t>
            </a:r>
          </a:p>
          <a:p>
            <a:pPr eaLnBrk="1" hangingPunct="1">
              <a:spcBef>
                <a:spcPct val="0"/>
              </a:spcBef>
              <a:buFontTx/>
              <a:buChar char="•"/>
            </a:pPr>
            <a:r>
              <a:rPr lang="en-GB">
                <a:cs typeface="MS PGothic" pitchFamily="34" charset="-128"/>
              </a:rPr>
              <a:t> Explain that your concern is based on the fact that missing more than 5-10% of the doses in a month (eg, more than 3-6 doses a month in a twice-daily regimen) can lead to the medications not working well anymore, and that missing less than this would be a good goal. </a:t>
            </a:r>
          </a:p>
          <a:p>
            <a:pPr eaLnBrk="1" hangingPunct="1">
              <a:spcBef>
                <a:spcPct val="0"/>
              </a:spcBef>
              <a:buFontTx/>
              <a:buChar char="•"/>
            </a:pPr>
            <a:r>
              <a:rPr lang="en-GB">
                <a:cs typeface="MS PGothic" pitchFamily="34" charset="-128"/>
              </a:rPr>
              <a:t>Take seriously all complaints about side effects or other physical or emotional problems and address them concretely. Offer suggestions to overcome specific obstacles the patients may have mentioned, such as the use of a watch alarm, medication organizer, extra packages of pills at work or in the car, or an unmarked bottle for enhanced privacy. </a:t>
            </a:r>
          </a:p>
          <a:p>
            <a:pPr eaLnBrk="1" hangingPunct="1">
              <a:spcBef>
                <a:spcPct val="0"/>
              </a:spcBef>
              <a:buFontTx/>
              <a:buChar char="•"/>
            </a:pPr>
            <a:r>
              <a:rPr lang="en-GB">
                <a:cs typeface="MS PGothic" pitchFamily="34" charset="-128"/>
              </a:rPr>
              <a:t>Ask the patients if they have any ideas of their own to make it easier to take the medications. </a:t>
            </a:r>
          </a:p>
          <a:p>
            <a:pPr eaLnBrk="1" hangingPunct="1">
              <a:spcBef>
                <a:spcPct val="0"/>
              </a:spcBef>
              <a:buFontTx/>
              <a:buChar char="•"/>
            </a:pPr>
            <a:r>
              <a:rPr lang="en-GB">
                <a:cs typeface="MS PGothic" pitchFamily="34" charset="-128"/>
              </a:rPr>
              <a:t>Finally, do not worry if the problem cannot be solved immediately; uncovering a problem with adherence is an important accomplishment and solutions to it can evolve in subsequent visits. </a:t>
            </a:r>
          </a:p>
          <a:p>
            <a:pPr eaLnBrk="1" hangingPunct="1">
              <a:spcBef>
                <a:spcPct val="0"/>
              </a:spcBef>
            </a:pPr>
            <a:endParaRPr lang="en-GB">
              <a:cs typeface="MS PGothic" pitchFamily="34" charset="-128"/>
            </a:endParaRPr>
          </a:p>
          <a:p>
            <a:pPr eaLnBrk="1" hangingPunct="1">
              <a:spcBef>
                <a:spcPct val="0"/>
              </a:spcBef>
            </a:pPr>
            <a:endParaRPr lang="en-GB">
              <a:cs typeface="MS PGothic" pitchFamily="34" charset="-128"/>
            </a:endParaRPr>
          </a:p>
          <a:p>
            <a:pPr eaLnBrk="1" hangingPunct="1">
              <a:spcBef>
                <a:spcPct val="0"/>
              </a:spcBef>
            </a:pPr>
            <a:endParaRPr lang="en-GB">
              <a:cs typeface="MS PGothic" pitchFamily="34" charset="-128"/>
            </a:endParaRPr>
          </a:p>
          <a:p>
            <a:pPr eaLnBrk="1" hangingPunct="1">
              <a:spcBef>
                <a:spcPct val="0"/>
              </a:spcBef>
            </a:pPr>
            <a:endParaRPr lang="en-GB">
              <a:cs typeface="MS PGothic" pitchFamily="34" charset="-128"/>
            </a:endParaRPr>
          </a:p>
        </p:txBody>
      </p:sp>
      <p:sp>
        <p:nvSpPr>
          <p:cNvPr id="343044" name="Slide Number Placeholder 3"/>
          <p:cNvSpPr>
            <a:spLocks noGrp="1"/>
          </p:cNvSpPr>
          <p:nvPr>
            <p:ph type="sldNum" sz="quarter" idx="5"/>
          </p:nvPr>
        </p:nvSpPr>
        <p:spPr bwMode="auto">
          <a:noFill/>
          <a:ln>
            <a:miter lim="800000"/>
            <a:headEnd/>
            <a:tailEnd/>
          </a:ln>
        </p:spPr>
        <p:txBody>
          <a:bodyPr/>
          <a:lstStyle/>
          <a:p>
            <a:fld id="{80EE72AC-ED8B-3D46-A431-A26CD44A1A21}" type="slidenum">
              <a:rPr lang="en-GB">
                <a:latin typeface="Calibri" charset="0"/>
              </a:rPr>
              <a:pPr/>
              <a:t>31</a:t>
            </a:fld>
            <a:endParaRPr lang="en-GB">
              <a:latin typeface="Calibri" charset="0"/>
            </a:endParaRPr>
          </a:p>
        </p:txBody>
      </p:sp>
    </p:spTree>
    <p:extLst>
      <p:ext uri="{BB962C8B-B14F-4D97-AF65-F5344CB8AC3E}">
        <p14:creationId xmlns:p14="http://schemas.microsoft.com/office/powerpoint/2010/main" val="3447533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p:cNvSpPr>
          <p:nvPr>
            <p:ph type="sldImg"/>
          </p:nvPr>
        </p:nvSpPr>
        <p:spPr bwMode="auto">
          <a:noFill/>
          <a:ln>
            <a:solidFill>
              <a:srgbClr val="000000"/>
            </a:solidFill>
            <a:miter lim="800000"/>
            <a:headEnd/>
            <a:tailEnd/>
          </a:ln>
        </p:spPr>
      </p:sp>
      <p:sp>
        <p:nvSpPr>
          <p:cNvPr id="345091" name="Notes Placeholder 2"/>
          <p:cNvSpPr>
            <a:spLocks noGrp="1"/>
          </p:cNvSpPr>
          <p:nvPr>
            <p:ph type="body" idx="1"/>
          </p:nvPr>
        </p:nvSpPr>
        <p:spPr bwMode="auto">
          <a:noFill/>
        </p:spPr>
        <p:txBody>
          <a:bodyPr/>
          <a:lstStyle/>
          <a:p>
            <a:pPr eaLnBrk="1" hangingPunct="1">
              <a:spcBef>
                <a:spcPct val="0"/>
              </a:spcBef>
            </a:pPr>
            <a:endParaRPr lang="en-GB">
              <a:cs typeface="MS PGothic" pitchFamily="34" charset="-128"/>
            </a:endParaRPr>
          </a:p>
        </p:txBody>
      </p:sp>
      <p:sp>
        <p:nvSpPr>
          <p:cNvPr id="345092" name="Slide Number Placeholder 3"/>
          <p:cNvSpPr>
            <a:spLocks noGrp="1"/>
          </p:cNvSpPr>
          <p:nvPr>
            <p:ph type="sldNum" sz="quarter" idx="5"/>
          </p:nvPr>
        </p:nvSpPr>
        <p:spPr bwMode="auto">
          <a:noFill/>
          <a:ln>
            <a:miter lim="800000"/>
            <a:headEnd/>
            <a:tailEnd/>
          </a:ln>
        </p:spPr>
        <p:txBody>
          <a:bodyPr/>
          <a:lstStyle/>
          <a:p>
            <a:fld id="{F3C89075-085A-1449-8C51-2CD611AFEE18}" type="slidenum">
              <a:rPr lang="en-GB">
                <a:latin typeface="Calibri" charset="0"/>
              </a:rPr>
              <a:pPr/>
              <a:t>32</a:t>
            </a:fld>
            <a:endParaRPr lang="en-GB">
              <a:latin typeface="Calibri" charset="0"/>
            </a:endParaRPr>
          </a:p>
        </p:txBody>
      </p:sp>
    </p:spTree>
    <p:extLst>
      <p:ext uri="{BB962C8B-B14F-4D97-AF65-F5344CB8AC3E}">
        <p14:creationId xmlns:p14="http://schemas.microsoft.com/office/powerpoint/2010/main" val="602242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939B5A-0BD3-4BDF-9063-EB36E535CF9B}" type="slidenum">
              <a:rPr lang="en-GB"/>
              <a:pPr fontAlgn="base">
                <a:spcBef>
                  <a:spcPct val="0"/>
                </a:spcBef>
                <a:spcAft>
                  <a:spcPct val="0"/>
                </a:spcAft>
                <a:defRPr/>
              </a:pPr>
              <a:t>34</a:t>
            </a:fld>
            <a:endParaRPr lang="en-GB"/>
          </a:p>
        </p:txBody>
      </p:sp>
    </p:spTree>
    <p:extLst>
      <p:ext uri="{BB962C8B-B14F-4D97-AF65-F5344CB8AC3E}">
        <p14:creationId xmlns:p14="http://schemas.microsoft.com/office/powerpoint/2010/main" val="308131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TextEdit="1"/>
          </p:cNvSpPr>
          <p:nvPr>
            <p:ph type="sldImg"/>
          </p:nvPr>
        </p:nvSpPr>
        <p:spPr bwMode="auto">
          <a:noFill/>
          <a:ln>
            <a:solidFill>
              <a:srgbClr val="000000"/>
            </a:solidFill>
            <a:miter lim="800000"/>
            <a:headEnd/>
            <a:tailEnd/>
          </a:ln>
        </p:spPr>
      </p:sp>
      <p:sp>
        <p:nvSpPr>
          <p:cNvPr id="300035" name="Rectangle 3"/>
          <p:cNvSpPr>
            <a:spLocks noGrp="1"/>
          </p:cNvSpPr>
          <p:nvPr>
            <p:ph type="body" idx="1"/>
          </p:nvPr>
        </p:nvSpPr>
        <p:spPr bwMode="auto">
          <a:noFill/>
        </p:spPr>
        <p:txBody>
          <a:bodyPr/>
          <a:lstStyle/>
          <a:p>
            <a:pPr eaLnBrk="1" hangingPunct="1">
              <a:spcBef>
                <a:spcPct val="0"/>
              </a:spcBef>
            </a:pPr>
            <a:r>
              <a:rPr lang="en-GB" sz="1800">
                <a:cs typeface="MS PGothic" pitchFamily="34" charset="-128"/>
              </a:rPr>
              <a:t>HIV penetrates its target </a:t>
            </a:r>
          </a:p>
          <a:p>
            <a:pPr eaLnBrk="1" hangingPunct="1">
              <a:spcBef>
                <a:spcPct val="0"/>
              </a:spcBef>
            </a:pPr>
            <a:r>
              <a:rPr lang="en-GB" sz="1800">
                <a:cs typeface="MS PGothic" pitchFamily="34" charset="-128"/>
              </a:rPr>
              <a:t>HIV releases RNA into the cell. RNA must be converted to DNA by an enzyme called reverse transcriptase. </a:t>
            </a:r>
          </a:p>
          <a:p>
            <a:pPr eaLnBrk="1" hangingPunct="1">
              <a:spcBef>
                <a:spcPct val="0"/>
              </a:spcBef>
            </a:pPr>
            <a:r>
              <a:rPr lang="en-GB" sz="1800">
                <a:cs typeface="MS PGothic" pitchFamily="34" charset="-128"/>
              </a:rPr>
              <a:t>The viral DNA enters the cell's nucleus. Viral DNA becomes integrated with the cell's DNA by integrase enzyme</a:t>
            </a:r>
          </a:p>
          <a:p>
            <a:pPr eaLnBrk="1" hangingPunct="1">
              <a:spcBef>
                <a:spcPct val="0"/>
              </a:spcBef>
            </a:pPr>
            <a:r>
              <a:rPr lang="en-GB" sz="1800">
                <a:cs typeface="MS PGothic" pitchFamily="34" charset="-128"/>
              </a:rPr>
              <a:t>The DNA of the infected cell now produces RNA. </a:t>
            </a:r>
          </a:p>
          <a:p>
            <a:pPr eaLnBrk="1" hangingPunct="1">
              <a:spcBef>
                <a:spcPct val="0"/>
              </a:spcBef>
            </a:pPr>
            <a:r>
              <a:rPr lang="en-GB" sz="1800">
                <a:cs typeface="MS PGothic" pitchFamily="34" charset="-128"/>
              </a:rPr>
              <a:t>A new virus is assembled from RNA. </a:t>
            </a:r>
          </a:p>
          <a:p>
            <a:pPr eaLnBrk="1" hangingPunct="1">
              <a:spcBef>
                <a:spcPct val="0"/>
              </a:spcBef>
            </a:pPr>
            <a:r>
              <a:rPr lang="en-GB" sz="1800">
                <a:cs typeface="MS PGothic" pitchFamily="34" charset="-128"/>
              </a:rPr>
              <a:t>The virus pushes (buds) through the membrane of the cell, pinching off from the infected cell. </a:t>
            </a:r>
          </a:p>
          <a:p>
            <a:pPr eaLnBrk="1" hangingPunct="1">
              <a:spcBef>
                <a:spcPct val="0"/>
              </a:spcBef>
            </a:pPr>
            <a:r>
              <a:rPr lang="en-GB" sz="1800">
                <a:cs typeface="MS PGothic" pitchFamily="34" charset="-128"/>
              </a:rPr>
              <a:t>To be able to infect other cells, the budded virus must mature. It becomes mature when another HIV enzyme (HIV protease).</a:t>
            </a:r>
          </a:p>
          <a:p>
            <a:pPr eaLnBrk="1" hangingPunct="1"/>
            <a:endParaRPr lang="en-GB">
              <a:cs typeface="MS PGothic" pitchFamily="34" charset="-128"/>
            </a:endParaRPr>
          </a:p>
        </p:txBody>
      </p:sp>
    </p:spTree>
    <p:extLst>
      <p:ext uri="{BB962C8B-B14F-4D97-AF65-F5344CB8AC3E}">
        <p14:creationId xmlns:p14="http://schemas.microsoft.com/office/powerpoint/2010/main" val="761790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p:cNvSpPr>
          <p:nvPr>
            <p:ph type="sldImg"/>
          </p:nvPr>
        </p:nvSpPr>
        <p:spPr bwMode="auto">
          <a:noFill/>
          <a:ln>
            <a:solidFill>
              <a:srgbClr val="000000"/>
            </a:solidFill>
            <a:miter lim="800000"/>
            <a:headEnd/>
            <a:tailEnd/>
          </a:ln>
        </p:spPr>
      </p:sp>
      <p:sp>
        <p:nvSpPr>
          <p:cNvPr id="366595" name="Notes Placeholder 2"/>
          <p:cNvSpPr>
            <a:spLocks noGrp="1"/>
          </p:cNvSpPr>
          <p:nvPr>
            <p:ph type="body" idx="1"/>
          </p:nvPr>
        </p:nvSpPr>
        <p:spPr bwMode="auto">
          <a:noFill/>
        </p:spPr>
        <p:txBody>
          <a:bodyPr/>
          <a:lstStyle/>
          <a:p>
            <a:pPr eaLnBrk="1" hangingPunct="1">
              <a:spcBef>
                <a:spcPct val="0"/>
              </a:spcBef>
            </a:pPr>
            <a:endParaRPr lang="en-GB">
              <a:cs typeface="MS PGothic" pitchFamily="34" charset="-128"/>
            </a:endParaRPr>
          </a:p>
        </p:txBody>
      </p:sp>
      <p:sp>
        <p:nvSpPr>
          <p:cNvPr id="366596" name="Slide Number Placeholder 3"/>
          <p:cNvSpPr>
            <a:spLocks noGrp="1"/>
          </p:cNvSpPr>
          <p:nvPr>
            <p:ph type="sldNum" sz="quarter" idx="5"/>
          </p:nvPr>
        </p:nvSpPr>
        <p:spPr bwMode="auto">
          <a:noFill/>
          <a:ln>
            <a:miter lim="800000"/>
            <a:headEnd/>
            <a:tailEnd/>
          </a:ln>
        </p:spPr>
        <p:txBody>
          <a:bodyPr/>
          <a:lstStyle/>
          <a:p>
            <a:fld id="{818B8342-A19D-A546-9D3B-B3BDE4544446}" type="slidenum">
              <a:rPr lang="en-US">
                <a:latin typeface="Calibri" charset="0"/>
              </a:rPr>
              <a:pPr/>
              <a:t>35</a:t>
            </a:fld>
            <a:endParaRPr lang="en-US">
              <a:latin typeface="Calibri" charset="0"/>
            </a:endParaRPr>
          </a:p>
        </p:txBody>
      </p:sp>
    </p:spTree>
    <p:extLst>
      <p:ext uri="{BB962C8B-B14F-4D97-AF65-F5344CB8AC3E}">
        <p14:creationId xmlns:p14="http://schemas.microsoft.com/office/powerpoint/2010/main" val="2704634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bwMode="auto">
          <a:noFill/>
          <a:ln>
            <a:solidFill>
              <a:srgbClr val="000000"/>
            </a:solidFill>
            <a:miter lim="800000"/>
            <a:headEnd/>
            <a:tailEnd/>
          </a:ln>
        </p:spPr>
      </p:sp>
      <p:sp>
        <p:nvSpPr>
          <p:cNvPr id="304131" name="Notes Placeholder 2"/>
          <p:cNvSpPr>
            <a:spLocks noGrp="1"/>
          </p:cNvSpPr>
          <p:nvPr>
            <p:ph type="body" idx="1"/>
          </p:nvPr>
        </p:nvSpPr>
        <p:spPr bwMode="auto">
          <a:noFill/>
        </p:spPr>
        <p:txBody>
          <a:bodyPr lIns="87993" tIns="43996" rIns="87993" bIns="43996"/>
          <a:lstStyle/>
          <a:p>
            <a:r>
              <a:rPr lang="en-US">
                <a:cs typeface="MS PGothic" pitchFamily="34" charset="-128"/>
              </a:rPr>
              <a:t>The body contains reservoir sites for HIV-1 even during during virally suppressive (HAART). </a:t>
            </a:r>
          </a:p>
          <a:p>
            <a:endParaRPr lang="en-US">
              <a:cs typeface="MS PGothic" pitchFamily="34" charset="-128"/>
            </a:endParaRPr>
          </a:p>
          <a:p>
            <a:r>
              <a:rPr lang="en-US">
                <a:cs typeface="MS PGothic" pitchFamily="34" charset="-128"/>
              </a:rPr>
              <a:t>RNA hides within other cells without replicating in this form for significant periods of time.  It can then start to replicate at any time.</a:t>
            </a:r>
          </a:p>
          <a:p>
            <a:r>
              <a:rPr lang="en-US">
                <a:cs typeface="MS PGothic" pitchFamily="34" charset="-128"/>
              </a:rPr>
              <a:t>Also there are places in the body that antiretroviral therapy may not be able to penetrate such as in the brain, testes, kidney or heart.</a:t>
            </a:r>
            <a:endParaRPr lang="en-GB">
              <a:cs typeface="MS PGothic" pitchFamily="34" charset="-128"/>
            </a:endParaRPr>
          </a:p>
        </p:txBody>
      </p:sp>
      <p:sp>
        <p:nvSpPr>
          <p:cNvPr id="3041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7993" tIns="43996" rIns="87993" bIns="43996" anchor="b">
            <a:prstTxWarp prst="textNoShape">
              <a:avLst/>
            </a:prstTxWarp>
          </a:bodyPr>
          <a:lstStyle/>
          <a:p>
            <a:pPr algn="r" defTabSz="879475"/>
            <a:fld id="{6832832F-823E-1145-81C5-54525F95C2AA}" type="slidenum">
              <a:rPr lang="en-GB" sz="1200">
                <a:solidFill>
                  <a:srgbClr val="000000"/>
                </a:solidFill>
                <a:ea typeface="Tahoma" charset="0"/>
                <a:cs typeface="Tahoma" charset="0"/>
              </a:rPr>
              <a:pPr algn="r" defTabSz="879475"/>
              <a:t>8</a:t>
            </a:fld>
            <a:endParaRPr lang="en-GB" sz="1200">
              <a:solidFill>
                <a:srgbClr val="000000"/>
              </a:solidFill>
              <a:ea typeface="Tahoma" charset="0"/>
              <a:cs typeface="Tahoma" charset="0"/>
            </a:endParaRPr>
          </a:p>
        </p:txBody>
      </p:sp>
    </p:spTree>
    <p:extLst>
      <p:ext uri="{BB962C8B-B14F-4D97-AF65-F5344CB8AC3E}">
        <p14:creationId xmlns:p14="http://schemas.microsoft.com/office/powerpoint/2010/main" val="187952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p:cNvSpPr>
          <p:nvPr>
            <p:ph type="sldImg"/>
          </p:nvPr>
        </p:nvSpPr>
        <p:spPr bwMode="auto">
          <a:noFill/>
          <a:ln>
            <a:solidFill>
              <a:srgbClr val="000000"/>
            </a:solidFill>
            <a:miter lim="800000"/>
            <a:headEnd/>
            <a:tailEnd/>
          </a:ln>
        </p:spPr>
      </p:sp>
      <p:sp>
        <p:nvSpPr>
          <p:cNvPr id="313347" name="Notes Placeholder 2"/>
          <p:cNvSpPr>
            <a:spLocks noGrp="1"/>
          </p:cNvSpPr>
          <p:nvPr>
            <p:ph type="body" idx="1"/>
          </p:nvPr>
        </p:nvSpPr>
        <p:spPr bwMode="auto">
          <a:noFill/>
        </p:spPr>
        <p:txBody>
          <a:bodyPr/>
          <a:lstStyle/>
          <a:p>
            <a:pPr eaLnBrk="1" hangingPunct="1">
              <a:spcBef>
                <a:spcPct val="0"/>
              </a:spcBef>
            </a:pPr>
            <a:endParaRPr lang="en-GB">
              <a:cs typeface="MS PGothic" pitchFamily="34" charset="-128"/>
            </a:endParaRPr>
          </a:p>
        </p:txBody>
      </p:sp>
      <p:sp>
        <p:nvSpPr>
          <p:cNvPr id="313348" name="Slide Number Placeholder 3"/>
          <p:cNvSpPr>
            <a:spLocks noGrp="1"/>
          </p:cNvSpPr>
          <p:nvPr>
            <p:ph type="sldNum" sz="quarter" idx="5"/>
          </p:nvPr>
        </p:nvSpPr>
        <p:spPr bwMode="auto">
          <a:noFill/>
          <a:ln>
            <a:miter lim="800000"/>
            <a:headEnd/>
            <a:tailEnd/>
          </a:ln>
        </p:spPr>
        <p:txBody>
          <a:bodyPr/>
          <a:lstStyle/>
          <a:p>
            <a:fld id="{C6A661D0-3E71-9D4C-9962-DD2066E14AF1}" type="slidenum">
              <a:rPr lang="en-GB">
                <a:latin typeface="Calibri" charset="0"/>
              </a:rPr>
              <a:pPr/>
              <a:t>9</a:t>
            </a:fld>
            <a:endParaRPr lang="en-GB">
              <a:latin typeface="Calibri" charset="0"/>
            </a:endParaRPr>
          </a:p>
        </p:txBody>
      </p:sp>
    </p:spTree>
    <p:extLst>
      <p:ext uri="{BB962C8B-B14F-4D97-AF65-F5344CB8AC3E}">
        <p14:creationId xmlns:p14="http://schemas.microsoft.com/office/powerpoint/2010/main" val="1979021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p:cNvSpPr>
          <p:nvPr>
            <p:ph type="sldImg"/>
          </p:nvPr>
        </p:nvSpPr>
        <p:spPr bwMode="auto">
          <a:noFill/>
          <a:ln>
            <a:solidFill>
              <a:srgbClr val="000000"/>
            </a:solidFill>
            <a:miter lim="800000"/>
            <a:headEnd/>
            <a:tailEnd/>
          </a:ln>
        </p:spPr>
      </p:sp>
      <p:sp>
        <p:nvSpPr>
          <p:cNvPr id="313347" name="Notes Placeholder 2"/>
          <p:cNvSpPr>
            <a:spLocks noGrp="1"/>
          </p:cNvSpPr>
          <p:nvPr>
            <p:ph type="body" idx="1"/>
          </p:nvPr>
        </p:nvSpPr>
        <p:spPr bwMode="auto">
          <a:noFill/>
        </p:spPr>
        <p:txBody>
          <a:bodyPr/>
          <a:lstStyle/>
          <a:p>
            <a:pPr eaLnBrk="1" hangingPunct="1">
              <a:spcBef>
                <a:spcPct val="0"/>
              </a:spcBef>
            </a:pPr>
            <a:endParaRPr lang="en-GB">
              <a:cs typeface="MS PGothic" pitchFamily="34" charset="-128"/>
            </a:endParaRPr>
          </a:p>
        </p:txBody>
      </p:sp>
      <p:sp>
        <p:nvSpPr>
          <p:cNvPr id="313348" name="Slide Number Placeholder 3"/>
          <p:cNvSpPr>
            <a:spLocks noGrp="1"/>
          </p:cNvSpPr>
          <p:nvPr>
            <p:ph type="sldNum" sz="quarter" idx="5"/>
          </p:nvPr>
        </p:nvSpPr>
        <p:spPr bwMode="auto">
          <a:noFill/>
          <a:ln>
            <a:miter lim="800000"/>
            <a:headEnd/>
            <a:tailEnd/>
          </a:ln>
        </p:spPr>
        <p:txBody>
          <a:bodyPr/>
          <a:lstStyle/>
          <a:p>
            <a:fld id="{C6A661D0-3E71-9D4C-9962-DD2066E14AF1}" type="slidenum">
              <a:rPr lang="en-GB">
                <a:latin typeface="Calibri" charset="0"/>
              </a:rPr>
              <a:pPr/>
              <a:t>10</a:t>
            </a:fld>
            <a:endParaRPr lang="en-GB">
              <a:latin typeface="Calibri" charset="0"/>
            </a:endParaRPr>
          </a:p>
        </p:txBody>
      </p:sp>
    </p:spTree>
    <p:extLst>
      <p:ext uri="{BB962C8B-B14F-4D97-AF65-F5344CB8AC3E}">
        <p14:creationId xmlns:p14="http://schemas.microsoft.com/office/powerpoint/2010/main" val="2616541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p:cNvSpPr>
          <p:nvPr>
            <p:ph type="sldImg"/>
          </p:nvPr>
        </p:nvSpPr>
        <p:spPr bwMode="auto">
          <a:noFill/>
          <a:ln>
            <a:solidFill>
              <a:srgbClr val="000000"/>
            </a:solidFill>
            <a:miter lim="800000"/>
            <a:headEnd/>
            <a:tailEnd/>
          </a:ln>
        </p:spPr>
      </p:sp>
      <p:sp>
        <p:nvSpPr>
          <p:cNvPr id="325635" name="Notes Placeholder 2"/>
          <p:cNvSpPr>
            <a:spLocks noGrp="1"/>
          </p:cNvSpPr>
          <p:nvPr>
            <p:ph type="body" idx="1"/>
          </p:nvPr>
        </p:nvSpPr>
        <p:spPr bwMode="auto">
          <a:noFill/>
        </p:spPr>
        <p:txBody>
          <a:bodyPr/>
          <a:lstStyle/>
          <a:p>
            <a:pPr eaLnBrk="1" hangingPunct="1">
              <a:spcBef>
                <a:spcPct val="0"/>
              </a:spcBef>
            </a:pPr>
            <a:endParaRPr lang="en-GB">
              <a:cs typeface="MS PGothic" pitchFamily="34" charset="-128"/>
            </a:endParaRPr>
          </a:p>
        </p:txBody>
      </p:sp>
      <p:sp>
        <p:nvSpPr>
          <p:cNvPr id="325636" name="Slide Number Placeholder 3"/>
          <p:cNvSpPr>
            <a:spLocks noGrp="1"/>
          </p:cNvSpPr>
          <p:nvPr>
            <p:ph type="sldNum" sz="quarter" idx="5"/>
          </p:nvPr>
        </p:nvSpPr>
        <p:spPr bwMode="auto">
          <a:noFill/>
          <a:ln>
            <a:miter lim="800000"/>
            <a:headEnd/>
            <a:tailEnd/>
          </a:ln>
        </p:spPr>
        <p:txBody>
          <a:bodyPr/>
          <a:lstStyle/>
          <a:p>
            <a:fld id="{F9FD3D78-78AD-2147-B153-7973A5B77DFA}" type="slidenum">
              <a:rPr lang="en-GB">
                <a:latin typeface="Calibri" charset="0"/>
              </a:rPr>
              <a:pPr/>
              <a:t>11</a:t>
            </a:fld>
            <a:endParaRPr lang="en-GB">
              <a:latin typeface="Calibri" charset="0"/>
            </a:endParaRPr>
          </a:p>
        </p:txBody>
      </p:sp>
    </p:spTree>
    <p:extLst>
      <p:ext uri="{BB962C8B-B14F-4D97-AF65-F5344CB8AC3E}">
        <p14:creationId xmlns:p14="http://schemas.microsoft.com/office/powerpoint/2010/main" val="809758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p:cNvSpPr>
          <p:nvPr>
            <p:ph type="sldImg"/>
          </p:nvPr>
        </p:nvSpPr>
        <p:spPr bwMode="auto">
          <a:noFill/>
          <a:ln>
            <a:solidFill>
              <a:srgbClr val="000000"/>
            </a:solidFill>
            <a:miter lim="800000"/>
            <a:headEnd/>
            <a:tailEnd/>
          </a:ln>
        </p:spPr>
      </p:sp>
      <p:sp>
        <p:nvSpPr>
          <p:cNvPr id="323587" name="Notes Placeholder 2"/>
          <p:cNvSpPr>
            <a:spLocks noGrp="1"/>
          </p:cNvSpPr>
          <p:nvPr>
            <p:ph type="body" idx="1"/>
          </p:nvPr>
        </p:nvSpPr>
        <p:spPr bwMode="auto">
          <a:noFill/>
        </p:spPr>
        <p:txBody>
          <a:bodyPr/>
          <a:lstStyle/>
          <a:p>
            <a:pPr eaLnBrk="1" hangingPunct="1">
              <a:spcBef>
                <a:spcPct val="0"/>
              </a:spcBef>
            </a:pPr>
            <a:endParaRPr lang="en-GB">
              <a:cs typeface="MS PGothic" pitchFamily="34" charset="-128"/>
            </a:endParaRPr>
          </a:p>
        </p:txBody>
      </p:sp>
      <p:sp>
        <p:nvSpPr>
          <p:cNvPr id="323588" name="Slide Number Placeholder 3"/>
          <p:cNvSpPr>
            <a:spLocks noGrp="1"/>
          </p:cNvSpPr>
          <p:nvPr>
            <p:ph type="sldNum" sz="quarter" idx="5"/>
          </p:nvPr>
        </p:nvSpPr>
        <p:spPr bwMode="auto">
          <a:noFill/>
          <a:ln>
            <a:miter lim="800000"/>
            <a:headEnd/>
            <a:tailEnd/>
          </a:ln>
        </p:spPr>
        <p:txBody>
          <a:bodyPr/>
          <a:lstStyle/>
          <a:p>
            <a:fld id="{F5D93292-927C-4342-A8D6-0D2440301308}" type="slidenum">
              <a:rPr lang="en-GB">
                <a:latin typeface="Calibri" charset="0"/>
              </a:rPr>
              <a:pPr/>
              <a:t>12</a:t>
            </a:fld>
            <a:endParaRPr lang="en-GB">
              <a:latin typeface="Calibri" charset="0"/>
            </a:endParaRPr>
          </a:p>
        </p:txBody>
      </p:sp>
    </p:spTree>
    <p:extLst>
      <p:ext uri="{BB962C8B-B14F-4D97-AF65-F5344CB8AC3E}">
        <p14:creationId xmlns:p14="http://schemas.microsoft.com/office/powerpoint/2010/main" val="2921024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p:cNvSpPr>
          <p:nvPr>
            <p:ph type="sldImg"/>
          </p:nvPr>
        </p:nvSpPr>
        <p:spPr bwMode="auto">
          <a:noFill/>
          <a:ln>
            <a:solidFill>
              <a:srgbClr val="000000"/>
            </a:solidFill>
            <a:miter lim="800000"/>
            <a:headEnd/>
            <a:tailEnd/>
          </a:ln>
        </p:spPr>
      </p:sp>
      <p:sp>
        <p:nvSpPr>
          <p:cNvPr id="323587" name="Notes Placeholder 2"/>
          <p:cNvSpPr>
            <a:spLocks noGrp="1"/>
          </p:cNvSpPr>
          <p:nvPr>
            <p:ph type="body" idx="1"/>
          </p:nvPr>
        </p:nvSpPr>
        <p:spPr bwMode="auto">
          <a:noFill/>
        </p:spPr>
        <p:txBody>
          <a:bodyPr/>
          <a:lstStyle/>
          <a:p>
            <a:pP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2 NRTIs + INSTI</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ABC/3TC + DTG ABC/3TC/DTG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HLA-B*57:01 negative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HBsAg</a:t>
            </a:r>
            <a:r>
              <a:rPr lang="en-GB" sz="1200" dirty="0">
                <a:effectLst/>
                <a:latin typeface="Calibri" panose="020F0502020204030204" pitchFamily="34" charset="0"/>
                <a:ea typeface="Calibri" panose="020F0502020204030204" pitchFamily="34" charset="0"/>
                <a:cs typeface="Times New Roman" panose="02020603050405020304" pitchFamily="18" charset="0"/>
              </a:rPr>
              <a:t> negative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 (ABC: HLA-B*57:01, cardiovascular risk) II (Weight increase (DTG))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TAF/FTC/BIC</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II (Weight increase (BIC, TAF))</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TAF/FTC or TDF/XTC + DTG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II (Weight increase (DTG, TAF)) III (TDF: prodrug types. Renal and bone toxicity. TAF dosing)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TAF/FTC or TDF/XTC + RAL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qd</a:t>
            </a:r>
            <a:r>
              <a:rPr lang="en-GB" sz="1200" dirty="0">
                <a:effectLst/>
                <a:latin typeface="Calibri" panose="020F0502020204030204" pitchFamily="34" charset="0"/>
                <a:ea typeface="Calibri" panose="020F0502020204030204" pitchFamily="34" charset="0"/>
                <a:cs typeface="Times New Roman" panose="02020603050405020304" pitchFamily="18" charset="0"/>
              </a:rPr>
              <a:t> or bid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II (Weight increase (RAL, TAF)) III (TDF: prodrug types. Renal and bone toxicity. TAF dosing) IV (RAL: dosing)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1 NRTI + INSTI</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XTC + DTG or 3TC/DTG</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err="1">
                <a:effectLst/>
                <a:latin typeface="Calibri" panose="020F0502020204030204" pitchFamily="34" charset="0"/>
                <a:ea typeface="Calibri" panose="020F0502020204030204" pitchFamily="34" charset="0"/>
                <a:cs typeface="Times New Roman" panose="02020603050405020304" pitchFamily="18" charset="0"/>
              </a:rPr>
              <a:t>HBsAg</a:t>
            </a:r>
            <a:r>
              <a:rPr lang="en-GB" sz="1200" dirty="0">
                <a:effectLst/>
                <a:latin typeface="Calibri" panose="020F0502020204030204" pitchFamily="34" charset="0"/>
                <a:ea typeface="Calibri" panose="020F0502020204030204" pitchFamily="34" charset="0"/>
                <a:cs typeface="Times New Roman" panose="02020603050405020304" pitchFamily="18" charset="0"/>
              </a:rPr>
              <a:t> negative HIV-VL &lt; 500,000 copies/mL Not recommended after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PrEP</a:t>
            </a:r>
            <a:r>
              <a:rPr lang="en-GB" sz="1200" dirty="0">
                <a:effectLst/>
                <a:latin typeface="Calibri" panose="020F0502020204030204" pitchFamily="34" charset="0"/>
                <a:ea typeface="Calibri" panose="020F0502020204030204" pitchFamily="34" charset="0"/>
                <a:cs typeface="Times New Roman" panose="02020603050405020304" pitchFamily="18" charset="0"/>
              </a:rPr>
              <a:t> failure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II (Weight increase (DTG)) V (3TC/DTG not after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PrEP</a:t>
            </a:r>
            <a:r>
              <a:rPr lang="en-GB" sz="1200" dirty="0">
                <a:effectLst/>
                <a:latin typeface="Calibri" panose="020F0502020204030204" pitchFamily="34" charset="0"/>
                <a:ea typeface="Calibri" panose="020F0502020204030204" pitchFamily="34" charset="0"/>
                <a:cs typeface="Times New Roman" panose="02020603050405020304" pitchFamily="18" charset="0"/>
              </a:rPr>
              <a:t> failure)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2 NRTIs + NNRTI</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TAF/FTC or TDF/XTC + DOR or TDF/3TC/DOR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II (Weight increase (TAF)) III (TDF: prodrug types. Renal and bone toxicity. TAF dosing) VI (DOR: caveats, HIV-2)</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Alternates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2 NRTIs + NNRTI</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TAF/FTC or TDF/XTC + EFV or TDF/FTC/EFV</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At bedtime or 2 hours before dinner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II (Weight increase (TAF) III (TDF: prodrug types. Renal and bone toxicity. TAF dosing) VII (EFV: neuro-psychiatric adverse events. HIV-2 or HIV-1 group 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TAF/FTC or TDF/XTC + RPV or TAF/FTC/RPV or TDF/FTC/RPV</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CD4 count &gt; 200 cells/µL HIV-VL &lt; 100,000 copies/mL Not on gastric pH increasing agents With food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II (Weight increase (TAF)) III (TDF: prodrug types. Renal and bone toxicity. TAF dosing) VIII (RPV: HIV-2)</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2 NRTIs + PI/r or PI/c</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TAF/FTC or TDF/XTC + DRV/c or DRV/r or TAF/FTC/DRV/c</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With food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II (Weight increase (TAF)) III (TDF: prodrug types. Renal and bone toxicity. TAF dosing) IX (DRV/r: cardiovascular risk) X (Boosted regimens and drug-drug interactions)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p>
          <a:p>
            <a:pPr eaLnBrk="1" hangingPunct="1">
              <a:spcBef>
                <a:spcPct val="0"/>
              </a:spcBef>
            </a:pPr>
            <a:endParaRPr lang="en-GB" dirty="0">
              <a:cs typeface="MS PGothic" pitchFamily="34" charset="-128"/>
            </a:endParaRPr>
          </a:p>
        </p:txBody>
      </p:sp>
      <p:sp>
        <p:nvSpPr>
          <p:cNvPr id="323588" name="Slide Number Placeholder 3"/>
          <p:cNvSpPr>
            <a:spLocks noGrp="1"/>
          </p:cNvSpPr>
          <p:nvPr>
            <p:ph type="sldNum" sz="quarter" idx="5"/>
          </p:nvPr>
        </p:nvSpPr>
        <p:spPr bwMode="auto">
          <a:noFill/>
          <a:ln>
            <a:miter lim="800000"/>
            <a:headEnd/>
            <a:tailEnd/>
          </a:ln>
        </p:spPr>
        <p:txBody>
          <a:bodyPr/>
          <a:lstStyle/>
          <a:p>
            <a:fld id="{F5D93292-927C-4342-A8D6-0D2440301308}" type="slidenum">
              <a:rPr lang="en-GB">
                <a:latin typeface="Calibri" charset="0"/>
              </a:rPr>
              <a:pPr/>
              <a:t>13</a:t>
            </a:fld>
            <a:endParaRPr lang="en-GB">
              <a:latin typeface="Calibri" charset="0"/>
            </a:endParaRPr>
          </a:p>
        </p:txBody>
      </p:sp>
    </p:spTree>
    <p:extLst>
      <p:ext uri="{BB962C8B-B14F-4D97-AF65-F5344CB8AC3E}">
        <p14:creationId xmlns:p14="http://schemas.microsoft.com/office/powerpoint/2010/main" val="72844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trajectory from problem awareness to maintenance on ART can be divided into five stages. Knowing a person's stage, health care providers use appropriate techniques to assist them to start and maintain ART.  </a:t>
            </a:r>
          </a:p>
          <a:p>
            <a:endParaRPr lang="en-US" dirty="0"/>
          </a:p>
        </p:txBody>
      </p:sp>
      <p:sp>
        <p:nvSpPr>
          <p:cNvPr id="4" name="Slide Number Placeholder 3"/>
          <p:cNvSpPr>
            <a:spLocks noGrp="1"/>
          </p:cNvSpPr>
          <p:nvPr>
            <p:ph type="sldNum" sz="quarter" idx="5"/>
          </p:nvPr>
        </p:nvSpPr>
        <p:spPr/>
        <p:txBody>
          <a:bodyPr/>
          <a:lstStyle/>
          <a:p>
            <a:pPr>
              <a:defRPr/>
            </a:pPr>
            <a:fld id="{25F18D2D-C346-4881-9346-DB67CDD73B3A}" type="slidenum">
              <a:rPr lang="en-GB" smtClean="0"/>
              <a:pPr>
                <a:defRPr/>
              </a:pPr>
              <a:t>15</a:t>
            </a:fld>
            <a:endParaRPr lang="en-GB"/>
          </a:p>
        </p:txBody>
      </p:sp>
    </p:spTree>
    <p:extLst>
      <p:ext uri="{BB962C8B-B14F-4D97-AF65-F5344CB8AC3E}">
        <p14:creationId xmlns:p14="http://schemas.microsoft.com/office/powerpoint/2010/main" val="571202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6858000"/>
          </a:xfrm>
          <a:prstGeom prst="rect">
            <a:avLst/>
          </a:prstGeom>
          <a:gradFill rotWithShape="1">
            <a:gsLst>
              <a:gs pos="0">
                <a:srgbClr val="0C5595"/>
              </a:gs>
              <a:gs pos="47000">
                <a:srgbClr val="B6CDE0"/>
              </a:gs>
              <a:gs pos="86000">
                <a:srgbClr val="0C5595"/>
              </a:gs>
              <a:gs pos="96001">
                <a:srgbClr val="0E2E55"/>
              </a:gs>
              <a:gs pos="100000">
                <a:srgbClr val="0E2E55"/>
              </a:gs>
            </a:gsLst>
            <a:lin ang="5400000"/>
          </a:gradFill>
          <a:ln w="9525">
            <a:solidFill>
              <a:srgbClr val="003F84"/>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4" name="Rounded Rectangle 3"/>
          <p:cNvSpPr>
            <a:spLocks noChangeArrowheads="1"/>
          </p:cNvSpPr>
          <p:nvPr/>
        </p:nvSpPr>
        <p:spPr bwMode="auto">
          <a:xfrm>
            <a:off x="1728788" y="1333500"/>
            <a:ext cx="5683250" cy="3849688"/>
          </a:xfrm>
          <a:prstGeom prst="roundRect">
            <a:avLst>
              <a:gd name="adj" fmla="val 16667"/>
            </a:avLst>
          </a:prstGeom>
          <a:solidFill>
            <a:schemeClr val="bg1"/>
          </a:solidFill>
          <a:ln w="25400">
            <a:solidFill>
              <a:srgbClr val="0C5595"/>
            </a:solidFill>
            <a:round/>
            <a:headEnd/>
            <a:tailEnd/>
          </a:ln>
          <a:effectLst>
            <a:outerShdw blurRad="165100" dist="50800" dir="2700000" algn="tl" rotWithShape="0">
              <a:srgbClr val="808080"/>
            </a:outerShdw>
          </a:effectLst>
        </p:spPr>
        <p:txBody>
          <a:bodyPr anchor="ctr"/>
          <a:lstStyle/>
          <a:p>
            <a:pPr algn="ctr" fontAlgn="auto">
              <a:spcBef>
                <a:spcPts val="0"/>
              </a:spcBef>
              <a:spcAft>
                <a:spcPts val="0"/>
              </a:spcAft>
              <a:defRPr/>
            </a:pPr>
            <a:endParaRPr lang="en-US">
              <a:solidFill>
                <a:schemeClr val="dk1"/>
              </a:solidFill>
              <a:latin typeface="+mn-lt"/>
            </a:endParaRPr>
          </a:p>
        </p:txBody>
      </p:sp>
      <p:pic>
        <p:nvPicPr>
          <p:cNvPr id="5" name="Picture 11"/>
          <p:cNvPicPr>
            <a:picLocks noChangeAspect="1"/>
          </p:cNvPicPr>
          <p:nvPr/>
        </p:nvPicPr>
        <p:blipFill>
          <a:blip r:embed="rId2"/>
          <a:srcRect/>
          <a:stretch>
            <a:fillRect/>
          </a:stretch>
        </p:blipFill>
        <p:spPr bwMode="auto">
          <a:xfrm>
            <a:off x="3652838" y="3989388"/>
            <a:ext cx="1835150" cy="800100"/>
          </a:xfrm>
          <a:prstGeom prst="rect">
            <a:avLst/>
          </a:prstGeom>
          <a:noFill/>
          <a:ln w="9525">
            <a:noFill/>
            <a:miter lim="800000"/>
            <a:headEnd/>
            <a:tailEnd/>
          </a:ln>
        </p:spPr>
      </p:pic>
      <p:sp>
        <p:nvSpPr>
          <p:cNvPr id="2" name="Title 1"/>
          <p:cNvSpPr>
            <a:spLocks noGrp="1"/>
          </p:cNvSpPr>
          <p:nvPr>
            <p:ph type="ctrTitle"/>
          </p:nvPr>
        </p:nvSpPr>
        <p:spPr>
          <a:xfrm>
            <a:off x="2014172" y="2130425"/>
            <a:ext cx="5115656" cy="1470025"/>
          </a:xfrm>
        </p:spPr>
        <p:txBody>
          <a:bodyPr/>
          <a:lstStyle>
            <a:lvl1pPr>
              <a:defRPr>
                <a:solidFill>
                  <a:schemeClr val="tx1"/>
                </a:solidFill>
              </a:defRPr>
            </a:lvl1p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6858000"/>
          </a:xfrm>
          <a:prstGeom prst="rect">
            <a:avLst/>
          </a:prstGeom>
          <a:gradFill rotWithShape="1">
            <a:gsLst>
              <a:gs pos="0">
                <a:srgbClr val="0C5595"/>
              </a:gs>
              <a:gs pos="47000">
                <a:srgbClr val="B6CDE0"/>
              </a:gs>
              <a:gs pos="86000">
                <a:srgbClr val="0C5595"/>
              </a:gs>
              <a:gs pos="96001">
                <a:srgbClr val="0E2E55"/>
              </a:gs>
              <a:gs pos="100000">
                <a:srgbClr val="0E2E55"/>
              </a:gs>
            </a:gsLst>
            <a:lin ang="5400000"/>
          </a:gradFill>
          <a:ln w="9525">
            <a:solidFill>
              <a:srgbClr val="003F84"/>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 name="Rounded Rectangle 2"/>
          <p:cNvSpPr>
            <a:spLocks noChangeArrowheads="1"/>
          </p:cNvSpPr>
          <p:nvPr/>
        </p:nvSpPr>
        <p:spPr bwMode="auto">
          <a:xfrm>
            <a:off x="1817688" y="1333500"/>
            <a:ext cx="5683250" cy="3849688"/>
          </a:xfrm>
          <a:prstGeom prst="roundRect">
            <a:avLst>
              <a:gd name="adj" fmla="val 16667"/>
            </a:avLst>
          </a:prstGeom>
          <a:solidFill>
            <a:schemeClr val="bg1"/>
          </a:solidFill>
          <a:ln w="25400">
            <a:solidFill>
              <a:srgbClr val="0C5595"/>
            </a:solidFill>
            <a:round/>
            <a:headEnd/>
            <a:tailEnd/>
          </a:ln>
          <a:effectLst>
            <a:outerShdw blurRad="165100" dist="50800" dir="2700000" algn="tl" rotWithShape="0">
              <a:srgbClr val="808080"/>
            </a:outerShdw>
          </a:effectLst>
        </p:spPr>
        <p:txBody>
          <a:bodyPr anchor="ctr"/>
          <a:lstStyle/>
          <a:p>
            <a:pPr algn="ctr" fontAlgn="auto">
              <a:spcBef>
                <a:spcPts val="0"/>
              </a:spcBef>
              <a:spcAft>
                <a:spcPts val="0"/>
              </a:spcAft>
              <a:defRPr/>
            </a:pPr>
            <a:endParaRPr lang="en-US">
              <a:solidFill>
                <a:schemeClr val="dk1"/>
              </a:solidFill>
              <a:latin typeface="+mn-lt"/>
            </a:endParaRPr>
          </a:p>
        </p:txBody>
      </p:sp>
      <p:pic>
        <p:nvPicPr>
          <p:cNvPr id="4" name="Picture 11" descr="nursetri-logo.png"/>
          <p:cNvPicPr>
            <a:picLocks noChangeAspect="1"/>
          </p:cNvPicPr>
          <p:nvPr/>
        </p:nvPicPr>
        <p:blipFill>
          <a:blip r:embed="rId2"/>
          <a:srcRect/>
          <a:stretch>
            <a:fillRect/>
          </a:stretch>
        </p:blipFill>
        <p:spPr bwMode="auto">
          <a:xfrm>
            <a:off x="2301875" y="2206625"/>
            <a:ext cx="4743450" cy="2068513"/>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6858000"/>
          </a:xfrm>
          <a:prstGeom prst="rect">
            <a:avLst/>
          </a:prstGeom>
          <a:gradFill rotWithShape="1">
            <a:gsLst>
              <a:gs pos="0">
                <a:srgbClr val="0C5595"/>
              </a:gs>
              <a:gs pos="47000">
                <a:srgbClr val="B6CDE0"/>
              </a:gs>
              <a:gs pos="86000">
                <a:srgbClr val="0C5595"/>
              </a:gs>
              <a:gs pos="96001">
                <a:srgbClr val="0E2E55"/>
              </a:gs>
              <a:gs pos="100000">
                <a:srgbClr val="0E2E55"/>
              </a:gs>
            </a:gsLst>
            <a:lin ang="5400000"/>
          </a:gradFill>
          <a:ln w="9525">
            <a:solidFill>
              <a:srgbClr val="003F84"/>
            </a:solidFill>
            <a:miter lim="800000"/>
            <a:headEnd/>
            <a:tailEnd/>
          </a:ln>
          <a:effectLst>
            <a:outerShdw blurRad="40000" dist="23000" dir="5400000" rotWithShape="0">
              <a:srgbClr val="000000">
                <a:alpha val="34998"/>
              </a:srgbClr>
            </a:outerShdw>
          </a:effectLst>
        </p:spPr>
        <p:txBody>
          <a:bodyPr anchor="ctr"/>
          <a:lstStyle/>
          <a:p>
            <a:pPr algn="ctr" defTabSz="914400" fontAlgn="auto">
              <a:spcBef>
                <a:spcPts val="0"/>
              </a:spcBef>
              <a:spcAft>
                <a:spcPts val="0"/>
              </a:spcAft>
              <a:defRPr/>
            </a:pPr>
            <a:endParaRPr lang="en-US">
              <a:solidFill>
                <a:prstClr val="white"/>
              </a:solidFill>
              <a:latin typeface="Calibri"/>
              <a:ea typeface="ＭＳ Ｐゴシック" charset="0"/>
              <a:cs typeface="Arial" charset="0"/>
            </a:endParaRPr>
          </a:p>
        </p:txBody>
      </p:sp>
      <p:sp>
        <p:nvSpPr>
          <p:cNvPr id="4" name="Rounded Rectangle 3"/>
          <p:cNvSpPr>
            <a:spLocks noChangeArrowheads="1"/>
          </p:cNvSpPr>
          <p:nvPr/>
        </p:nvSpPr>
        <p:spPr bwMode="auto">
          <a:xfrm>
            <a:off x="1728788" y="1333500"/>
            <a:ext cx="5683250" cy="3849688"/>
          </a:xfrm>
          <a:prstGeom prst="roundRect">
            <a:avLst>
              <a:gd name="adj" fmla="val 16667"/>
            </a:avLst>
          </a:prstGeom>
          <a:solidFill>
            <a:schemeClr val="bg1"/>
          </a:solidFill>
          <a:ln w="25400">
            <a:solidFill>
              <a:srgbClr val="0C5595"/>
            </a:solidFill>
            <a:round/>
            <a:headEnd/>
            <a:tailEnd/>
          </a:ln>
          <a:effectLst>
            <a:outerShdw blurRad="165100" dist="50800" dir="2700000" algn="tl" rotWithShape="0">
              <a:srgbClr val="000000">
                <a:alpha val="74997"/>
              </a:srgbClr>
            </a:outerShdw>
          </a:effectLst>
        </p:spPr>
        <p:txBody>
          <a:bodyPr anchor="ctr"/>
          <a:lstStyle/>
          <a:p>
            <a:pPr algn="ctr" defTabSz="914400" fontAlgn="auto">
              <a:spcBef>
                <a:spcPts val="0"/>
              </a:spcBef>
              <a:spcAft>
                <a:spcPts val="0"/>
              </a:spcAft>
              <a:defRPr/>
            </a:pPr>
            <a:endParaRPr lang="en-US">
              <a:solidFill>
                <a:srgbClr val="182454"/>
              </a:solidFill>
              <a:latin typeface="Calibri"/>
              <a:ea typeface="ＭＳ Ｐゴシック" charset="0"/>
              <a:cs typeface="Arial" charset="0"/>
            </a:endParaRPr>
          </a:p>
        </p:txBody>
      </p:sp>
      <p:pic>
        <p:nvPicPr>
          <p:cNvPr id="5" name="Picture 11"/>
          <p:cNvPicPr>
            <a:picLocks noChangeAspect="1"/>
          </p:cNvPicPr>
          <p:nvPr/>
        </p:nvPicPr>
        <p:blipFill>
          <a:blip r:embed="rId2"/>
          <a:srcRect/>
          <a:stretch>
            <a:fillRect/>
          </a:stretch>
        </p:blipFill>
        <p:spPr bwMode="auto">
          <a:xfrm>
            <a:off x="3652838" y="3989388"/>
            <a:ext cx="1835150" cy="800100"/>
          </a:xfrm>
          <a:prstGeom prst="rect">
            <a:avLst/>
          </a:prstGeom>
          <a:noFill/>
          <a:ln w="9525">
            <a:noFill/>
            <a:miter lim="800000"/>
            <a:headEnd/>
            <a:tailEnd/>
          </a:ln>
        </p:spPr>
      </p:pic>
      <p:sp>
        <p:nvSpPr>
          <p:cNvPr id="2" name="Title 1"/>
          <p:cNvSpPr>
            <a:spLocks noGrp="1"/>
          </p:cNvSpPr>
          <p:nvPr>
            <p:ph type="ctrTitle"/>
          </p:nvPr>
        </p:nvSpPr>
        <p:spPr>
          <a:xfrm>
            <a:off x="2014172" y="2130425"/>
            <a:ext cx="5115656" cy="1470025"/>
          </a:xfrm>
        </p:spPr>
        <p:txBody>
          <a:bodyPr/>
          <a:lstStyle>
            <a:lvl1pPr>
              <a:defRPr>
                <a:solidFill>
                  <a:schemeClr val="tx1"/>
                </a:solidFill>
              </a:defRPr>
            </a:lvl1p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B68CAAA-2D97-DB40-AB00-3565EBB8E0BC}" type="datetimeFigureOut">
              <a:rPr lang="en-GB" smtClean="0"/>
              <a:pPr/>
              <a:t>12/11/2022</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7167724-CBC5-BB4F-A77D-81496A29B51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9144000" cy="6858000"/>
          </a:xfrm>
          <a:prstGeom prst="rect">
            <a:avLst/>
          </a:prstGeom>
          <a:gradFill rotWithShape="1">
            <a:gsLst>
              <a:gs pos="0">
                <a:srgbClr val="0C5595"/>
              </a:gs>
              <a:gs pos="47000">
                <a:srgbClr val="B6CDE0"/>
              </a:gs>
              <a:gs pos="86000">
                <a:srgbClr val="0C5595"/>
              </a:gs>
              <a:gs pos="96001">
                <a:srgbClr val="0E2E55"/>
              </a:gs>
              <a:gs pos="100000">
                <a:srgbClr val="0E2E55"/>
              </a:gs>
            </a:gsLst>
            <a:lin ang="5400000"/>
          </a:gradFill>
          <a:ln w="9525">
            <a:solidFill>
              <a:srgbClr val="003F84"/>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9" name="Rounded Rectangle 8"/>
          <p:cNvSpPr>
            <a:spLocks noChangeArrowheads="1"/>
          </p:cNvSpPr>
          <p:nvPr/>
        </p:nvSpPr>
        <p:spPr bwMode="auto">
          <a:xfrm>
            <a:off x="290513" y="420688"/>
            <a:ext cx="8564562" cy="5459412"/>
          </a:xfrm>
          <a:prstGeom prst="roundRect">
            <a:avLst>
              <a:gd name="adj" fmla="val 16667"/>
            </a:avLst>
          </a:prstGeom>
          <a:solidFill>
            <a:srgbClr val="E3EAF1"/>
          </a:solidFill>
          <a:ln w="25400">
            <a:solidFill>
              <a:srgbClr val="0C5595"/>
            </a:solidFill>
            <a:round/>
            <a:headEnd/>
            <a:tailEnd/>
          </a:ln>
          <a:effectLst>
            <a:outerShdw blurRad="165100" dist="50800" dir="2700000" algn="tl" rotWithShape="0">
              <a:srgbClr val="808080"/>
            </a:outerShdw>
          </a:effectLst>
        </p:spPr>
        <p:txBody>
          <a:bodyPr anchor="ctr"/>
          <a:lstStyle/>
          <a:p>
            <a:pPr algn="ctr" fontAlgn="auto">
              <a:spcBef>
                <a:spcPts val="0"/>
              </a:spcBef>
              <a:spcAft>
                <a:spcPts val="0"/>
              </a:spcAft>
              <a:defRPr/>
            </a:pPr>
            <a:endParaRPr lang="en-US">
              <a:solidFill>
                <a:schemeClr val="dk1"/>
              </a:solidFill>
              <a:latin typeface="+mn-lt"/>
            </a:endParaRPr>
          </a:p>
        </p:txBody>
      </p:sp>
      <p:sp>
        <p:nvSpPr>
          <p:cNvPr id="102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30" name="Picture 9" descr="nursetri-logo-rev.png"/>
          <p:cNvPicPr>
            <a:picLocks noChangeAspect="1"/>
          </p:cNvPicPr>
          <p:nvPr/>
        </p:nvPicPr>
        <p:blipFill>
          <a:blip r:embed="rId9"/>
          <a:srcRect/>
          <a:stretch>
            <a:fillRect/>
          </a:stretch>
        </p:blipFill>
        <p:spPr bwMode="auto">
          <a:xfrm>
            <a:off x="7331075" y="6035675"/>
            <a:ext cx="1355725" cy="590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7" r:id="rId2"/>
    <p:sldLayoutId id="2147483668" r:id="rId3"/>
    <p:sldLayoutId id="2147483665" r:id="rId4"/>
    <p:sldLayoutId id="2147483666" r:id="rId5"/>
    <p:sldLayoutId id="2147483670" r:id="rId6"/>
    <p:sldLayoutId id="2147483671" r:id="rId7"/>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idx="4294967295"/>
          </p:nvPr>
        </p:nvSpPr>
        <p:spPr>
          <a:xfrm>
            <a:off x="1600200" y="1916113"/>
            <a:ext cx="5791200" cy="2198687"/>
          </a:xfrm>
        </p:spPr>
        <p:txBody>
          <a:bodyPr>
            <a:normAutofit/>
          </a:bodyPr>
          <a:lstStyle/>
          <a:p>
            <a:r>
              <a:rPr lang="pl-PL" sz="3600" b="1" dirty="0"/>
              <a:t>Zarządzanie pielęgniarek lekami i rozwój nowych leków</a:t>
            </a:r>
            <a:endParaRPr lang="en-US" sz="4800" dirty="0">
              <a:ea typeface="ＭＳ Ｐゴシック" charset="-128"/>
              <a:cs typeface="ＭＳ Ｐゴシック" charset="-128"/>
            </a:endParaRPr>
          </a:p>
        </p:txBody>
      </p:sp>
      <p:sp>
        <p:nvSpPr>
          <p:cNvPr id="2" name="TextBox 1">
            <a:extLst>
              <a:ext uri="{FF2B5EF4-FFF2-40B4-BE49-F238E27FC236}">
                <a16:creationId xmlns:a16="http://schemas.microsoft.com/office/drawing/2014/main" id="{3D53A8C0-0909-22A6-42E7-072E5AE2556B}"/>
              </a:ext>
            </a:extLst>
          </p:cNvPr>
          <p:cNvSpPr txBox="1"/>
          <p:nvPr/>
        </p:nvSpPr>
        <p:spPr>
          <a:xfrm>
            <a:off x="2123728" y="4869160"/>
            <a:ext cx="1561068" cy="369332"/>
          </a:xfrm>
          <a:prstGeom prst="rect">
            <a:avLst/>
          </a:prstGeom>
          <a:noFill/>
        </p:spPr>
        <p:txBody>
          <a:bodyPr wrap="none" rtlCol="0">
            <a:spAutoFit/>
          </a:bodyPr>
          <a:lstStyle/>
          <a:p>
            <a:r>
              <a:rPr lang="en-US" dirty="0"/>
              <a:t>Anele Waters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itle 1"/>
          <p:cNvSpPr>
            <a:spLocks noGrp="1"/>
          </p:cNvSpPr>
          <p:nvPr>
            <p:ph type="ctrTitle"/>
          </p:nvPr>
        </p:nvSpPr>
        <p:spPr>
          <a:xfrm>
            <a:off x="684213" y="692150"/>
            <a:ext cx="7772400" cy="792163"/>
          </a:xfrm>
        </p:spPr>
        <p:txBody>
          <a:bodyPr/>
          <a:lstStyle/>
          <a:p>
            <a:pPr eaLnBrk="1" hangingPunct="1"/>
            <a:r>
              <a:rPr lang="en-GB" dirty="0">
                <a:ea typeface="ＭＳ Ｐゴシック" charset="-128"/>
                <a:cs typeface="ＭＳ Ｐゴシック" charset="-128"/>
              </a:rPr>
              <a:t>EACS (2021) </a:t>
            </a:r>
            <a:r>
              <a:rPr lang="en-GB" dirty="0" err="1">
                <a:ea typeface="ＭＳ Ｐゴシック" charset="-128"/>
                <a:cs typeface="ＭＳ Ｐゴシック" charset="-128"/>
              </a:rPr>
              <a:t>Zalecenia</a:t>
            </a:r>
            <a:endParaRPr lang="en-GB" dirty="0">
              <a:ea typeface="ＭＳ Ｐゴシック" charset="-128"/>
              <a:cs typeface="ＭＳ Ｐゴシック" charset="-128"/>
            </a:endParaRPr>
          </a:p>
        </p:txBody>
      </p:sp>
      <p:sp>
        <p:nvSpPr>
          <p:cNvPr id="3" name="Subtitle 2"/>
          <p:cNvSpPr>
            <a:spLocks noGrp="1"/>
          </p:cNvSpPr>
          <p:nvPr>
            <p:ph type="subTitle" idx="1"/>
          </p:nvPr>
        </p:nvSpPr>
        <p:spPr>
          <a:xfrm>
            <a:off x="457200" y="1828800"/>
            <a:ext cx="8208963" cy="4310063"/>
          </a:xfrm>
        </p:spPr>
        <p:txBody>
          <a:bodyPr/>
          <a:lstStyle/>
          <a:p>
            <a:pPr algn="l">
              <a:defRPr/>
            </a:pPr>
            <a:r>
              <a:rPr lang="pl-PL" dirty="0">
                <a:solidFill>
                  <a:srgbClr val="182454"/>
                </a:solidFill>
              </a:rPr>
              <a:t>Zalecane ART z dowolną liczbą CD4 do:</a:t>
            </a:r>
          </a:p>
          <a:p>
            <a:pPr algn="l">
              <a:defRPr/>
            </a:pPr>
            <a:endParaRPr lang="en-GB" dirty="0">
              <a:solidFill>
                <a:srgbClr val="182454"/>
              </a:solidFill>
            </a:endParaRPr>
          </a:p>
          <a:p>
            <a:pPr algn="l">
              <a:buFont typeface="Arial"/>
              <a:buChar char="•"/>
              <a:defRPr/>
            </a:pPr>
            <a:r>
              <a:rPr lang="en-GB" dirty="0">
                <a:solidFill>
                  <a:srgbClr val="182454"/>
                </a:solidFill>
              </a:rPr>
              <a:t> </a:t>
            </a:r>
            <a:r>
              <a:rPr lang="pl-PL" dirty="0">
                <a:solidFill>
                  <a:srgbClr val="182454"/>
                </a:solidFill>
              </a:rPr>
              <a:t>zapobiegać progresji choroby HIV</a:t>
            </a:r>
          </a:p>
          <a:p>
            <a:pPr algn="l">
              <a:buFont typeface="Arial"/>
              <a:buChar char="•"/>
              <a:defRPr/>
            </a:pPr>
            <a:r>
              <a:rPr lang="pl-PL" dirty="0">
                <a:solidFill>
                  <a:srgbClr val="182454"/>
                </a:solidFill>
              </a:rPr>
              <a:t>  zmniejszyć ryzyko chorób współistniejących</a:t>
            </a:r>
          </a:p>
          <a:p>
            <a:pPr algn="l">
              <a:buFont typeface="Arial"/>
              <a:buChar char="•"/>
              <a:defRPr/>
            </a:pPr>
            <a:r>
              <a:rPr lang="pl-PL" dirty="0">
                <a:solidFill>
                  <a:srgbClr val="182454"/>
                </a:solidFill>
              </a:rPr>
              <a:t>  zapobiegać transmisji seksualnej</a:t>
            </a:r>
          </a:p>
          <a:p>
            <a:pPr algn="l">
              <a:buFont typeface="Arial"/>
              <a:buChar char="•"/>
              <a:defRPr/>
            </a:pPr>
            <a:r>
              <a:rPr lang="pl-PL" dirty="0">
                <a:solidFill>
                  <a:srgbClr val="182454"/>
                </a:solidFill>
              </a:rPr>
              <a:t>  zapobiegać transmisji z matki na dziecko</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Title 1"/>
          <p:cNvSpPr>
            <a:spLocks noGrp="1"/>
          </p:cNvSpPr>
          <p:nvPr>
            <p:ph type="ctrTitle"/>
          </p:nvPr>
        </p:nvSpPr>
        <p:spPr>
          <a:xfrm>
            <a:off x="684213" y="692150"/>
            <a:ext cx="7772400" cy="936625"/>
          </a:xfrm>
        </p:spPr>
        <p:txBody>
          <a:bodyPr/>
          <a:lstStyle/>
          <a:p>
            <a:pPr eaLnBrk="1" hangingPunct="1"/>
            <a:r>
              <a:rPr lang="en-GB" dirty="0" err="1">
                <a:ea typeface="ＭＳ Ｐゴシック" charset="-128"/>
                <a:cs typeface="ＭＳ Ｐゴシック" charset="-128"/>
              </a:rPr>
              <a:t>Badania</a:t>
            </a:r>
            <a:r>
              <a:rPr lang="en-GB" dirty="0">
                <a:ea typeface="ＭＳ Ｐゴシック" charset="-128"/>
                <a:cs typeface="ＭＳ Ｐゴシック" charset="-128"/>
              </a:rPr>
              <a:t> </a:t>
            </a:r>
            <a:r>
              <a:rPr lang="en-GB" dirty="0" err="1">
                <a:ea typeface="ＭＳ Ｐゴシック" charset="-128"/>
                <a:cs typeface="ＭＳ Ｐゴシック" charset="-128"/>
              </a:rPr>
              <a:t>krwi</a:t>
            </a:r>
            <a:r>
              <a:rPr lang="en-GB" dirty="0">
                <a:ea typeface="ＭＳ Ｐゴシック" charset="-128"/>
                <a:cs typeface="ＭＳ Ｐゴシック" charset="-128"/>
              </a:rPr>
              <a:t> </a:t>
            </a:r>
            <a:r>
              <a:rPr lang="en-GB" dirty="0" err="1">
                <a:ea typeface="ＭＳ Ｐゴシック" charset="-128"/>
                <a:cs typeface="ＭＳ Ｐゴシック" charset="-128"/>
              </a:rPr>
              <a:t>przed</a:t>
            </a:r>
            <a:r>
              <a:rPr lang="en-GB" dirty="0">
                <a:ea typeface="ＭＳ Ｐゴシック" charset="-128"/>
                <a:cs typeface="ＭＳ Ｐゴシック" charset="-128"/>
              </a:rPr>
              <a:t> </a:t>
            </a:r>
            <a:r>
              <a:rPr lang="en-GB" dirty="0" err="1">
                <a:ea typeface="ＭＳ Ｐゴシック" charset="-128"/>
                <a:cs typeface="ＭＳ Ｐゴシック" charset="-128"/>
              </a:rPr>
              <a:t>rozpoczęciem</a:t>
            </a:r>
            <a:endParaRPr lang="en-GB" dirty="0">
              <a:ea typeface="ＭＳ Ｐゴシック" charset="-128"/>
              <a:cs typeface="ＭＳ Ｐゴシック" charset="-128"/>
            </a:endParaRPr>
          </a:p>
        </p:txBody>
      </p:sp>
      <p:sp>
        <p:nvSpPr>
          <p:cNvPr id="324611" name="Subtitle 2"/>
          <p:cNvSpPr>
            <a:spLocks noGrp="1"/>
          </p:cNvSpPr>
          <p:nvPr>
            <p:ph type="subTitle" idx="1"/>
          </p:nvPr>
        </p:nvSpPr>
        <p:spPr>
          <a:xfrm>
            <a:off x="684213" y="1844675"/>
            <a:ext cx="7488237" cy="3794125"/>
          </a:xfrm>
        </p:spPr>
        <p:txBody>
          <a:bodyPr/>
          <a:lstStyle/>
          <a:p>
            <a:pPr marL="457200" indent="-457200" eaLnBrk="1" hangingPunct="1">
              <a:lnSpc>
                <a:spcPct val="90000"/>
              </a:lnSpc>
              <a:buFont typeface="Arial" charset="-52"/>
              <a:buChar char="•"/>
            </a:pPr>
            <a:r>
              <a:rPr lang="pl-PL" dirty="0">
                <a:solidFill>
                  <a:schemeClr val="tx1"/>
                </a:solidFill>
                <a:ea typeface="ＭＳ Ｐゴシック" charset="-128"/>
                <a:cs typeface="ＭＳ Ｐゴシック" charset="-128"/>
              </a:rPr>
              <a:t>CD4</a:t>
            </a:r>
          </a:p>
          <a:p>
            <a:pPr marL="457200" indent="-457200" eaLnBrk="1" hangingPunct="1">
              <a:lnSpc>
                <a:spcPct val="90000"/>
              </a:lnSpc>
              <a:buFont typeface="Arial" charset="-52"/>
              <a:buChar char="•"/>
            </a:pPr>
            <a:r>
              <a:rPr lang="pl-PL" dirty="0">
                <a:solidFill>
                  <a:schemeClr val="tx1"/>
                </a:solidFill>
                <a:ea typeface="ＭＳ Ｐゴシック" charset="-128"/>
                <a:cs typeface="ＭＳ Ｐゴシック" charset="-128"/>
              </a:rPr>
              <a:t>Wirusowe obciążenie</a:t>
            </a:r>
          </a:p>
          <a:p>
            <a:pPr marL="457200" indent="-457200" eaLnBrk="1" hangingPunct="1">
              <a:lnSpc>
                <a:spcPct val="90000"/>
              </a:lnSpc>
              <a:buFont typeface="Arial" charset="-52"/>
              <a:buChar char="•"/>
            </a:pPr>
            <a:r>
              <a:rPr lang="pl-PL" dirty="0">
                <a:solidFill>
                  <a:schemeClr val="tx1"/>
                </a:solidFill>
                <a:ea typeface="ＭＳ Ｐゴシック" charset="-128"/>
                <a:cs typeface="ＭＳ Ｐゴシック" charset="-128"/>
              </a:rPr>
              <a:t>Test tropizmu</a:t>
            </a:r>
          </a:p>
          <a:p>
            <a:pPr marL="457200" indent="-457200" eaLnBrk="1" hangingPunct="1">
              <a:lnSpc>
                <a:spcPct val="90000"/>
              </a:lnSpc>
              <a:buFont typeface="Arial" charset="-52"/>
              <a:buChar char="•"/>
            </a:pPr>
            <a:r>
              <a:rPr lang="pl-PL" dirty="0">
                <a:solidFill>
                  <a:schemeClr val="tx1"/>
                </a:solidFill>
                <a:ea typeface="ＭＳ Ｐゴシック" charset="-128"/>
                <a:cs typeface="ＭＳ Ｐゴシック" charset="-128"/>
              </a:rPr>
              <a:t>Test oporności</a:t>
            </a:r>
          </a:p>
          <a:p>
            <a:pPr marL="457200" indent="-457200" eaLnBrk="1" hangingPunct="1">
              <a:lnSpc>
                <a:spcPct val="90000"/>
              </a:lnSpc>
              <a:buFont typeface="Arial" charset="-52"/>
              <a:buChar char="•"/>
            </a:pPr>
            <a:r>
              <a:rPr lang="pl-PL" dirty="0">
                <a:solidFill>
                  <a:schemeClr val="tx1"/>
                </a:solidFill>
                <a:ea typeface="ＭＳ Ｐゴシック" charset="-128"/>
                <a:cs typeface="ＭＳ Ｐゴシック" charset="-128"/>
              </a:rPr>
              <a:t>HLA B*5701</a:t>
            </a:r>
          </a:p>
          <a:p>
            <a:pPr marL="457200" indent="-457200" eaLnBrk="1" hangingPunct="1">
              <a:lnSpc>
                <a:spcPct val="90000"/>
              </a:lnSpc>
              <a:buFont typeface="Arial" charset="-52"/>
              <a:buChar char="•"/>
            </a:pPr>
            <a:r>
              <a:rPr lang="pl-PL" dirty="0">
                <a:solidFill>
                  <a:schemeClr val="tx1"/>
                </a:solidFill>
                <a:ea typeface="ＭＳ Ｐゴシック" charset="-128"/>
                <a:cs typeface="ＭＳ Ｐゴシック" charset="-128"/>
              </a:rPr>
              <a:t>Testy czynności wątroby</a:t>
            </a:r>
          </a:p>
          <a:p>
            <a:pPr marL="457200" indent="-457200" eaLnBrk="1" hangingPunct="1">
              <a:lnSpc>
                <a:spcPct val="90000"/>
              </a:lnSpc>
              <a:buFont typeface="Arial" charset="-52"/>
              <a:buChar char="•"/>
            </a:pPr>
            <a:r>
              <a:rPr lang="pl-PL" dirty="0">
                <a:solidFill>
                  <a:schemeClr val="tx1"/>
                </a:solidFill>
                <a:ea typeface="ＭＳ Ｐゴシック" charset="-128"/>
                <a:cs typeface="ＭＳ Ｐゴシック" charset="-128"/>
              </a:rPr>
              <a:t>FBC</a:t>
            </a:r>
            <a:endParaRPr lang="en-GB" dirty="0">
              <a:solidFill>
                <a:schemeClr val="tx1"/>
              </a:solidFill>
              <a:ea typeface="ＭＳ Ｐゴシック" charset="-128"/>
              <a:cs typeface="ＭＳ Ｐゴシック"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itle 1"/>
          <p:cNvSpPr>
            <a:spLocks noGrp="1"/>
          </p:cNvSpPr>
          <p:nvPr>
            <p:ph type="ctrTitle"/>
          </p:nvPr>
        </p:nvSpPr>
        <p:spPr>
          <a:xfrm>
            <a:off x="459978" y="620688"/>
            <a:ext cx="7772400" cy="990600"/>
          </a:xfrm>
        </p:spPr>
        <p:txBody>
          <a:bodyPr/>
          <a:lstStyle/>
          <a:p>
            <a:pPr algn="l"/>
            <a:r>
              <a:rPr lang="pl-PL" dirty="0"/>
              <a:t>Przed wyborem schematu ART należy koniecznie sprawdzić:</a:t>
            </a:r>
            <a:endParaRPr lang="en-GB" dirty="0"/>
          </a:p>
        </p:txBody>
      </p:sp>
      <p:sp>
        <p:nvSpPr>
          <p:cNvPr id="2" name="TextBox 1">
            <a:extLst>
              <a:ext uri="{FF2B5EF4-FFF2-40B4-BE49-F238E27FC236}">
                <a16:creationId xmlns:a16="http://schemas.microsoft.com/office/drawing/2014/main" id="{E0716D55-1610-4426-A3E3-FF8636CA1A48}"/>
              </a:ext>
            </a:extLst>
          </p:cNvPr>
          <p:cNvSpPr txBox="1"/>
          <p:nvPr/>
        </p:nvSpPr>
        <p:spPr>
          <a:xfrm>
            <a:off x="1259632" y="5301208"/>
            <a:ext cx="8205093" cy="646331"/>
          </a:xfrm>
          <a:prstGeom prst="rect">
            <a:avLst/>
          </a:prstGeom>
          <a:noFill/>
        </p:spPr>
        <p:txBody>
          <a:bodyPr wrap="square" rtlCol="0">
            <a:spAutoFit/>
          </a:bodyPr>
          <a:lstStyle/>
          <a:p>
            <a:r>
              <a:rPr lang="en-GB" b="1" dirty="0"/>
              <a:t>https://www.eacsociety.org/media/final2021eacsguidelinesv11.0_oct2021.pdf</a:t>
            </a:r>
          </a:p>
        </p:txBody>
      </p:sp>
      <p:sp>
        <p:nvSpPr>
          <p:cNvPr id="3" name="Subtitle 2"/>
          <p:cNvSpPr>
            <a:spLocks noGrp="1"/>
          </p:cNvSpPr>
          <p:nvPr>
            <p:ph type="subTitle" idx="1"/>
          </p:nvPr>
        </p:nvSpPr>
        <p:spPr>
          <a:xfrm>
            <a:off x="478929" y="1772816"/>
            <a:ext cx="8341543" cy="2952328"/>
          </a:xfrm>
        </p:spPr>
        <p:txBody>
          <a:bodyPr/>
          <a:lstStyle/>
          <a:p>
            <a:pPr algn="l"/>
            <a:r>
              <a:rPr lang="pl-PL" sz="2400" dirty="0">
                <a:solidFill>
                  <a:schemeClr val="tx1"/>
                </a:solidFill>
              </a:rPr>
              <a:t>• Jeśli kobieta chce zajść w ciążę lub jest w ciąży:</a:t>
            </a:r>
          </a:p>
          <a:p>
            <a:pPr algn="l"/>
            <a:r>
              <a:rPr lang="pl-PL" sz="2400" dirty="0">
                <a:solidFill>
                  <a:schemeClr val="tx1"/>
                </a:solidFill>
              </a:rPr>
              <a:t>• Jeśli dana osoba ma infekcję oportunistyczną:</a:t>
            </a:r>
          </a:p>
          <a:p>
            <a:pPr algn="l"/>
            <a:r>
              <a:rPr lang="pl-PL" sz="2400" dirty="0">
                <a:solidFill>
                  <a:schemeClr val="tx1"/>
                </a:solidFill>
              </a:rPr>
              <a:t>• Jeśli osoba ma gruźlicę:</a:t>
            </a:r>
          </a:p>
          <a:p>
            <a:pPr algn="l"/>
            <a:r>
              <a:rPr lang="pl-PL" sz="2400" dirty="0">
                <a:solidFill>
                  <a:schemeClr val="tx1"/>
                </a:solidFill>
              </a:rPr>
              <a:t>• Jeśli dana osoba ma potencjalne leczenie ograniczające choroby współistniejące:</a:t>
            </a:r>
          </a:p>
          <a:p>
            <a:pPr algn="l"/>
            <a:r>
              <a:rPr lang="pl-PL" sz="2400" dirty="0">
                <a:solidFill>
                  <a:schemeClr val="tx1"/>
                </a:solidFill>
              </a:rPr>
              <a:t>• Jeśli dana osoba jest leczona innymi lekami:</a:t>
            </a:r>
          </a:p>
          <a:p>
            <a:pPr algn="l"/>
            <a:r>
              <a:rPr lang="pl-PL" sz="2400" dirty="0">
                <a:solidFill>
                  <a:schemeClr val="tx1"/>
                </a:solidFill>
              </a:rPr>
              <a:t>• Jeśli osoba ma trudności z przełykaniem:</a:t>
            </a:r>
          </a:p>
          <a:p>
            <a:pPr algn="l"/>
            <a:r>
              <a:rPr lang="pl-PL" sz="2400" dirty="0">
                <a:solidFill>
                  <a:schemeClr val="tx1"/>
                </a:solidFill>
              </a:rPr>
              <a:t>• Jeśli dana osoba zaraziła się wirusem HIV podczas otrzymywania </a:t>
            </a:r>
            <a:r>
              <a:rPr lang="pl-PL" sz="2400" dirty="0" err="1">
                <a:solidFill>
                  <a:schemeClr val="tx1"/>
                </a:solidFill>
              </a:rPr>
              <a:t>PrEP</a:t>
            </a:r>
            <a:r>
              <a:rPr lang="pl-PL" sz="2400" dirty="0">
                <a:solidFill>
                  <a:schemeClr val="tx1"/>
                </a:solidFill>
              </a:rPr>
              <a:t>:</a:t>
            </a:r>
            <a:endParaRPr lang="en-GB"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itle 1"/>
          <p:cNvSpPr>
            <a:spLocks noGrp="1"/>
          </p:cNvSpPr>
          <p:nvPr>
            <p:ph type="ctrTitle"/>
          </p:nvPr>
        </p:nvSpPr>
        <p:spPr>
          <a:xfrm>
            <a:off x="459978" y="620688"/>
            <a:ext cx="7772400" cy="990600"/>
          </a:xfrm>
        </p:spPr>
        <p:txBody>
          <a:bodyPr/>
          <a:lstStyle/>
          <a:p>
            <a:pPr eaLnBrk="1" hangingPunct="1"/>
            <a:r>
              <a:rPr lang="en-GB" dirty="0">
                <a:ea typeface="ＭＳ Ｐゴシック" charset="-128"/>
                <a:cs typeface="ＭＳ Ｐゴシック" charset="-128"/>
              </a:rPr>
              <a:t>ART-naïve Adult HIV-positive Persons : Od </a:t>
            </a:r>
            <a:r>
              <a:rPr lang="en-GB" dirty="0" err="1">
                <a:ea typeface="ＭＳ Ｐゴシック" charset="-128"/>
                <a:cs typeface="ＭＳ Ｐゴシック" charset="-128"/>
              </a:rPr>
              <a:t>czego</a:t>
            </a:r>
            <a:r>
              <a:rPr lang="en-GB" dirty="0">
                <a:ea typeface="ＭＳ Ｐゴシック" charset="-128"/>
                <a:cs typeface="ＭＳ Ｐゴシック" charset="-128"/>
              </a:rPr>
              <a:t> </a:t>
            </a:r>
            <a:r>
              <a:rPr lang="en-GB" dirty="0" err="1">
                <a:ea typeface="ＭＳ Ｐゴシック" charset="-128"/>
                <a:cs typeface="ＭＳ Ｐゴシック" charset="-128"/>
              </a:rPr>
              <a:t>zacząć</a:t>
            </a:r>
            <a:endParaRPr lang="en-GB" dirty="0">
              <a:ea typeface="ＭＳ Ｐゴシック" charset="-128"/>
              <a:cs typeface="ＭＳ Ｐゴシック" charset="-128"/>
            </a:endParaRPr>
          </a:p>
        </p:txBody>
      </p:sp>
      <p:sp>
        <p:nvSpPr>
          <p:cNvPr id="4" name="Subtitle 3"/>
          <p:cNvSpPr>
            <a:spLocks noGrp="1"/>
          </p:cNvSpPr>
          <p:nvPr>
            <p:ph type="subTitle" idx="1"/>
          </p:nvPr>
        </p:nvSpPr>
        <p:spPr>
          <a:xfrm>
            <a:off x="1115615" y="1844824"/>
            <a:ext cx="6461125" cy="1426840"/>
          </a:xfrm>
        </p:spPr>
        <p:txBody>
          <a:bodyPr/>
          <a:lstStyle/>
          <a:p>
            <a:pPr algn="l">
              <a:defRPr/>
            </a:pPr>
            <a:r>
              <a:rPr lang="en-GB" dirty="0" err="1">
                <a:solidFill>
                  <a:schemeClr val="tx1"/>
                </a:solidFill>
              </a:rPr>
              <a:t>Zalecan</a:t>
            </a:r>
            <a:r>
              <a:rPr lang="pl-PL" dirty="0">
                <a:solidFill>
                  <a:schemeClr val="tx1"/>
                </a:solidFill>
              </a:rPr>
              <a:t>e</a:t>
            </a:r>
            <a:endParaRPr lang="en-GB" dirty="0">
              <a:solidFill>
                <a:schemeClr val="tx1"/>
              </a:solidFill>
            </a:endParaRPr>
          </a:p>
          <a:p>
            <a:pPr marL="457200" indent="-457200" algn="l">
              <a:buFont typeface="Arial" panose="020B0604020202020204" pitchFamily="34" charset="0"/>
              <a:buChar char="•"/>
              <a:defRPr/>
            </a:pPr>
            <a:r>
              <a:rPr lang="en-GB" dirty="0">
                <a:solidFill>
                  <a:schemeClr val="tx1"/>
                </a:solidFill>
              </a:rPr>
              <a:t>2 NRTI + INSTI</a:t>
            </a:r>
          </a:p>
          <a:p>
            <a:pPr marL="457200" indent="-457200" algn="l">
              <a:buFont typeface="Arial" panose="020B0604020202020204" pitchFamily="34" charset="0"/>
              <a:buChar char="•"/>
              <a:defRPr/>
            </a:pPr>
            <a:r>
              <a:rPr lang="en-GB" dirty="0">
                <a:solidFill>
                  <a:schemeClr val="tx1"/>
                </a:solidFill>
              </a:rPr>
              <a:t>1 NRTI + INSTI</a:t>
            </a:r>
          </a:p>
          <a:p>
            <a:pPr marL="457200" indent="-457200" algn="l">
              <a:buFont typeface="Arial" panose="020B0604020202020204" pitchFamily="34" charset="0"/>
              <a:buChar char="•"/>
              <a:defRPr/>
            </a:pPr>
            <a:r>
              <a:rPr lang="en-GB" dirty="0">
                <a:solidFill>
                  <a:schemeClr val="tx1"/>
                </a:solidFill>
              </a:rPr>
              <a:t>2 NRTI + NNRTI</a:t>
            </a:r>
          </a:p>
          <a:p>
            <a:pPr algn="l">
              <a:defRPr/>
            </a:pPr>
            <a:r>
              <a:rPr lang="en-GB" dirty="0" err="1">
                <a:solidFill>
                  <a:schemeClr val="tx1"/>
                </a:solidFill>
              </a:rPr>
              <a:t>Alternatywn</a:t>
            </a:r>
            <a:r>
              <a:rPr lang="pl-PL" dirty="0">
                <a:solidFill>
                  <a:schemeClr val="tx1"/>
                </a:solidFill>
              </a:rPr>
              <a:t>e</a:t>
            </a:r>
            <a:endParaRPr lang="en-GB" dirty="0">
              <a:solidFill>
                <a:schemeClr val="tx1"/>
              </a:solidFill>
            </a:endParaRPr>
          </a:p>
          <a:p>
            <a:pPr marL="457200" indent="-457200" algn="l">
              <a:buFont typeface="Arial" panose="020B0604020202020204" pitchFamily="34" charset="0"/>
              <a:buChar char="•"/>
              <a:defRPr/>
            </a:pPr>
            <a:r>
              <a:rPr lang="en-GB" dirty="0">
                <a:solidFill>
                  <a:schemeClr val="tx1"/>
                </a:solidFill>
              </a:rPr>
              <a:t>2 NRTI + </a:t>
            </a:r>
            <a:r>
              <a:rPr lang="en-GB" dirty="0" err="1">
                <a:solidFill>
                  <a:schemeClr val="tx1"/>
                </a:solidFill>
              </a:rPr>
              <a:t>PIr</a:t>
            </a:r>
            <a:r>
              <a:rPr lang="en-GB" dirty="0">
                <a:solidFill>
                  <a:schemeClr val="tx1"/>
                </a:solidFill>
              </a:rPr>
              <a:t> / PIC</a:t>
            </a:r>
          </a:p>
        </p:txBody>
      </p:sp>
    </p:spTree>
    <p:extLst>
      <p:ext uri="{BB962C8B-B14F-4D97-AF65-F5344CB8AC3E}">
        <p14:creationId xmlns:p14="http://schemas.microsoft.com/office/powerpoint/2010/main" val="3598861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CE8A6-45D8-4EE0-ADB3-37A11CAA0978}"/>
              </a:ext>
            </a:extLst>
          </p:cNvPr>
          <p:cNvSpPr>
            <a:spLocks noGrp="1"/>
          </p:cNvSpPr>
          <p:nvPr>
            <p:ph type="title"/>
          </p:nvPr>
        </p:nvSpPr>
        <p:spPr>
          <a:xfrm>
            <a:off x="282352" y="502990"/>
            <a:ext cx="8579296" cy="1143000"/>
          </a:xfrm>
        </p:spPr>
        <p:txBody>
          <a:bodyPr/>
          <a:lstStyle/>
          <a:p>
            <a:r>
              <a:rPr lang="pl-PL" sz="2400" dirty="0"/>
              <a:t>Początkowy schemat leczenia skojarzonego dla dorosłych osób zakażonych wirusem HIV, które wcześniej nie leczono ART (EACS 2021 vs. 11,0)</a:t>
            </a:r>
            <a:endParaRPr lang="en-GB"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76699976"/>
              </p:ext>
            </p:extLst>
          </p:nvPr>
        </p:nvGraphicFramePr>
        <p:xfrm>
          <a:off x="611560" y="1628800"/>
          <a:ext cx="8136905" cy="4608512"/>
        </p:xfrm>
        <a:graphic>
          <a:graphicData uri="http://schemas.openxmlformats.org/drawingml/2006/table">
            <a:tbl>
              <a:tblPr firstRow="1" firstCol="1" bandRow="1">
                <a:tableStyleId>{5C22544A-7EE6-4342-B048-85BDC9FD1C3A}</a:tableStyleId>
              </a:tblPr>
              <a:tblGrid>
                <a:gridCol w="2712001">
                  <a:extLst>
                    <a:ext uri="{9D8B030D-6E8A-4147-A177-3AD203B41FA5}">
                      <a16:colId xmlns:a16="http://schemas.microsoft.com/office/drawing/2014/main" val="20000"/>
                    </a:ext>
                  </a:extLst>
                </a:gridCol>
                <a:gridCol w="1633518">
                  <a:extLst>
                    <a:ext uri="{9D8B030D-6E8A-4147-A177-3AD203B41FA5}">
                      <a16:colId xmlns:a16="http://schemas.microsoft.com/office/drawing/2014/main" val="20001"/>
                    </a:ext>
                  </a:extLst>
                </a:gridCol>
                <a:gridCol w="3791386">
                  <a:extLst>
                    <a:ext uri="{9D8B030D-6E8A-4147-A177-3AD203B41FA5}">
                      <a16:colId xmlns:a16="http://schemas.microsoft.com/office/drawing/2014/main" val="20002"/>
                    </a:ext>
                  </a:extLst>
                </a:gridCol>
              </a:tblGrid>
              <a:tr h="145227">
                <a:tc>
                  <a:txBody>
                    <a:bodyPr/>
                    <a:lstStyle/>
                    <a:p>
                      <a:pPr>
                        <a:lnSpc>
                          <a:spcPct val="107000"/>
                        </a:lnSpc>
                        <a:spcAft>
                          <a:spcPts val="0"/>
                        </a:spcAft>
                      </a:pPr>
                      <a:r>
                        <a:rPr lang="en-GB" sz="800" dirty="0">
                          <a:effectLst/>
                        </a:rPr>
                        <a:t>2 NRTIs + INSTI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97108">
                <a:tc>
                  <a:txBody>
                    <a:bodyPr/>
                    <a:lstStyle/>
                    <a:p>
                      <a:pPr>
                        <a:lnSpc>
                          <a:spcPct val="107000"/>
                        </a:lnSpc>
                        <a:spcAft>
                          <a:spcPts val="0"/>
                        </a:spcAft>
                      </a:pPr>
                      <a:r>
                        <a:rPr lang="en-GB" sz="800">
                          <a:effectLst/>
                        </a:rPr>
                        <a:t>ABC/3TC + DTG ABC/3TC/DTG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HLA-B*57:01 negative HBsAg negative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I (ABC: HLA-B*57:01, cardiovascular risk) II (Weight increase (DTG))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45227">
                <a:tc>
                  <a:txBody>
                    <a:bodyPr/>
                    <a:lstStyle/>
                    <a:p>
                      <a:pPr>
                        <a:lnSpc>
                          <a:spcPct val="107000"/>
                        </a:lnSpc>
                        <a:spcAft>
                          <a:spcPts val="0"/>
                        </a:spcAft>
                      </a:pPr>
                      <a:r>
                        <a:rPr lang="en-GB" sz="800">
                          <a:effectLst/>
                        </a:rPr>
                        <a:t>TAF/FTC/BIC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II (Weight increase (BIC, TAF))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97108">
                <a:tc>
                  <a:txBody>
                    <a:bodyPr/>
                    <a:lstStyle/>
                    <a:p>
                      <a:pPr>
                        <a:lnSpc>
                          <a:spcPct val="107000"/>
                        </a:lnSpc>
                        <a:spcAft>
                          <a:spcPts val="0"/>
                        </a:spcAft>
                      </a:pPr>
                      <a:r>
                        <a:rPr lang="en-GB" sz="800">
                          <a:effectLst/>
                        </a:rPr>
                        <a:t>TAF/FTC or TDF/XTC + DTG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II (Weight increase (DTG, TAF)) III (TDF: prodrug types. Renal and bone toxicity. TAF dosing)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97108">
                <a:tc>
                  <a:txBody>
                    <a:bodyPr/>
                    <a:lstStyle/>
                    <a:p>
                      <a:pPr>
                        <a:lnSpc>
                          <a:spcPct val="107000"/>
                        </a:lnSpc>
                        <a:spcAft>
                          <a:spcPts val="0"/>
                        </a:spcAft>
                      </a:pPr>
                      <a:r>
                        <a:rPr lang="en-GB" sz="800">
                          <a:effectLst/>
                        </a:rPr>
                        <a:t>TAF/FTC or TDF/XTC + RAL qd or bid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II (Weight increase (RAL, TAF)) III (TDF: prodrug types. Renal and bone toxicity. TAF dosing) IV (RAL: dosing)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45227">
                <a:tc>
                  <a:txBody>
                    <a:bodyPr/>
                    <a:lstStyle/>
                    <a:p>
                      <a:pPr>
                        <a:lnSpc>
                          <a:spcPct val="107000"/>
                        </a:lnSpc>
                        <a:spcAft>
                          <a:spcPts val="0"/>
                        </a:spcAft>
                      </a:pPr>
                      <a:r>
                        <a:rPr lang="en-GB" sz="800">
                          <a:effectLst/>
                        </a:rPr>
                        <a:t>1 NRTI + INSTI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600873">
                <a:tc>
                  <a:txBody>
                    <a:bodyPr/>
                    <a:lstStyle/>
                    <a:p>
                      <a:pPr>
                        <a:lnSpc>
                          <a:spcPct val="107000"/>
                        </a:lnSpc>
                        <a:spcAft>
                          <a:spcPts val="0"/>
                        </a:spcAft>
                      </a:pPr>
                      <a:r>
                        <a:rPr lang="en-GB" sz="800" dirty="0">
                          <a:effectLst/>
                        </a:rPr>
                        <a:t>XTC + DTG or 3TC/DTG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err="1">
                          <a:effectLst/>
                        </a:rPr>
                        <a:t>HBsAg</a:t>
                      </a:r>
                      <a:r>
                        <a:rPr lang="en-GB" sz="800" dirty="0">
                          <a:effectLst/>
                        </a:rPr>
                        <a:t> negative HIV-VL &lt; 500,000 copies/mL Not recommended after </a:t>
                      </a:r>
                      <a:r>
                        <a:rPr lang="en-GB" sz="800" dirty="0" err="1">
                          <a:effectLst/>
                        </a:rPr>
                        <a:t>PrEP</a:t>
                      </a:r>
                      <a:r>
                        <a:rPr lang="en-GB" sz="800" dirty="0">
                          <a:effectLst/>
                        </a:rPr>
                        <a:t> failure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II (Weight increase (DTG)) V (3TC/DTG not after PrEP failure)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145227">
                <a:tc>
                  <a:txBody>
                    <a:bodyPr/>
                    <a:lstStyle/>
                    <a:p>
                      <a:pPr>
                        <a:lnSpc>
                          <a:spcPct val="107000"/>
                        </a:lnSpc>
                        <a:spcAft>
                          <a:spcPts val="0"/>
                        </a:spcAft>
                      </a:pPr>
                      <a:r>
                        <a:rPr lang="en-GB" sz="800">
                          <a:effectLst/>
                        </a:rPr>
                        <a:t>2 NRTIs + NNRTI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97108">
                <a:tc>
                  <a:txBody>
                    <a:bodyPr/>
                    <a:lstStyle/>
                    <a:p>
                      <a:pPr>
                        <a:lnSpc>
                          <a:spcPct val="107000"/>
                        </a:lnSpc>
                        <a:spcAft>
                          <a:spcPts val="0"/>
                        </a:spcAft>
                      </a:pPr>
                      <a:r>
                        <a:rPr lang="en-GB" sz="800">
                          <a:effectLst/>
                        </a:rPr>
                        <a:t>TAF/FTC or TDF/XTC + DOR or TDF/3TC/DOR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II (Weight increase (TAF)) III (TDF: prodrug types. Renal and bone toxicity. TAF dosing) VI (DOR: caveats, HIV-2)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145227">
                <a:tc>
                  <a:txBody>
                    <a:bodyPr/>
                    <a:lstStyle/>
                    <a:p>
                      <a:pPr>
                        <a:lnSpc>
                          <a:spcPct val="107000"/>
                        </a:lnSpc>
                        <a:spcAft>
                          <a:spcPts val="0"/>
                        </a:spcAft>
                      </a:pPr>
                      <a:r>
                        <a:rPr lang="en-GB" sz="800">
                          <a:effectLst/>
                        </a:rPr>
                        <a:t>Alternates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145227">
                <a:tc>
                  <a:txBody>
                    <a:bodyPr/>
                    <a:lstStyle/>
                    <a:p>
                      <a:pPr>
                        <a:lnSpc>
                          <a:spcPct val="107000"/>
                        </a:lnSpc>
                        <a:spcAft>
                          <a:spcPts val="0"/>
                        </a:spcAft>
                      </a:pPr>
                      <a:r>
                        <a:rPr lang="en-GB" sz="800">
                          <a:effectLst/>
                        </a:rPr>
                        <a:t>2 NRTIs + NNRTI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448990">
                <a:tc>
                  <a:txBody>
                    <a:bodyPr/>
                    <a:lstStyle/>
                    <a:p>
                      <a:pPr>
                        <a:lnSpc>
                          <a:spcPct val="107000"/>
                        </a:lnSpc>
                        <a:spcAft>
                          <a:spcPts val="0"/>
                        </a:spcAft>
                      </a:pPr>
                      <a:r>
                        <a:rPr lang="en-GB" sz="800">
                          <a:effectLst/>
                        </a:rPr>
                        <a:t>TAF/FTC or TDF/XTC + EFV or TDF/FTC/EFV</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At bedtime or 2 hours before dinner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II (Weight increase (TAF) III (TDF: prodrug types. Renal and bone toxicity. TAF dosing) VII (EFV: neuro-psychiatric adverse events. HIV-2 or HIV-1 group 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752755">
                <a:tc>
                  <a:txBody>
                    <a:bodyPr/>
                    <a:lstStyle/>
                    <a:p>
                      <a:pPr>
                        <a:lnSpc>
                          <a:spcPct val="107000"/>
                        </a:lnSpc>
                        <a:spcAft>
                          <a:spcPts val="0"/>
                        </a:spcAft>
                      </a:pPr>
                      <a:r>
                        <a:rPr lang="en-GB" sz="800">
                          <a:effectLst/>
                        </a:rPr>
                        <a:t>TAF/FTC or TDF/XTC + RPV or TAF/FTC/RPV or TDF/FTC/RPV</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CD4 count &gt; 200 cells/µL HIV-VL &lt; 100,000 copies/mL Not on gastric pH increasing agents With food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II (Weight increase (TAF)) III (TDF: prodrug types. Renal and bone toxicity. TAF dosing) VIII (RPV: HIV-2)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145227">
                <a:tc>
                  <a:txBody>
                    <a:bodyPr/>
                    <a:lstStyle/>
                    <a:p>
                      <a:pPr>
                        <a:lnSpc>
                          <a:spcPct val="107000"/>
                        </a:lnSpc>
                        <a:spcAft>
                          <a:spcPts val="0"/>
                        </a:spcAft>
                      </a:pPr>
                      <a:r>
                        <a:rPr lang="en-GB" sz="800">
                          <a:effectLst/>
                        </a:rPr>
                        <a:t>2 NRTIs + PI/r or PI/c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600873">
                <a:tc>
                  <a:txBody>
                    <a:bodyPr/>
                    <a:lstStyle/>
                    <a:p>
                      <a:pPr>
                        <a:lnSpc>
                          <a:spcPct val="107000"/>
                        </a:lnSpc>
                        <a:spcAft>
                          <a:spcPts val="0"/>
                        </a:spcAft>
                      </a:pPr>
                      <a:r>
                        <a:rPr lang="en-GB" sz="800">
                          <a:effectLst/>
                        </a:rPr>
                        <a:t>TAF/FTC or TDF/XTC + DRV/c or DRV/r or TAF/FTC/DRV/c</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a:effectLst/>
                        </a:rPr>
                        <a:t>With food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800" dirty="0">
                          <a:effectLst/>
                        </a:rPr>
                        <a:t>II (Weight increase (TAF)) III (TDF: prodrug types. Renal and bone toxicity. TAF dosing) IX (DRV/r: cardiovascular risk) X (Boosted regimens and drug-drug interactions)</a:t>
                      </a:r>
                      <a:endParaRPr lang="en-GB" sz="1100" dirty="0">
                        <a:effectLst/>
                      </a:endParaRPr>
                    </a:p>
                    <a:p>
                      <a:pPr>
                        <a:lnSpc>
                          <a:spcPct val="107000"/>
                        </a:lnSpc>
                        <a:spcAft>
                          <a:spcPts val="0"/>
                        </a:spcAft>
                      </a:pPr>
                      <a:r>
                        <a:rPr lang="en-GB" sz="8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413788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75ACA-3FAB-47C3-A6F4-959BFAAD2FA8}"/>
              </a:ext>
            </a:extLst>
          </p:cNvPr>
          <p:cNvSpPr>
            <a:spLocks noGrp="1"/>
          </p:cNvSpPr>
          <p:nvPr>
            <p:ph type="title"/>
          </p:nvPr>
        </p:nvSpPr>
        <p:spPr/>
        <p:txBody>
          <a:bodyPr/>
          <a:lstStyle/>
          <a:p>
            <a:r>
              <a:rPr lang="pl-PL" dirty="0"/>
              <a:t>Zrozumienie 5 etapów gotowości do rozpoczęcia ART</a:t>
            </a:r>
            <a:endParaRPr lang="en-GB" dirty="0"/>
          </a:p>
        </p:txBody>
      </p:sp>
      <p:pic>
        <p:nvPicPr>
          <p:cNvPr id="4" name="Content Placeholder 3">
            <a:extLst>
              <a:ext uri="{FF2B5EF4-FFF2-40B4-BE49-F238E27FC236}">
                <a16:creationId xmlns:a16="http://schemas.microsoft.com/office/drawing/2014/main" id="{91E56197-3934-4EFA-B87C-BD0B03E600D3}"/>
              </a:ext>
            </a:extLst>
          </p:cNvPr>
          <p:cNvPicPr>
            <a:picLocks noGrp="1"/>
          </p:cNvPicPr>
          <p:nvPr>
            <p:ph idx="1"/>
          </p:nvPr>
        </p:nvPicPr>
        <p:blipFill rotWithShape="1">
          <a:blip r:embed="rId3"/>
          <a:srcRect l="24287" t="22554" r="23270" b="13609"/>
          <a:stretch/>
        </p:blipFill>
        <p:spPr bwMode="auto">
          <a:xfrm>
            <a:off x="457200" y="1600200"/>
            <a:ext cx="7931224" cy="45259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2197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3E6265-3866-409D-9191-FAD161CD5F48}"/>
              </a:ext>
            </a:extLst>
          </p:cNvPr>
          <p:cNvSpPr>
            <a:spLocks noGrp="1"/>
          </p:cNvSpPr>
          <p:nvPr>
            <p:ph type="title"/>
          </p:nvPr>
        </p:nvSpPr>
        <p:spPr>
          <a:xfrm>
            <a:off x="457200" y="620688"/>
            <a:ext cx="8229600" cy="850106"/>
          </a:xfrm>
        </p:spPr>
        <p:txBody>
          <a:bodyPr/>
          <a:lstStyle/>
          <a:p>
            <a:r>
              <a:rPr lang="pl-PL" dirty="0"/>
              <a:t>Powody, dla których warto się przełączyć</a:t>
            </a:r>
            <a:endParaRPr lang="en-GB" dirty="0"/>
          </a:p>
        </p:txBody>
      </p:sp>
      <p:sp>
        <p:nvSpPr>
          <p:cNvPr id="4" name="Content Placeholder 3">
            <a:extLst>
              <a:ext uri="{FF2B5EF4-FFF2-40B4-BE49-F238E27FC236}">
                <a16:creationId xmlns:a16="http://schemas.microsoft.com/office/drawing/2014/main" id="{D717B926-2225-4558-8760-821AC00A020E}"/>
              </a:ext>
            </a:extLst>
          </p:cNvPr>
          <p:cNvSpPr>
            <a:spLocks noGrp="1"/>
          </p:cNvSpPr>
          <p:nvPr>
            <p:ph idx="1"/>
          </p:nvPr>
        </p:nvSpPr>
        <p:spPr>
          <a:xfrm>
            <a:off x="611560" y="1944241"/>
            <a:ext cx="8229600" cy="4929411"/>
          </a:xfrm>
        </p:spPr>
        <p:txBody>
          <a:bodyPr/>
          <a:lstStyle/>
          <a:p>
            <a:pPr marL="0" indent="0">
              <a:buNone/>
            </a:pPr>
            <a:r>
              <a:rPr lang="pl-PL" sz="2000" dirty="0"/>
              <a:t>1. Udokumentowana toksyczność</a:t>
            </a:r>
          </a:p>
          <a:p>
            <a:pPr marL="0" indent="0">
              <a:buNone/>
            </a:pPr>
            <a:r>
              <a:rPr lang="pl-PL" sz="2000" dirty="0"/>
              <a:t>2. Zapobieganie długotrwałej toksyczności.</a:t>
            </a:r>
          </a:p>
          <a:p>
            <a:pPr marL="0" indent="0">
              <a:buNone/>
            </a:pPr>
            <a:r>
              <a:rPr lang="pl-PL" sz="2000" dirty="0"/>
              <a:t>3. Unikanie interakcji lekowych.</a:t>
            </a:r>
          </a:p>
          <a:p>
            <a:pPr marL="0" indent="0">
              <a:buNone/>
            </a:pPr>
            <a:r>
              <a:rPr lang="pl-PL" sz="2000" dirty="0"/>
              <a:t>4. Kobiety pragnące zajść w ciążę.</a:t>
            </a:r>
          </a:p>
          <a:p>
            <a:pPr marL="0" indent="0">
              <a:buNone/>
            </a:pPr>
            <a:r>
              <a:rPr lang="pl-PL" sz="2000" dirty="0"/>
              <a:t>5. Starzenie się i/lub choroby współistniejące</a:t>
            </a:r>
          </a:p>
          <a:p>
            <a:pPr marL="0" indent="0">
              <a:buNone/>
            </a:pPr>
            <a:r>
              <a:rPr lang="pl-PL" sz="2000" dirty="0"/>
              <a:t>6. Uproszczenie: zmniejsz pigułki, popraw przyczepność.</a:t>
            </a:r>
          </a:p>
          <a:p>
            <a:pPr marL="0" indent="0">
              <a:buNone/>
            </a:pPr>
            <a:r>
              <a:rPr lang="pl-PL" sz="2000" dirty="0"/>
              <a:t>7. Ochrona przed zakażeniem wirusem zapalenia wątroby typu B</a:t>
            </a:r>
          </a:p>
          <a:p>
            <a:pPr marL="0" indent="0">
              <a:buNone/>
            </a:pPr>
            <a:r>
              <a:rPr lang="pl-PL" sz="2000" dirty="0"/>
              <a:t>8. Fortyfikacja schematu</a:t>
            </a:r>
          </a:p>
          <a:p>
            <a:pPr marL="0" indent="0">
              <a:buNone/>
            </a:pPr>
            <a:r>
              <a:rPr lang="pl-PL" sz="2000" dirty="0"/>
              <a:t>9. Redukcja kosztów</a:t>
            </a:r>
            <a:endParaRPr lang="en-GB" sz="2800" dirty="0"/>
          </a:p>
        </p:txBody>
      </p:sp>
    </p:spTree>
    <p:extLst>
      <p:ext uri="{BB962C8B-B14F-4D97-AF65-F5344CB8AC3E}">
        <p14:creationId xmlns:p14="http://schemas.microsoft.com/office/powerpoint/2010/main" val="1466944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3E6265-3866-409D-9191-FAD161CD5F48}"/>
              </a:ext>
            </a:extLst>
          </p:cNvPr>
          <p:cNvSpPr>
            <a:spLocks noGrp="1"/>
          </p:cNvSpPr>
          <p:nvPr>
            <p:ph type="title"/>
          </p:nvPr>
        </p:nvSpPr>
        <p:spPr>
          <a:xfrm>
            <a:off x="457200" y="404664"/>
            <a:ext cx="8229600" cy="850106"/>
          </a:xfrm>
        </p:spPr>
        <p:txBody>
          <a:bodyPr/>
          <a:lstStyle/>
          <a:p>
            <a:r>
              <a:rPr lang="en-GB" dirty="0"/>
              <a:t>2 </a:t>
            </a:r>
            <a:r>
              <a:rPr lang="en-GB" dirty="0" err="1"/>
              <a:t>schematy</a:t>
            </a:r>
            <a:r>
              <a:rPr lang="en-GB" dirty="0"/>
              <a:t> </a:t>
            </a:r>
            <a:r>
              <a:rPr lang="en-GB" dirty="0" err="1"/>
              <a:t>leków</a:t>
            </a:r>
            <a:endParaRPr lang="en-GB" dirty="0"/>
          </a:p>
        </p:txBody>
      </p:sp>
      <p:sp>
        <p:nvSpPr>
          <p:cNvPr id="2" name="Content Placeholder 1"/>
          <p:cNvSpPr>
            <a:spLocks noGrp="1"/>
          </p:cNvSpPr>
          <p:nvPr>
            <p:ph idx="1"/>
          </p:nvPr>
        </p:nvSpPr>
        <p:spPr/>
        <p:txBody>
          <a:bodyPr/>
          <a:lstStyle/>
          <a:p>
            <a:pPr marL="0" indent="0">
              <a:buNone/>
            </a:pPr>
            <a:r>
              <a:rPr lang="en-GB" dirty="0"/>
              <a:t>EACS </a:t>
            </a:r>
            <a:r>
              <a:rPr lang="en-GB" dirty="0" err="1"/>
              <a:t>zaleca</a:t>
            </a:r>
            <a:r>
              <a:rPr lang="en-GB" dirty="0"/>
              <a:t> </a:t>
            </a:r>
            <a:r>
              <a:rPr lang="en-GB" dirty="0" err="1"/>
              <a:t>jako</a:t>
            </a:r>
            <a:r>
              <a:rPr lang="en-GB" dirty="0"/>
              <a:t> </a:t>
            </a:r>
            <a:r>
              <a:rPr lang="en-GB" dirty="0" err="1"/>
              <a:t>pierwsza</a:t>
            </a:r>
            <a:r>
              <a:rPr lang="en-GB" dirty="0"/>
              <a:t> </a:t>
            </a:r>
            <a:r>
              <a:rPr lang="en-GB" dirty="0" err="1"/>
              <a:t>linia</a:t>
            </a:r>
            <a:endParaRPr lang="en-GB" dirty="0"/>
          </a:p>
          <a:p>
            <a:r>
              <a:rPr lang="en-GB" dirty="0"/>
              <a:t>DTV plus 3TC </a:t>
            </a:r>
            <a:r>
              <a:rPr lang="en-GB" dirty="0" err="1"/>
              <a:t>lub</a:t>
            </a:r>
            <a:r>
              <a:rPr lang="en-GB" dirty="0"/>
              <a:t> FTC </a:t>
            </a:r>
            <a:r>
              <a:rPr lang="en-GB" dirty="0" err="1"/>
              <a:t>lub</a:t>
            </a:r>
            <a:r>
              <a:rPr lang="en-GB" dirty="0"/>
              <a:t> DTV/3TC FDC (</a:t>
            </a:r>
            <a:r>
              <a:rPr lang="en-GB" dirty="0" err="1"/>
              <a:t>Dovato</a:t>
            </a:r>
            <a:r>
              <a:rPr lang="en-GB" dirty="0"/>
              <a:t>)</a:t>
            </a:r>
          </a:p>
          <a:p>
            <a:r>
              <a:rPr lang="en-GB" dirty="0" err="1"/>
              <a:t>Dolutegrawir</a:t>
            </a:r>
            <a:r>
              <a:rPr lang="en-GB" dirty="0"/>
              <a:t> (DTV) plus </a:t>
            </a:r>
            <a:r>
              <a:rPr lang="en-GB" dirty="0" err="1"/>
              <a:t>rylpiwiryna</a:t>
            </a:r>
            <a:r>
              <a:rPr lang="en-GB" dirty="0"/>
              <a:t> DTV/RPV FDC (</a:t>
            </a:r>
            <a:r>
              <a:rPr lang="en-GB" dirty="0" err="1"/>
              <a:t>Juluca</a:t>
            </a:r>
            <a:r>
              <a:rPr lang="en-GB" dirty="0"/>
              <a:t>)</a:t>
            </a:r>
          </a:p>
          <a:p>
            <a:r>
              <a:rPr lang="en-GB" dirty="0" err="1"/>
              <a:t>Kabotagrawir</a:t>
            </a:r>
            <a:r>
              <a:rPr lang="en-GB" dirty="0"/>
              <a:t> z </a:t>
            </a:r>
            <a:r>
              <a:rPr lang="en-GB" dirty="0" err="1"/>
              <a:t>rylpiwiryną</a:t>
            </a:r>
            <a:endParaRPr lang="en-GB" dirty="0"/>
          </a:p>
        </p:txBody>
      </p:sp>
    </p:spTree>
    <p:extLst>
      <p:ext uri="{BB962C8B-B14F-4D97-AF65-F5344CB8AC3E}">
        <p14:creationId xmlns:p14="http://schemas.microsoft.com/office/powerpoint/2010/main" val="1745057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3E6265-3866-409D-9191-FAD161CD5F48}"/>
              </a:ext>
            </a:extLst>
          </p:cNvPr>
          <p:cNvSpPr>
            <a:spLocks noGrp="1"/>
          </p:cNvSpPr>
          <p:nvPr>
            <p:ph type="title"/>
          </p:nvPr>
        </p:nvSpPr>
        <p:spPr>
          <a:xfrm>
            <a:off x="457200" y="306784"/>
            <a:ext cx="8229600" cy="850106"/>
          </a:xfrm>
        </p:spPr>
        <p:txBody>
          <a:bodyPr/>
          <a:lstStyle/>
          <a:p>
            <a:r>
              <a:rPr lang="en-GB" dirty="0"/>
              <a:t>2 </a:t>
            </a:r>
            <a:r>
              <a:rPr lang="en-GB" dirty="0" err="1"/>
              <a:t>schematy</a:t>
            </a:r>
            <a:r>
              <a:rPr lang="en-GB" dirty="0"/>
              <a:t> </a:t>
            </a:r>
            <a:r>
              <a:rPr lang="en-GB" dirty="0" err="1"/>
              <a:t>leków</a:t>
            </a:r>
            <a:endParaRPr lang="en-GB" dirty="0"/>
          </a:p>
        </p:txBody>
      </p:sp>
      <p:sp>
        <p:nvSpPr>
          <p:cNvPr id="2" name="Content Placeholder 1"/>
          <p:cNvSpPr>
            <a:spLocks noGrp="1"/>
          </p:cNvSpPr>
          <p:nvPr>
            <p:ph idx="1"/>
          </p:nvPr>
        </p:nvSpPr>
        <p:spPr/>
        <p:txBody>
          <a:bodyPr/>
          <a:lstStyle/>
          <a:p>
            <a:pPr marL="0" indent="0">
              <a:buNone/>
            </a:pPr>
            <a:r>
              <a:rPr lang="pl-PL" dirty="0"/>
              <a:t>Zagrożenia</a:t>
            </a:r>
          </a:p>
          <a:p>
            <a:r>
              <a:rPr lang="pl-PL" dirty="0"/>
              <a:t>VL &gt;500 000</a:t>
            </a:r>
          </a:p>
          <a:p>
            <a:r>
              <a:rPr lang="pl-PL" dirty="0" err="1"/>
              <a:t>Tx</a:t>
            </a:r>
            <a:r>
              <a:rPr lang="pl-PL" dirty="0"/>
              <a:t> przy </a:t>
            </a:r>
            <a:r>
              <a:rPr lang="pl-PL" dirty="0" err="1"/>
              <a:t>Dx</a:t>
            </a:r>
            <a:r>
              <a:rPr lang="pl-PL" dirty="0"/>
              <a:t> (bez rezystancji lub </a:t>
            </a:r>
            <a:r>
              <a:rPr lang="pl-PL" dirty="0" err="1"/>
              <a:t>hx</a:t>
            </a:r>
            <a:r>
              <a:rPr lang="pl-PL" dirty="0"/>
              <a:t>)</a:t>
            </a:r>
          </a:p>
          <a:p>
            <a:r>
              <a:rPr lang="pl-PL" dirty="0" err="1"/>
              <a:t>Koinfekcja</a:t>
            </a:r>
            <a:r>
              <a:rPr lang="pl-PL" dirty="0"/>
              <a:t> </a:t>
            </a:r>
            <a:r>
              <a:rPr lang="pl-PL" dirty="0" err="1"/>
              <a:t>Hep</a:t>
            </a:r>
            <a:r>
              <a:rPr lang="pl-PL" dirty="0"/>
              <a:t> B</a:t>
            </a:r>
          </a:p>
          <a:p>
            <a:r>
              <a:rPr lang="pl-PL" dirty="0"/>
              <a:t>Ciąża</a:t>
            </a:r>
          </a:p>
          <a:p>
            <a:r>
              <a:rPr lang="pl-PL" dirty="0"/>
              <a:t>Wcześniejsze użycie PREP</a:t>
            </a:r>
          </a:p>
          <a:p>
            <a:r>
              <a:rPr lang="pl-PL" dirty="0"/>
              <a:t>Zaburzenia funkcji poznawczych</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2406296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3E6265-3866-409D-9191-FAD161CD5F48}"/>
              </a:ext>
            </a:extLst>
          </p:cNvPr>
          <p:cNvSpPr>
            <a:spLocks noGrp="1"/>
          </p:cNvSpPr>
          <p:nvPr>
            <p:ph type="title"/>
          </p:nvPr>
        </p:nvSpPr>
        <p:spPr>
          <a:xfrm>
            <a:off x="457200" y="274638"/>
            <a:ext cx="8229600" cy="850106"/>
          </a:xfrm>
        </p:spPr>
        <p:txBody>
          <a:bodyPr/>
          <a:lstStyle/>
          <a:p>
            <a:br>
              <a:rPr lang="en-GB" dirty="0"/>
            </a:br>
            <a:r>
              <a:rPr lang="en-GB" dirty="0" err="1"/>
              <a:t>Injectables</a:t>
            </a:r>
            <a:endParaRPr lang="en-GB" dirty="0"/>
          </a:p>
        </p:txBody>
      </p:sp>
      <p:sp>
        <p:nvSpPr>
          <p:cNvPr id="2" name="Content Placeholder 1"/>
          <p:cNvSpPr>
            <a:spLocks noGrp="1"/>
          </p:cNvSpPr>
          <p:nvPr>
            <p:ph idx="1"/>
          </p:nvPr>
        </p:nvSpPr>
        <p:spPr>
          <a:xfrm>
            <a:off x="457200" y="1600201"/>
            <a:ext cx="8075240" cy="1828800"/>
          </a:xfrm>
        </p:spPr>
        <p:txBody>
          <a:bodyPr/>
          <a:lstStyle/>
          <a:p>
            <a:pPr marL="0" indent="0">
              <a:buNone/>
            </a:pPr>
            <a:r>
              <a:rPr lang="en-GB" dirty="0" err="1"/>
              <a:t>Cabotegravir</a:t>
            </a:r>
            <a:r>
              <a:rPr lang="en-GB" dirty="0"/>
              <a:t> plus </a:t>
            </a:r>
            <a:r>
              <a:rPr lang="en-GB" dirty="0" err="1"/>
              <a:t>rilpivirine</a:t>
            </a:r>
            <a:endParaRPr lang="en-GB" dirty="0"/>
          </a:p>
          <a:p>
            <a:r>
              <a:rPr lang="pl-PL" dirty="0"/>
              <a:t>Zaczęcie od tabletek doustnych x 1 miesiąc</a:t>
            </a:r>
          </a:p>
          <a:p>
            <a:r>
              <a:rPr lang="pl-PL" dirty="0"/>
              <a:t>Zastrzyki Q2 miesięcznie</a:t>
            </a:r>
            <a:endParaRPr lang="en-GB" dirty="0"/>
          </a:p>
        </p:txBody>
      </p:sp>
      <p:pic>
        <p:nvPicPr>
          <p:cNvPr id="4" name="Picture 3"/>
          <p:cNvPicPr>
            <a:picLocks noChangeAspect="1"/>
          </p:cNvPicPr>
          <p:nvPr/>
        </p:nvPicPr>
        <p:blipFill>
          <a:blip r:embed="rId2"/>
          <a:stretch>
            <a:fillRect/>
          </a:stretch>
        </p:blipFill>
        <p:spPr>
          <a:xfrm>
            <a:off x="750404" y="3327513"/>
            <a:ext cx="3744416" cy="3560175"/>
          </a:xfrm>
          <a:prstGeom prst="rect">
            <a:avLst/>
          </a:prstGeom>
        </p:spPr>
      </p:pic>
      <p:sp>
        <p:nvSpPr>
          <p:cNvPr id="6" name="TextBox 5"/>
          <p:cNvSpPr txBox="1"/>
          <p:nvPr/>
        </p:nvSpPr>
        <p:spPr>
          <a:xfrm>
            <a:off x="4572000" y="3645024"/>
            <a:ext cx="3672408" cy="1815882"/>
          </a:xfrm>
          <a:prstGeom prst="rect">
            <a:avLst/>
          </a:prstGeom>
          <a:noFill/>
        </p:spPr>
        <p:txBody>
          <a:bodyPr wrap="square" rtlCol="0">
            <a:spAutoFit/>
          </a:bodyPr>
          <a:lstStyle/>
          <a:p>
            <a:r>
              <a:rPr lang="pl-PL" sz="2800" dirty="0">
                <a:latin typeface="+mn-lt"/>
              </a:rPr>
              <a:t>3 ml wstrzyknięcia (2) do miejsca brzuszno-pośladkowego (lewy i prawy)</a:t>
            </a:r>
            <a:endParaRPr lang="en-GB" dirty="0"/>
          </a:p>
        </p:txBody>
      </p:sp>
    </p:spTree>
    <p:extLst>
      <p:ext uri="{BB962C8B-B14F-4D97-AF65-F5344CB8AC3E}">
        <p14:creationId xmlns:p14="http://schemas.microsoft.com/office/powerpoint/2010/main" val="1369279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idx="4294967295"/>
          </p:nvPr>
        </p:nvSpPr>
        <p:spPr>
          <a:xfrm>
            <a:off x="755650" y="276225"/>
            <a:ext cx="8388350" cy="1857375"/>
          </a:xfrm>
        </p:spPr>
        <p:txBody>
          <a:bodyPr>
            <a:normAutofit/>
          </a:bodyPr>
          <a:lstStyle/>
          <a:p>
            <a:pPr eaLnBrk="1" hangingPunct="1"/>
            <a:r>
              <a:rPr lang="en-US" sz="4800" dirty="0" err="1">
                <a:ea typeface="ＭＳ Ｐゴシック" charset="-128"/>
                <a:cs typeface="ＭＳ Ｐゴシック" charset="-128"/>
              </a:rPr>
              <a:t>Leczenie</a:t>
            </a:r>
            <a:r>
              <a:rPr lang="en-US" sz="4800" dirty="0">
                <a:ea typeface="ＭＳ Ｐゴシック" charset="-128"/>
                <a:cs typeface="ＭＳ Ｐゴシック" charset="-128"/>
              </a:rPr>
              <a:t> </a:t>
            </a:r>
            <a:r>
              <a:rPr lang="en-US" sz="4800" dirty="0" err="1">
                <a:ea typeface="ＭＳ Ｐゴシック" charset="-128"/>
                <a:cs typeface="ＭＳ Ｐゴシック" charset="-128"/>
              </a:rPr>
              <a:t>antyretrowirusowe</a:t>
            </a:r>
            <a:endParaRPr lang="en-US" sz="4800" dirty="0">
              <a:ea typeface="ＭＳ Ｐゴシック" charset="-128"/>
              <a:cs typeface="ＭＳ Ｐゴシック" charset="-128"/>
            </a:endParaRPr>
          </a:p>
        </p:txBody>
      </p:sp>
      <p:pic>
        <p:nvPicPr>
          <p:cNvPr id="287747" name="Picture 3" descr="pillbox"/>
          <p:cNvPicPr>
            <a:picLocks noChangeAspect="1" noChangeArrowheads="1"/>
          </p:cNvPicPr>
          <p:nvPr/>
        </p:nvPicPr>
        <p:blipFill>
          <a:blip r:embed="rId2"/>
          <a:srcRect/>
          <a:stretch>
            <a:fillRect/>
          </a:stretch>
        </p:blipFill>
        <p:spPr bwMode="auto">
          <a:xfrm>
            <a:off x="684213" y="1925638"/>
            <a:ext cx="3311525" cy="2484437"/>
          </a:xfrm>
          <a:prstGeom prst="rect">
            <a:avLst/>
          </a:prstGeom>
          <a:noFill/>
          <a:ln w="9525">
            <a:noFill/>
            <a:miter lim="800000"/>
            <a:headEnd/>
            <a:tailEnd/>
          </a:ln>
        </p:spPr>
      </p:pic>
      <p:pic>
        <p:nvPicPr>
          <p:cNvPr id="287748" name="Picture 5" descr="Antiretroviral drugs used to treat HIV infection"/>
          <p:cNvPicPr>
            <a:picLocks noChangeAspect="1" noChangeArrowheads="1"/>
          </p:cNvPicPr>
          <p:nvPr/>
        </p:nvPicPr>
        <p:blipFill>
          <a:blip r:embed="rId3"/>
          <a:srcRect/>
          <a:stretch>
            <a:fillRect/>
          </a:stretch>
        </p:blipFill>
        <p:spPr bwMode="auto">
          <a:xfrm>
            <a:off x="4211638" y="3213100"/>
            <a:ext cx="4225925" cy="2393950"/>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3E6265-3866-409D-9191-FAD161CD5F48}"/>
              </a:ext>
            </a:extLst>
          </p:cNvPr>
          <p:cNvSpPr>
            <a:spLocks noGrp="1"/>
          </p:cNvSpPr>
          <p:nvPr>
            <p:ph type="title"/>
          </p:nvPr>
        </p:nvSpPr>
        <p:spPr>
          <a:xfrm>
            <a:off x="457200" y="274638"/>
            <a:ext cx="8229600" cy="850106"/>
          </a:xfrm>
        </p:spPr>
        <p:txBody>
          <a:bodyPr/>
          <a:lstStyle/>
          <a:p>
            <a:r>
              <a:rPr lang="en-GB" dirty="0" err="1"/>
              <a:t>Korzyści</a:t>
            </a:r>
            <a:r>
              <a:rPr lang="en-GB" dirty="0"/>
              <a:t> z </a:t>
            </a:r>
            <a:r>
              <a:rPr lang="en-GB" dirty="0" err="1"/>
              <a:t>zastrzyków</a:t>
            </a:r>
            <a:endParaRPr lang="en-GB" dirty="0"/>
          </a:p>
        </p:txBody>
      </p:sp>
      <p:sp>
        <p:nvSpPr>
          <p:cNvPr id="2" name="Content Placeholder 1"/>
          <p:cNvSpPr>
            <a:spLocks noGrp="1"/>
          </p:cNvSpPr>
          <p:nvPr>
            <p:ph idx="1"/>
          </p:nvPr>
        </p:nvSpPr>
        <p:spPr>
          <a:xfrm>
            <a:off x="457200" y="1600200"/>
            <a:ext cx="8075240" cy="3845023"/>
          </a:xfrm>
        </p:spPr>
        <p:txBody>
          <a:bodyPr/>
          <a:lstStyle/>
          <a:p>
            <a:r>
              <a:rPr lang="pl-PL" sz="2800" dirty="0"/>
              <a:t>Brak tabletek codziennych</a:t>
            </a:r>
          </a:p>
          <a:p>
            <a:r>
              <a:rPr lang="pl-PL" sz="2800" dirty="0"/>
              <a:t>Łatwe w systematyce zażywania?</a:t>
            </a:r>
          </a:p>
          <a:p>
            <a:r>
              <a:rPr lang="pl-PL" sz="2800" dirty="0"/>
              <a:t>Dla osób trudnych w zastaniu?</a:t>
            </a:r>
          </a:p>
          <a:p>
            <a:r>
              <a:rPr lang="pl-PL" sz="2800" dirty="0"/>
              <a:t>Przeważnie dobrze tolerowany</a:t>
            </a:r>
          </a:p>
          <a:p>
            <a:r>
              <a:rPr lang="pl-PL" sz="2800" dirty="0"/>
              <a:t>Zmniejsza interakcje między lekami</a:t>
            </a:r>
          </a:p>
          <a:p>
            <a:r>
              <a:rPr lang="pl-PL" sz="2800" dirty="0"/>
              <a:t>Większa satysfakcja dla pacjentów</a:t>
            </a:r>
            <a:endParaRPr lang="en-GB" sz="2400" dirty="0"/>
          </a:p>
        </p:txBody>
      </p:sp>
    </p:spTree>
    <p:extLst>
      <p:ext uri="{BB962C8B-B14F-4D97-AF65-F5344CB8AC3E}">
        <p14:creationId xmlns:p14="http://schemas.microsoft.com/office/powerpoint/2010/main" val="4124267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3E6265-3866-409D-9191-FAD161CD5F48}"/>
              </a:ext>
            </a:extLst>
          </p:cNvPr>
          <p:cNvSpPr>
            <a:spLocks noGrp="1"/>
          </p:cNvSpPr>
          <p:nvPr>
            <p:ph type="title"/>
          </p:nvPr>
        </p:nvSpPr>
        <p:spPr>
          <a:xfrm>
            <a:off x="457200" y="274638"/>
            <a:ext cx="8229600" cy="850106"/>
          </a:xfrm>
        </p:spPr>
        <p:txBody>
          <a:bodyPr/>
          <a:lstStyle/>
          <a:p>
            <a:r>
              <a:rPr lang="en-GB" dirty="0" err="1"/>
              <a:t>Skutki</a:t>
            </a:r>
            <a:r>
              <a:rPr lang="en-GB" dirty="0"/>
              <a:t> </a:t>
            </a:r>
            <a:r>
              <a:rPr lang="en-GB" dirty="0" err="1"/>
              <a:t>uboczne</a:t>
            </a:r>
            <a:endParaRPr lang="en-GB" dirty="0"/>
          </a:p>
        </p:txBody>
      </p:sp>
      <p:sp>
        <p:nvSpPr>
          <p:cNvPr id="2" name="Content Placeholder 1"/>
          <p:cNvSpPr>
            <a:spLocks noGrp="1"/>
          </p:cNvSpPr>
          <p:nvPr>
            <p:ph idx="1"/>
          </p:nvPr>
        </p:nvSpPr>
        <p:spPr>
          <a:xfrm>
            <a:off x="457200" y="1143447"/>
            <a:ext cx="8229600" cy="5145435"/>
          </a:xfrm>
        </p:spPr>
        <p:txBody>
          <a:bodyPr/>
          <a:lstStyle/>
          <a:p>
            <a:r>
              <a:rPr lang="pl-PL" sz="2400" b="1" dirty="0"/>
              <a:t>Reakcje w miejscu wstrzyknięcia</a:t>
            </a:r>
          </a:p>
          <a:p>
            <a:r>
              <a:rPr lang="pl-PL" sz="2400" b="1" dirty="0"/>
              <a:t>Ból głowy, zawroty głowy</a:t>
            </a:r>
          </a:p>
          <a:p>
            <a:r>
              <a:rPr lang="pl-PL" sz="2400" dirty="0"/>
              <a:t>Depresja, lęk, trudności w zasypianiu (bezsenność), nietypowe sny</a:t>
            </a:r>
          </a:p>
          <a:p>
            <a:r>
              <a:rPr lang="pl-PL" sz="2400" b="1" dirty="0"/>
              <a:t>Podwyższona temperatura, uczucie gorąca</a:t>
            </a:r>
          </a:p>
          <a:p>
            <a:r>
              <a:rPr lang="pl-PL" sz="2400" dirty="0"/>
              <a:t>Bóle i bóle, bóle mięśni</a:t>
            </a:r>
          </a:p>
          <a:p>
            <a:r>
              <a:rPr lang="pl-PL" sz="2400" dirty="0"/>
              <a:t>Zmęczenie, uczucie słabości</a:t>
            </a:r>
          </a:p>
          <a:p>
            <a:r>
              <a:rPr lang="pl-PL" sz="2400" dirty="0"/>
              <a:t>Nudności (mdłości), wymioty, ból brzucha, biegunka</a:t>
            </a:r>
          </a:p>
          <a:p>
            <a:r>
              <a:rPr lang="pl-PL" sz="2400" dirty="0"/>
              <a:t>Wysypka</a:t>
            </a:r>
            <a:endParaRPr lang="en-GB" sz="2400" dirty="0"/>
          </a:p>
        </p:txBody>
      </p:sp>
    </p:spTree>
    <p:extLst>
      <p:ext uri="{BB962C8B-B14F-4D97-AF65-F5344CB8AC3E}">
        <p14:creationId xmlns:p14="http://schemas.microsoft.com/office/powerpoint/2010/main" val="2067458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58" name="Picture 5" descr="question-mark"/>
          <p:cNvPicPr>
            <a:picLocks noChangeAspect="1" noChangeArrowheads="1"/>
          </p:cNvPicPr>
          <p:nvPr/>
        </p:nvPicPr>
        <p:blipFill>
          <a:blip r:embed="rId3"/>
          <a:srcRect/>
          <a:stretch>
            <a:fillRect/>
          </a:stretch>
        </p:blipFill>
        <p:spPr bwMode="auto">
          <a:xfrm>
            <a:off x="3132138" y="1557338"/>
            <a:ext cx="2952750" cy="36957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536C-5EA3-456F-A20D-FDCABAAB2B9E}"/>
              </a:ext>
            </a:extLst>
          </p:cNvPr>
          <p:cNvSpPr>
            <a:spLocks noGrp="1"/>
          </p:cNvSpPr>
          <p:nvPr>
            <p:ph type="ctrTitle"/>
          </p:nvPr>
        </p:nvSpPr>
        <p:spPr/>
        <p:txBody>
          <a:bodyPr/>
          <a:lstStyle/>
          <a:p>
            <a:r>
              <a:rPr lang="pl-PL" dirty="0"/>
              <a:t>Opór </a:t>
            </a:r>
            <a:r>
              <a:rPr lang="en-GB" dirty="0"/>
              <a:t>ART</a:t>
            </a:r>
          </a:p>
        </p:txBody>
      </p:sp>
    </p:spTree>
    <p:extLst>
      <p:ext uri="{BB962C8B-B14F-4D97-AF65-F5344CB8AC3E}">
        <p14:creationId xmlns:p14="http://schemas.microsoft.com/office/powerpoint/2010/main" val="2473204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72FA5-D0CF-42BA-86F0-004C53AEA94C}"/>
              </a:ext>
            </a:extLst>
          </p:cNvPr>
          <p:cNvSpPr>
            <a:spLocks noGrp="1"/>
          </p:cNvSpPr>
          <p:nvPr>
            <p:ph type="title"/>
          </p:nvPr>
        </p:nvSpPr>
        <p:spPr/>
        <p:txBody>
          <a:bodyPr/>
          <a:lstStyle/>
          <a:p>
            <a:r>
              <a:rPr lang="en-GB" dirty="0" err="1"/>
              <a:t>Czym</a:t>
            </a:r>
            <a:r>
              <a:rPr lang="en-GB" dirty="0"/>
              <a:t> jest </a:t>
            </a:r>
            <a:r>
              <a:rPr lang="en-GB" dirty="0" err="1"/>
              <a:t>opór</a:t>
            </a:r>
            <a:r>
              <a:rPr lang="en-GB" dirty="0"/>
              <a:t>?</a:t>
            </a:r>
          </a:p>
        </p:txBody>
      </p:sp>
      <p:sp>
        <p:nvSpPr>
          <p:cNvPr id="3" name="Content Placeholder 2">
            <a:extLst>
              <a:ext uri="{FF2B5EF4-FFF2-40B4-BE49-F238E27FC236}">
                <a16:creationId xmlns:a16="http://schemas.microsoft.com/office/drawing/2014/main" id="{B25B8432-F99F-4109-BB11-DDB1DE7029E3}"/>
              </a:ext>
            </a:extLst>
          </p:cNvPr>
          <p:cNvSpPr>
            <a:spLocks noGrp="1"/>
          </p:cNvSpPr>
          <p:nvPr>
            <p:ph idx="1"/>
          </p:nvPr>
        </p:nvSpPr>
        <p:spPr>
          <a:xfrm>
            <a:off x="457200" y="1417638"/>
            <a:ext cx="8229600" cy="4525963"/>
          </a:xfrm>
        </p:spPr>
        <p:txBody>
          <a:bodyPr/>
          <a:lstStyle/>
          <a:p>
            <a:r>
              <a:rPr lang="pl-PL" sz="2800" dirty="0"/>
              <a:t>HIV replikuje codziennie miliardy nowych wirusów.</a:t>
            </a:r>
          </a:p>
          <a:p>
            <a:r>
              <a:rPr lang="pl-PL" sz="2800" dirty="0"/>
              <a:t>Błędy zdarzają się z kopiami. Te drobne różnice nazywane są mutacjami.</a:t>
            </a:r>
          </a:p>
          <a:p>
            <a:r>
              <a:rPr lang="pl-PL" sz="2800" dirty="0"/>
              <a:t>Niektóre mutacje powodują, że leki są mniej skuteczne lub w ogóle nie działają.</a:t>
            </a:r>
          </a:p>
          <a:p>
            <a:r>
              <a:rPr lang="pl-PL" sz="2800" dirty="0"/>
              <a:t>Te szczepy HIV nazywane są lekoopornymi.</a:t>
            </a:r>
            <a:endParaRPr lang="en-GB" sz="2800" dirty="0"/>
          </a:p>
        </p:txBody>
      </p:sp>
    </p:spTree>
    <p:extLst>
      <p:ext uri="{BB962C8B-B14F-4D97-AF65-F5344CB8AC3E}">
        <p14:creationId xmlns:p14="http://schemas.microsoft.com/office/powerpoint/2010/main" val="2869138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274638"/>
            <a:ext cx="7632700" cy="1143000"/>
          </a:xfrm>
        </p:spPr>
        <p:txBody>
          <a:bodyPr>
            <a:normAutofit/>
          </a:bodyPr>
          <a:lstStyle/>
          <a:p>
            <a:pPr eaLnBrk="1" hangingPunct="1">
              <a:defRPr/>
            </a:pPr>
            <a:r>
              <a:rPr lang="en-GB" dirty="0">
                <a:ea typeface="+mj-ea"/>
              </a:rPr>
              <a:t>HIV / ART </a:t>
            </a:r>
            <a:r>
              <a:rPr lang="pl-PL" dirty="0">
                <a:ea typeface="+mj-ea"/>
              </a:rPr>
              <a:t>opór</a:t>
            </a:r>
            <a:endParaRPr lang="en-GB" dirty="0">
              <a:ea typeface="+mj-ea"/>
            </a:endParaRPr>
          </a:p>
        </p:txBody>
      </p:sp>
      <p:sp>
        <p:nvSpPr>
          <p:cNvPr id="156675" name="Rectangle 3"/>
          <p:cNvSpPr>
            <a:spLocks noGrp="1" noChangeArrowheads="1"/>
          </p:cNvSpPr>
          <p:nvPr>
            <p:ph type="body" idx="4294967295"/>
          </p:nvPr>
        </p:nvSpPr>
        <p:spPr>
          <a:xfrm>
            <a:off x="827088" y="1700213"/>
            <a:ext cx="7921625" cy="4340225"/>
          </a:xfrm>
        </p:spPr>
        <p:txBody>
          <a:bodyPr/>
          <a:lstStyle/>
          <a:p>
            <a:pPr eaLnBrk="1" hangingPunct="1">
              <a:lnSpc>
                <a:spcPct val="80000"/>
              </a:lnSpc>
              <a:spcAft>
                <a:spcPct val="25000"/>
              </a:spcAft>
              <a:buClr>
                <a:schemeClr val="tx1"/>
              </a:buClr>
              <a:buFont typeface="Arial" pitchFamily="34" charset="0"/>
              <a:buChar char="•"/>
              <a:defRPr/>
            </a:pPr>
            <a:r>
              <a:rPr lang="pl-PL" altLang="en-US" dirty="0"/>
              <a:t>Opór występuje głównie przy słabym stosowaniu</a:t>
            </a:r>
          </a:p>
          <a:p>
            <a:pPr eaLnBrk="1" hangingPunct="1">
              <a:lnSpc>
                <a:spcPct val="80000"/>
              </a:lnSpc>
              <a:spcAft>
                <a:spcPct val="25000"/>
              </a:spcAft>
              <a:buClr>
                <a:schemeClr val="tx1"/>
              </a:buClr>
              <a:buFont typeface="Arial" pitchFamily="34" charset="0"/>
              <a:buChar char="•"/>
              <a:defRPr/>
            </a:pPr>
            <a:r>
              <a:rPr lang="pl-PL" altLang="en-US" dirty="0"/>
              <a:t>Mutacje podczas replikacji wirusa nie są kontrolowane przez ART i mogą się namnażać</a:t>
            </a:r>
          </a:p>
          <a:p>
            <a:pPr eaLnBrk="1" hangingPunct="1">
              <a:lnSpc>
                <a:spcPct val="80000"/>
              </a:lnSpc>
              <a:spcAft>
                <a:spcPct val="25000"/>
              </a:spcAft>
              <a:buClr>
                <a:schemeClr val="tx1"/>
              </a:buClr>
              <a:buFont typeface="Arial" pitchFamily="34" charset="0"/>
              <a:buChar char="•"/>
              <a:defRPr/>
            </a:pPr>
            <a:r>
              <a:rPr lang="pl-PL" altLang="en-US" dirty="0"/>
              <a:t>Leki oporne prowadzą do niepowodzenia wiremii</a:t>
            </a:r>
          </a:p>
          <a:p>
            <a:pPr eaLnBrk="1" hangingPunct="1">
              <a:lnSpc>
                <a:spcPct val="80000"/>
              </a:lnSpc>
              <a:spcAft>
                <a:spcPct val="25000"/>
              </a:spcAft>
              <a:buClr>
                <a:schemeClr val="tx1"/>
              </a:buClr>
              <a:buFont typeface="Arial" pitchFamily="34" charset="0"/>
              <a:buChar char="•"/>
              <a:defRPr/>
            </a:pPr>
            <a:r>
              <a:rPr lang="pl-PL" altLang="en-US" dirty="0"/>
              <a:t>Testowanie oporności przed ART i z utratą kontroli wirusologicznej</a:t>
            </a:r>
            <a:endParaRPr lang="en-GB" altLang="en-US" sz="2400" dirty="0"/>
          </a:p>
        </p:txBody>
      </p:sp>
    </p:spTree>
    <p:extLst>
      <p:ext uri="{BB962C8B-B14F-4D97-AF65-F5344CB8AC3E}">
        <p14:creationId xmlns:p14="http://schemas.microsoft.com/office/powerpoint/2010/main" val="428278159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274638"/>
            <a:ext cx="7632700" cy="1143000"/>
          </a:xfrm>
        </p:spPr>
        <p:txBody>
          <a:bodyPr>
            <a:normAutofit/>
          </a:bodyPr>
          <a:lstStyle/>
          <a:p>
            <a:pPr eaLnBrk="1" hangingPunct="1">
              <a:defRPr/>
            </a:pPr>
            <a:r>
              <a:rPr lang="en-GB" dirty="0">
                <a:ea typeface="+mj-ea"/>
              </a:rPr>
              <a:t>ART resistance</a:t>
            </a:r>
          </a:p>
        </p:txBody>
      </p:sp>
      <p:sp>
        <p:nvSpPr>
          <p:cNvPr id="348163" name="Rectangle 3"/>
          <p:cNvSpPr>
            <a:spLocks noGrp="1" noChangeArrowheads="1"/>
          </p:cNvSpPr>
          <p:nvPr>
            <p:ph type="body" idx="4294967295"/>
          </p:nvPr>
        </p:nvSpPr>
        <p:spPr>
          <a:xfrm>
            <a:off x="539750" y="1341438"/>
            <a:ext cx="8208963" cy="4699000"/>
          </a:xfrm>
        </p:spPr>
        <p:txBody>
          <a:bodyPr/>
          <a:lstStyle/>
          <a:p>
            <a:pPr marL="271463" indent="-271463" eaLnBrk="1" hangingPunct="1">
              <a:lnSpc>
                <a:spcPct val="80000"/>
              </a:lnSpc>
              <a:spcAft>
                <a:spcPct val="25000"/>
              </a:spcAft>
              <a:buClr>
                <a:schemeClr val="tx1"/>
              </a:buClr>
              <a:buFont typeface="Wingdings" charset="2"/>
              <a:buChar char="Ø"/>
            </a:pPr>
            <a:endParaRPr lang="en-GB" sz="2400">
              <a:ea typeface="ＭＳ Ｐゴシック" charset="-128"/>
              <a:cs typeface="ＭＳ Ｐゴシック" charset="-128"/>
            </a:endParaRPr>
          </a:p>
          <a:p>
            <a:pPr marL="271463" indent="-271463" eaLnBrk="1" hangingPunct="1">
              <a:lnSpc>
                <a:spcPct val="80000"/>
              </a:lnSpc>
              <a:spcAft>
                <a:spcPct val="25000"/>
              </a:spcAft>
              <a:buClr>
                <a:schemeClr val="tx1"/>
              </a:buClr>
              <a:buFont typeface="Wingdings" charset="2"/>
              <a:buChar char="Ø"/>
            </a:pPr>
            <a:endParaRPr lang="en-GB" sz="2400">
              <a:ea typeface="ＭＳ Ｐゴシック" charset="-128"/>
              <a:cs typeface="ＭＳ Ｐゴシック" charset="-128"/>
            </a:endParaRPr>
          </a:p>
          <a:p>
            <a:pPr marL="271463" indent="-271463" eaLnBrk="1" hangingPunct="1">
              <a:lnSpc>
                <a:spcPct val="80000"/>
              </a:lnSpc>
              <a:spcAft>
                <a:spcPct val="25000"/>
              </a:spcAft>
              <a:buClr>
                <a:schemeClr val="tx1"/>
              </a:buClr>
              <a:buFont typeface="Wingdings" charset="2"/>
              <a:buChar char="Ø"/>
            </a:pPr>
            <a:endParaRPr lang="en-GB" sz="2400">
              <a:ea typeface="ＭＳ Ｐゴシック" charset="-128"/>
              <a:cs typeface="ＭＳ Ｐゴシック" charset="-128"/>
            </a:endParaRPr>
          </a:p>
          <a:p>
            <a:pPr marL="271463" indent="-271463" eaLnBrk="1" hangingPunct="1">
              <a:lnSpc>
                <a:spcPct val="80000"/>
              </a:lnSpc>
              <a:spcAft>
                <a:spcPct val="25000"/>
              </a:spcAft>
              <a:buClr>
                <a:schemeClr val="tx1"/>
              </a:buClr>
              <a:buFont typeface="Wingdings" charset="2"/>
              <a:buChar char="Ø"/>
            </a:pPr>
            <a:endParaRPr lang="en-GB" sz="2400">
              <a:ea typeface="ＭＳ Ｐゴシック" charset="-128"/>
              <a:cs typeface="ＭＳ Ｐゴシック" charset="-128"/>
            </a:endParaRPr>
          </a:p>
          <a:p>
            <a:pPr marL="271463" indent="-271463" eaLnBrk="1" hangingPunct="1">
              <a:lnSpc>
                <a:spcPct val="80000"/>
              </a:lnSpc>
              <a:spcAft>
                <a:spcPct val="25000"/>
              </a:spcAft>
              <a:buClr>
                <a:schemeClr val="tx1"/>
              </a:buClr>
              <a:buFont typeface="Wingdings" charset="2"/>
              <a:buChar char="Ø"/>
            </a:pPr>
            <a:endParaRPr lang="en-GB" sz="2400">
              <a:ea typeface="ＭＳ Ｐゴシック" charset="-128"/>
              <a:cs typeface="ＭＳ Ｐゴシック" charset="-128"/>
            </a:endParaRPr>
          </a:p>
          <a:p>
            <a:pPr marL="271463" indent="-271463" eaLnBrk="1" hangingPunct="1">
              <a:lnSpc>
                <a:spcPct val="80000"/>
              </a:lnSpc>
              <a:spcAft>
                <a:spcPct val="25000"/>
              </a:spcAft>
              <a:buClr>
                <a:schemeClr val="tx1"/>
              </a:buClr>
              <a:buFont typeface="Wingdings" charset="2"/>
              <a:buChar char="Ø"/>
            </a:pPr>
            <a:endParaRPr lang="en-GB" sz="2400">
              <a:ea typeface="ＭＳ Ｐゴシック" charset="-128"/>
              <a:cs typeface="ＭＳ Ｐゴシック" charset="-128"/>
            </a:endParaRPr>
          </a:p>
        </p:txBody>
      </p:sp>
      <p:pic>
        <p:nvPicPr>
          <p:cNvPr id="348164" name="Picture 2"/>
          <p:cNvPicPr>
            <a:picLocks noChangeAspect="1" noChangeArrowheads="1"/>
          </p:cNvPicPr>
          <p:nvPr/>
        </p:nvPicPr>
        <p:blipFill>
          <a:blip r:embed="rId3"/>
          <a:srcRect/>
          <a:stretch>
            <a:fillRect/>
          </a:stretch>
        </p:blipFill>
        <p:spPr bwMode="auto">
          <a:xfrm>
            <a:off x="338138" y="404813"/>
            <a:ext cx="8442325" cy="5376862"/>
          </a:xfrm>
          <a:prstGeom prst="rect">
            <a:avLst/>
          </a:prstGeom>
          <a:noFill/>
          <a:ln w="9525">
            <a:noFill/>
            <a:miter lim="800000"/>
            <a:headEnd/>
            <a:tailEnd/>
          </a:ln>
        </p:spPr>
      </p:pic>
    </p:spTree>
    <p:extLst>
      <p:ext uri="{BB962C8B-B14F-4D97-AF65-F5344CB8AC3E}">
        <p14:creationId xmlns:p14="http://schemas.microsoft.com/office/powerpoint/2010/main" val="185775688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AD85B-12FA-45FA-8BB0-9AD25FAC7AA9}"/>
              </a:ext>
            </a:extLst>
          </p:cNvPr>
          <p:cNvSpPr>
            <a:spLocks noGrp="1"/>
          </p:cNvSpPr>
          <p:nvPr>
            <p:ph type="ctrTitle"/>
          </p:nvPr>
        </p:nvSpPr>
        <p:spPr/>
        <p:txBody>
          <a:bodyPr/>
          <a:lstStyle/>
          <a:p>
            <a:r>
              <a:rPr lang="pl-PL"/>
              <a:t>Niesystematyczne </a:t>
            </a:r>
            <a:r>
              <a:rPr lang="pl-PL" dirty="0"/>
              <a:t>stosowanie jako wiodąca przyczyna oporu</a:t>
            </a:r>
            <a:endParaRPr lang="en-GB" dirty="0"/>
          </a:p>
        </p:txBody>
      </p:sp>
    </p:spTree>
    <p:extLst>
      <p:ext uri="{BB962C8B-B14F-4D97-AF65-F5344CB8AC3E}">
        <p14:creationId xmlns:p14="http://schemas.microsoft.com/office/powerpoint/2010/main" val="1268254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11188" y="333375"/>
            <a:ext cx="7632700" cy="1143000"/>
          </a:xfrm>
        </p:spPr>
        <p:txBody>
          <a:bodyPr>
            <a:normAutofit fontScale="90000"/>
          </a:bodyPr>
          <a:lstStyle/>
          <a:p>
            <a:pPr eaLnBrk="1" hangingPunct="1"/>
            <a:r>
              <a:rPr lang="pl-PL" dirty="0"/>
              <a:t>Czynniki związane z przestrzeganiem zaleceń</a:t>
            </a:r>
            <a:endParaRPr lang="en-GB" dirty="0"/>
          </a:p>
        </p:txBody>
      </p:sp>
      <p:sp>
        <p:nvSpPr>
          <p:cNvPr id="156675" name="Rectangle 3"/>
          <p:cNvSpPr>
            <a:spLocks noGrp="1" noChangeArrowheads="1"/>
          </p:cNvSpPr>
          <p:nvPr>
            <p:ph type="body" idx="4294967295"/>
          </p:nvPr>
        </p:nvSpPr>
        <p:spPr>
          <a:xfrm>
            <a:off x="755650" y="1628775"/>
            <a:ext cx="7345363" cy="3959225"/>
          </a:xfrm>
        </p:spPr>
        <p:txBody>
          <a:bodyPr/>
          <a:lstStyle/>
          <a:p>
            <a:pPr eaLnBrk="1" hangingPunct="1">
              <a:buFont typeface="Arial" pitchFamily="34" charset="0"/>
              <a:buChar char="•"/>
              <a:defRPr/>
            </a:pPr>
            <a:r>
              <a:rPr lang="pl-PL" dirty="0"/>
              <a:t>Brak zrozumienia</a:t>
            </a:r>
          </a:p>
          <a:p>
            <a:pPr eaLnBrk="1" hangingPunct="1">
              <a:buFont typeface="Arial" pitchFamily="34" charset="0"/>
              <a:buChar char="•"/>
              <a:defRPr/>
            </a:pPr>
            <a:r>
              <a:rPr lang="pl-PL" dirty="0"/>
              <a:t>Młodszy wiek</a:t>
            </a:r>
          </a:p>
          <a:p>
            <a:pPr eaLnBrk="1" hangingPunct="1">
              <a:buFont typeface="Arial" pitchFamily="34" charset="0"/>
              <a:buChar char="•"/>
              <a:defRPr/>
            </a:pPr>
            <a:r>
              <a:rPr lang="pl-PL" dirty="0"/>
              <a:t>Kwestie psychospołeczne</a:t>
            </a:r>
          </a:p>
          <a:p>
            <a:pPr eaLnBrk="1" hangingPunct="1">
              <a:buFont typeface="Arial" pitchFamily="34" charset="0"/>
              <a:buChar char="•"/>
              <a:defRPr/>
            </a:pPr>
            <a:r>
              <a:rPr lang="pl-PL" dirty="0"/>
              <a:t>Nieujawnienie serologicznego statusu HIV</a:t>
            </a:r>
          </a:p>
          <a:p>
            <a:pPr eaLnBrk="1" hangingPunct="1">
              <a:buFont typeface="Arial" pitchFamily="34" charset="0"/>
              <a:buChar char="•"/>
              <a:defRPr/>
            </a:pPr>
            <a:r>
              <a:rPr lang="pl-PL" dirty="0"/>
              <a:t>Nadużywanie substancji</a:t>
            </a:r>
          </a:p>
          <a:p>
            <a:pPr eaLnBrk="1" hangingPunct="1">
              <a:buFont typeface="Arial" pitchFamily="34" charset="0"/>
              <a:buChar char="•"/>
              <a:defRPr/>
            </a:pPr>
            <a:r>
              <a:rPr lang="pl-PL" dirty="0"/>
              <a:t>Piętno</a:t>
            </a:r>
            <a:endParaRPr lang="en-GB" altLang="en-US" sz="2400"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539750" y="333375"/>
            <a:ext cx="7632700" cy="1143000"/>
          </a:xfrm>
        </p:spPr>
        <p:txBody>
          <a:bodyPr>
            <a:normAutofit fontScale="90000"/>
          </a:bodyPr>
          <a:lstStyle/>
          <a:p>
            <a:pPr eaLnBrk="1" hangingPunct="1">
              <a:defRPr/>
            </a:pPr>
            <a:r>
              <a:rPr lang="pl-PL" dirty="0"/>
              <a:t>Czynniki związane z przestrzeganiem zaleceń</a:t>
            </a:r>
            <a:endParaRPr lang="en-GB" dirty="0">
              <a:ea typeface="+mj-ea"/>
            </a:endParaRPr>
          </a:p>
        </p:txBody>
      </p:sp>
      <p:sp>
        <p:nvSpPr>
          <p:cNvPr id="156675" name="Rectangle 3"/>
          <p:cNvSpPr>
            <a:spLocks noGrp="1" noChangeArrowheads="1"/>
          </p:cNvSpPr>
          <p:nvPr>
            <p:ph type="body" idx="4294967295"/>
          </p:nvPr>
        </p:nvSpPr>
        <p:spPr>
          <a:xfrm>
            <a:off x="684213" y="1628775"/>
            <a:ext cx="7920037" cy="4411663"/>
          </a:xfrm>
        </p:spPr>
        <p:txBody>
          <a:bodyPr/>
          <a:lstStyle/>
          <a:p>
            <a:pPr eaLnBrk="1" hangingPunct="1">
              <a:lnSpc>
                <a:spcPct val="80000"/>
              </a:lnSpc>
              <a:spcAft>
                <a:spcPct val="25000"/>
              </a:spcAft>
              <a:buClr>
                <a:schemeClr val="tx1"/>
              </a:buClr>
              <a:buFont typeface="Arial" pitchFamily="34" charset="0"/>
              <a:buChar char="•"/>
              <a:defRPr/>
            </a:pPr>
            <a:r>
              <a:rPr lang="pl-PL" altLang="en-US" dirty="0"/>
              <a:t>Osobiste zaangażowanie</a:t>
            </a:r>
          </a:p>
          <a:p>
            <a:pPr eaLnBrk="1" hangingPunct="1">
              <a:lnSpc>
                <a:spcPct val="80000"/>
              </a:lnSpc>
              <a:spcAft>
                <a:spcPct val="25000"/>
              </a:spcAft>
              <a:buClr>
                <a:schemeClr val="tx1"/>
              </a:buClr>
              <a:buFont typeface="Arial" pitchFamily="34" charset="0"/>
              <a:buChar char="•"/>
              <a:defRPr/>
            </a:pPr>
            <a:r>
              <a:rPr lang="pl-PL" altLang="en-US" dirty="0"/>
              <a:t>Styl życia i praca</a:t>
            </a:r>
          </a:p>
          <a:p>
            <a:pPr eaLnBrk="1" hangingPunct="1">
              <a:lnSpc>
                <a:spcPct val="80000"/>
              </a:lnSpc>
              <a:spcAft>
                <a:spcPct val="25000"/>
              </a:spcAft>
              <a:buClr>
                <a:schemeClr val="tx1"/>
              </a:buClr>
              <a:buFont typeface="Arial" pitchFamily="34" charset="0"/>
              <a:buChar char="•"/>
              <a:defRPr/>
            </a:pPr>
            <a:r>
              <a:rPr lang="pl-PL" altLang="en-US" dirty="0"/>
              <a:t>Trudności z przyjmowaniem leków</a:t>
            </a:r>
          </a:p>
          <a:p>
            <a:pPr eaLnBrk="1" hangingPunct="1">
              <a:lnSpc>
                <a:spcPct val="80000"/>
              </a:lnSpc>
              <a:spcAft>
                <a:spcPct val="25000"/>
              </a:spcAft>
              <a:buClr>
                <a:schemeClr val="tx1"/>
              </a:buClr>
              <a:buFont typeface="Arial" pitchFamily="34" charset="0"/>
              <a:buChar char="•"/>
              <a:defRPr/>
            </a:pPr>
            <a:r>
              <a:rPr lang="pl-PL" altLang="en-US" dirty="0"/>
              <a:t>Złożone schematy i działania niepożądane leków</a:t>
            </a:r>
          </a:p>
          <a:p>
            <a:pPr eaLnBrk="1" hangingPunct="1">
              <a:lnSpc>
                <a:spcPct val="80000"/>
              </a:lnSpc>
              <a:spcAft>
                <a:spcPct val="25000"/>
              </a:spcAft>
              <a:buClr>
                <a:schemeClr val="tx1"/>
              </a:buClr>
              <a:buFont typeface="Arial" pitchFamily="34" charset="0"/>
              <a:buChar char="•"/>
              <a:defRPr/>
            </a:pPr>
            <a:r>
              <a:rPr lang="pl-PL" altLang="en-US" dirty="0"/>
              <a:t>Problemy z kosztami</a:t>
            </a:r>
          </a:p>
          <a:p>
            <a:pPr eaLnBrk="1" hangingPunct="1">
              <a:lnSpc>
                <a:spcPct val="80000"/>
              </a:lnSpc>
              <a:spcAft>
                <a:spcPct val="25000"/>
              </a:spcAft>
              <a:buClr>
                <a:schemeClr val="tx1"/>
              </a:buClr>
              <a:buFont typeface="Arial" pitchFamily="34" charset="0"/>
              <a:buChar char="•"/>
              <a:defRPr/>
            </a:pPr>
            <a:r>
              <a:rPr lang="pl-PL" altLang="en-US" dirty="0"/>
              <a:t>Wsparcie ze strony partnera, rodziny, przyjaciół</a:t>
            </a:r>
            <a:endParaRPr lang="en-GB" altLang="en-US" sz="240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idx="4294967295"/>
          </p:nvPr>
        </p:nvSpPr>
        <p:spPr>
          <a:xfrm>
            <a:off x="0" y="274638"/>
            <a:ext cx="8229600" cy="1143000"/>
          </a:xfrm>
        </p:spPr>
        <p:txBody>
          <a:bodyPr/>
          <a:lstStyle/>
          <a:p>
            <a:pPr eaLnBrk="1" hangingPunct="1"/>
            <a:r>
              <a:rPr lang="en-GB" sz="4000" dirty="0">
                <a:ea typeface="ＭＳ Ｐゴシック" charset="-128"/>
                <a:cs typeface="ＭＳ Ｐゴシック" charset="-128"/>
              </a:rPr>
              <a:t>Cele </a:t>
            </a:r>
            <a:r>
              <a:rPr lang="en-GB" sz="4000" dirty="0" err="1">
                <a:ea typeface="ＭＳ Ｐゴシック" charset="-128"/>
                <a:cs typeface="ＭＳ Ｐゴシック" charset="-128"/>
              </a:rPr>
              <a:t>terapii</a:t>
            </a:r>
            <a:r>
              <a:rPr lang="en-GB" sz="4000" dirty="0">
                <a:ea typeface="ＭＳ Ｐゴシック" charset="-128"/>
                <a:cs typeface="ＭＳ Ｐゴシック" charset="-128"/>
              </a:rPr>
              <a:t> HIV</a:t>
            </a:r>
          </a:p>
        </p:txBody>
      </p:sp>
      <p:sp>
        <p:nvSpPr>
          <p:cNvPr id="288771" name="Rectangle 3"/>
          <p:cNvSpPr>
            <a:spLocks noGrp="1" noChangeArrowheads="1"/>
          </p:cNvSpPr>
          <p:nvPr>
            <p:ph type="body" idx="4294967295"/>
          </p:nvPr>
        </p:nvSpPr>
        <p:spPr>
          <a:xfrm>
            <a:off x="755650" y="1412875"/>
            <a:ext cx="7773988" cy="4279900"/>
          </a:xfrm>
        </p:spPr>
        <p:txBody>
          <a:bodyPr/>
          <a:lstStyle/>
          <a:p>
            <a:pPr defTabSz="914400" eaLnBrk="1" hangingPunct="1">
              <a:spcBef>
                <a:spcPct val="0"/>
              </a:spcBef>
            </a:pPr>
            <a:r>
              <a:rPr lang="pl-PL" dirty="0">
                <a:ea typeface="ＭＳ Ｐゴシック" charset="-128"/>
                <a:cs typeface="ＭＳ Ｐゴシック" charset="-128"/>
              </a:rPr>
              <a:t>Głównym celem jest zapobieganie zachorowalności i śmiertelności związanej z HIV.</a:t>
            </a:r>
          </a:p>
          <a:p>
            <a:pPr defTabSz="914400" eaLnBrk="1" hangingPunct="1">
              <a:spcBef>
                <a:spcPct val="0"/>
              </a:spcBef>
            </a:pPr>
            <a:r>
              <a:rPr lang="pl-PL" dirty="0">
                <a:ea typeface="ＭＳ Ｐゴシック" charset="-128"/>
                <a:cs typeface="ＭＳ Ｐゴシック" charset="-128"/>
              </a:rPr>
              <a:t>Ograniczenie miana wirusa HIV do niewykrywalnego</a:t>
            </a:r>
          </a:p>
          <a:p>
            <a:pPr defTabSz="914400" eaLnBrk="1" hangingPunct="1">
              <a:spcBef>
                <a:spcPct val="0"/>
              </a:spcBef>
            </a:pPr>
            <a:r>
              <a:rPr lang="pl-PL" dirty="0">
                <a:ea typeface="ＭＳ Ｐゴシック" charset="-128"/>
                <a:cs typeface="ＭＳ Ｐゴシック" charset="-128"/>
              </a:rPr>
              <a:t>Przywrócić i/lub zachować funkcję immunologiczną</a:t>
            </a:r>
          </a:p>
          <a:p>
            <a:pPr defTabSz="914400" eaLnBrk="1" hangingPunct="1">
              <a:spcBef>
                <a:spcPct val="0"/>
              </a:spcBef>
            </a:pPr>
            <a:r>
              <a:rPr lang="pl-PL" dirty="0">
                <a:ea typeface="ＭＳ Ｐゴシック" charset="-128"/>
                <a:cs typeface="ＭＳ Ｐゴシック" charset="-128"/>
              </a:rPr>
              <a:t>Zapobiegać przenoszeniu HIV</a:t>
            </a:r>
          </a:p>
          <a:p>
            <a:pPr defTabSz="914400" eaLnBrk="1" hangingPunct="1">
              <a:spcBef>
                <a:spcPct val="0"/>
              </a:spcBef>
            </a:pPr>
            <a:r>
              <a:rPr lang="pl-PL" dirty="0">
                <a:ea typeface="ＭＳ Ｐゴシック" charset="-128"/>
                <a:cs typeface="ＭＳ Ｐゴシック" charset="-128"/>
              </a:rPr>
              <a:t>Leczenie trwa całe życie</a:t>
            </a:r>
            <a:endParaRPr lang="en-GB" sz="2000" dirty="0">
              <a:cs typeface="MS PGothic" pitchFamily="34" charset="-128"/>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539750" y="549275"/>
            <a:ext cx="7632700" cy="1143000"/>
          </a:xfrm>
        </p:spPr>
        <p:txBody>
          <a:bodyPr>
            <a:normAutofit fontScale="90000"/>
          </a:bodyPr>
          <a:lstStyle/>
          <a:p>
            <a:pPr eaLnBrk="1" hangingPunct="1">
              <a:defRPr/>
            </a:pPr>
            <a:r>
              <a:rPr lang="en-GB" dirty="0" err="1">
                <a:ea typeface="+mj-ea"/>
              </a:rPr>
              <a:t>Konsekwencje</a:t>
            </a:r>
            <a:r>
              <a:rPr lang="en-GB" dirty="0">
                <a:ea typeface="+mj-ea"/>
              </a:rPr>
              <a:t> </a:t>
            </a:r>
            <a:r>
              <a:rPr lang="en-GB" dirty="0" err="1">
                <a:ea typeface="+mj-ea"/>
              </a:rPr>
              <a:t>słabego</a:t>
            </a:r>
            <a:r>
              <a:rPr lang="en-GB" dirty="0">
                <a:ea typeface="+mj-ea"/>
              </a:rPr>
              <a:t> </a:t>
            </a:r>
            <a:r>
              <a:rPr lang="en-GB" dirty="0" err="1">
                <a:ea typeface="+mj-ea"/>
              </a:rPr>
              <a:t>przestrzegania</a:t>
            </a:r>
            <a:r>
              <a:rPr lang="en-GB" dirty="0">
                <a:ea typeface="+mj-ea"/>
              </a:rPr>
              <a:t> </a:t>
            </a:r>
            <a:r>
              <a:rPr lang="en-GB" dirty="0" err="1">
                <a:ea typeface="+mj-ea"/>
              </a:rPr>
              <a:t>zaleceń</a:t>
            </a:r>
            <a:endParaRPr lang="en-GB" dirty="0">
              <a:ea typeface="+mj-ea"/>
            </a:endParaRPr>
          </a:p>
        </p:txBody>
      </p:sp>
      <p:sp>
        <p:nvSpPr>
          <p:cNvPr id="339971" name="Rectangle 3"/>
          <p:cNvSpPr>
            <a:spLocks noGrp="1" noChangeArrowheads="1"/>
          </p:cNvSpPr>
          <p:nvPr>
            <p:ph type="body" idx="4294967295"/>
          </p:nvPr>
        </p:nvSpPr>
        <p:spPr>
          <a:xfrm>
            <a:off x="719931" y="2159000"/>
            <a:ext cx="7704138" cy="4699000"/>
          </a:xfrm>
        </p:spPr>
        <p:txBody>
          <a:bodyPr/>
          <a:lstStyle/>
          <a:p>
            <a:pPr eaLnBrk="1" hangingPunct="1">
              <a:lnSpc>
                <a:spcPct val="80000"/>
              </a:lnSpc>
              <a:spcAft>
                <a:spcPct val="25000"/>
              </a:spcAft>
              <a:buClr>
                <a:schemeClr val="tx1"/>
              </a:buClr>
            </a:pPr>
            <a:r>
              <a:rPr lang="pl-PL" dirty="0">
                <a:ea typeface="ＭＳ Ｐゴシック" charset="-128"/>
                <a:cs typeface="ＭＳ Ｐゴシック" charset="-128"/>
              </a:rPr>
              <a:t>Niepełna supresja wirusa</a:t>
            </a:r>
          </a:p>
          <a:p>
            <a:pPr eaLnBrk="1" hangingPunct="1">
              <a:lnSpc>
                <a:spcPct val="80000"/>
              </a:lnSpc>
              <a:spcAft>
                <a:spcPct val="25000"/>
              </a:spcAft>
              <a:buClr>
                <a:schemeClr val="tx1"/>
              </a:buClr>
            </a:pPr>
            <a:r>
              <a:rPr lang="pl-PL" dirty="0">
                <a:ea typeface="ＭＳ Ｐゴシック" charset="-128"/>
                <a:cs typeface="ＭＳ Ｐゴシック" charset="-128"/>
              </a:rPr>
              <a:t>Ciągłe niszczenie układu odpornościowego</a:t>
            </a:r>
          </a:p>
          <a:p>
            <a:pPr eaLnBrk="1" hangingPunct="1">
              <a:lnSpc>
                <a:spcPct val="80000"/>
              </a:lnSpc>
              <a:spcAft>
                <a:spcPct val="25000"/>
              </a:spcAft>
              <a:buClr>
                <a:schemeClr val="tx1"/>
              </a:buClr>
            </a:pPr>
            <a:r>
              <a:rPr lang="pl-PL" dirty="0">
                <a:ea typeface="ＭＳ Ｐゴシック" charset="-128"/>
                <a:cs typeface="ＭＳ Ｐゴシック" charset="-128"/>
              </a:rPr>
              <a:t>Postęp choroby</a:t>
            </a:r>
          </a:p>
          <a:p>
            <a:pPr eaLnBrk="1" hangingPunct="1">
              <a:lnSpc>
                <a:spcPct val="80000"/>
              </a:lnSpc>
              <a:spcAft>
                <a:spcPct val="25000"/>
              </a:spcAft>
              <a:buClr>
                <a:schemeClr val="tx1"/>
              </a:buClr>
            </a:pPr>
            <a:r>
              <a:rPr lang="pl-PL" dirty="0">
                <a:ea typeface="ＭＳ Ｐゴシック" charset="-128"/>
                <a:cs typeface="ＭＳ Ｐゴシック" charset="-128"/>
              </a:rPr>
              <a:t>Pojawienie się szczepów opornych</a:t>
            </a:r>
          </a:p>
          <a:p>
            <a:pPr eaLnBrk="1" hangingPunct="1">
              <a:lnSpc>
                <a:spcPct val="80000"/>
              </a:lnSpc>
              <a:spcAft>
                <a:spcPct val="25000"/>
              </a:spcAft>
              <a:buClr>
                <a:schemeClr val="tx1"/>
              </a:buClr>
            </a:pPr>
            <a:r>
              <a:rPr lang="pl-PL" dirty="0">
                <a:ea typeface="ＭＳ Ｐゴシック" charset="-128"/>
                <a:cs typeface="ＭＳ Ｐゴシック" charset="-128"/>
              </a:rPr>
              <a:t>Ograniczone opcje na przyszłość</a:t>
            </a:r>
            <a:endParaRPr lang="en-GB" dirty="0">
              <a:ea typeface="ＭＳ Ｐゴシック" charset="-128"/>
              <a:cs typeface="ＭＳ Ｐゴシック" charset="-128"/>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Title 1"/>
          <p:cNvSpPr>
            <a:spLocks noGrp="1"/>
          </p:cNvSpPr>
          <p:nvPr>
            <p:ph type="ctrTitle"/>
          </p:nvPr>
        </p:nvSpPr>
        <p:spPr>
          <a:xfrm>
            <a:off x="434181" y="692696"/>
            <a:ext cx="8275637" cy="647700"/>
          </a:xfrm>
        </p:spPr>
        <p:txBody>
          <a:bodyPr>
            <a:normAutofit fontScale="90000"/>
          </a:bodyPr>
          <a:lstStyle/>
          <a:p>
            <a:pPr eaLnBrk="1" hangingPunct="1"/>
            <a:r>
              <a:rPr lang="pl-PL" dirty="0">
                <a:ea typeface="ＭＳ Ｐゴシック" charset="-128"/>
                <a:cs typeface="ＭＳ Ｐゴシック" charset="-128"/>
              </a:rPr>
              <a:t>Rola pielęgniarki w stałym przestrzeganiu zaleceń</a:t>
            </a:r>
            <a:endParaRPr lang="en-GB" dirty="0">
              <a:ea typeface="ＭＳ Ｐゴシック" charset="-128"/>
              <a:cs typeface="ＭＳ Ｐゴシック" charset="-128"/>
            </a:endParaRPr>
          </a:p>
        </p:txBody>
      </p:sp>
      <p:sp>
        <p:nvSpPr>
          <p:cNvPr id="342019" name="Subtitle 2"/>
          <p:cNvSpPr>
            <a:spLocks noGrp="1"/>
          </p:cNvSpPr>
          <p:nvPr>
            <p:ph type="subTitle" idx="1"/>
          </p:nvPr>
        </p:nvSpPr>
        <p:spPr>
          <a:xfrm>
            <a:off x="539750" y="1628775"/>
            <a:ext cx="8353425" cy="4010025"/>
          </a:xfrm>
        </p:spPr>
        <p:txBody>
          <a:bodyPr/>
          <a:lstStyle/>
          <a:p>
            <a:pPr marL="457200" indent="-457200" algn="l" eaLnBrk="1" hangingPunct="1">
              <a:buFont typeface="Arial" charset="-52"/>
              <a:buChar char="•"/>
            </a:pPr>
            <a:r>
              <a:rPr lang="pl-PL" dirty="0">
                <a:solidFill>
                  <a:schemeClr val="tx1"/>
                </a:solidFill>
                <a:ea typeface="ＭＳ Ｐゴシック" charset="-128"/>
                <a:cs typeface="ＭＳ Ｐゴシック" charset="-128"/>
              </a:rPr>
              <a:t>Potwierdź, że rozumiesz, że to trudne</a:t>
            </a:r>
          </a:p>
          <a:p>
            <a:pPr marL="457200" indent="-457200" algn="l" eaLnBrk="1" hangingPunct="1">
              <a:buFont typeface="Arial" charset="-52"/>
              <a:buChar char="•"/>
            </a:pPr>
            <a:r>
              <a:rPr lang="pl-PL" dirty="0">
                <a:solidFill>
                  <a:schemeClr val="tx1"/>
                </a:solidFill>
                <a:ea typeface="ＭＳ Ｐゴシック" charset="-128"/>
                <a:cs typeface="ＭＳ Ｐゴシック" charset="-128"/>
              </a:rPr>
              <a:t>Potwierdź zrozumienie ich schematu</a:t>
            </a:r>
          </a:p>
          <a:p>
            <a:pPr marL="457200" indent="-457200" algn="l" eaLnBrk="1" hangingPunct="1">
              <a:buFont typeface="Arial" charset="-52"/>
              <a:buChar char="•"/>
            </a:pPr>
            <a:r>
              <a:rPr lang="pl-PL" dirty="0">
                <a:solidFill>
                  <a:schemeClr val="tx1"/>
                </a:solidFill>
                <a:ea typeface="ＭＳ Ｐゴシック" charset="-128"/>
                <a:cs typeface="ＭＳ Ｐゴシック" charset="-128"/>
              </a:rPr>
              <a:t>Oceń przestrzeganie</a:t>
            </a:r>
          </a:p>
          <a:p>
            <a:pPr marL="457200" indent="-457200" algn="l" eaLnBrk="1" hangingPunct="1">
              <a:buFont typeface="Arial" charset="-52"/>
              <a:buChar char="•"/>
            </a:pPr>
            <a:r>
              <a:rPr lang="pl-PL" dirty="0">
                <a:solidFill>
                  <a:schemeClr val="tx1"/>
                </a:solidFill>
                <a:ea typeface="ＭＳ Ｐゴシック" charset="-128"/>
                <a:cs typeface="ＭＳ Ｐゴシック" charset="-128"/>
              </a:rPr>
              <a:t>Dowiedz się, dlaczego pominięto dawki</a:t>
            </a:r>
          </a:p>
          <a:p>
            <a:pPr marL="457200" indent="-457200" algn="l" eaLnBrk="1" hangingPunct="1">
              <a:buFont typeface="Arial" charset="-52"/>
              <a:buChar char="•"/>
            </a:pPr>
            <a:r>
              <a:rPr lang="pl-PL" dirty="0">
                <a:solidFill>
                  <a:schemeClr val="tx1"/>
                </a:solidFill>
                <a:ea typeface="ＭＳ Ｐゴシック" charset="-128"/>
                <a:cs typeface="ＭＳ Ｐゴシック" charset="-128"/>
              </a:rPr>
              <a:t>Zapytaj o skutki uboczne</a:t>
            </a:r>
          </a:p>
          <a:p>
            <a:pPr marL="457200" indent="-457200" algn="l" eaLnBrk="1" hangingPunct="1">
              <a:buFont typeface="Arial" charset="-52"/>
              <a:buChar char="•"/>
            </a:pPr>
            <a:r>
              <a:rPr lang="pl-PL" dirty="0">
                <a:solidFill>
                  <a:schemeClr val="tx1"/>
                </a:solidFill>
                <a:ea typeface="ＭＳ Ｐゴシック" charset="-128"/>
                <a:cs typeface="ＭＳ Ｐゴシック" charset="-128"/>
              </a:rPr>
              <a:t>Zaproponuj sugestie, jak pokonać przeszkody</a:t>
            </a:r>
            <a:endParaRPr lang="en-GB" dirty="0">
              <a:solidFill>
                <a:schemeClr val="tx1"/>
              </a:solidFill>
              <a:ea typeface="ＭＳ Ｐゴシック" charset="-128"/>
              <a:cs typeface="ＭＳ Ｐゴシック"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539750" y="549275"/>
            <a:ext cx="7632700" cy="1143000"/>
          </a:xfrm>
        </p:spPr>
        <p:txBody>
          <a:bodyPr>
            <a:normAutofit/>
          </a:bodyPr>
          <a:lstStyle/>
          <a:p>
            <a:pPr eaLnBrk="1" hangingPunct="1">
              <a:defRPr/>
            </a:pPr>
            <a:r>
              <a:rPr lang="en-GB" dirty="0" err="1">
                <a:ea typeface="+mj-ea"/>
              </a:rPr>
              <a:t>Podejście</a:t>
            </a:r>
            <a:r>
              <a:rPr lang="en-GB" dirty="0">
                <a:ea typeface="+mj-ea"/>
              </a:rPr>
              <a:t> </a:t>
            </a:r>
            <a:r>
              <a:rPr lang="en-GB" dirty="0" err="1">
                <a:ea typeface="+mj-ea"/>
              </a:rPr>
              <a:t>multidyscyplinarne</a:t>
            </a:r>
            <a:endParaRPr lang="en-GB" dirty="0">
              <a:ea typeface="+mj-ea"/>
            </a:endParaRPr>
          </a:p>
        </p:txBody>
      </p:sp>
      <p:sp>
        <p:nvSpPr>
          <p:cNvPr id="156675" name="Rectangle 3"/>
          <p:cNvSpPr>
            <a:spLocks noGrp="1" noChangeArrowheads="1"/>
          </p:cNvSpPr>
          <p:nvPr>
            <p:ph type="body" idx="4294967295"/>
          </p:nvPr>
        </p:nvSpPr>
        <p:spPr>
          <a:xfrm>
            <a:off x="755650" y="1341438"/>
            <a:ext cx="7704138" cy="4699000"/>
          </a:xfrm>
        </p:spPr>
        <p:txBody>
          <a:bodyPr/>
          <a:lstStyle/>
          <a:p>
            <a:pPr marL="0" indent="0" eaLnBrk="1" hangingPunct="1">
              <a:lnSpc>
                <a:spcPct val="80000"/>
              </a:lnSpc>
              <a:spcAft>
                <a:spcPct val="25000"/>
              </a:spcAft>
              <a:buClr>
                <a:schemeClr val="tx1"/>
              </a:buClr>
              <a:buFont typeface="Arial" charset="-52"/>
              <a:buNone/>
            </a:pPr>
            <a:r>
              <a:rPr lang="en-GB" sz="2400" dirty="0"/>
              <a:t>				</a:t>
            </a:r>
          </a:p>
          <a:p>
            <a:pPr marL="0" indent="0" eaLnBrk="1" hangingPunct="1">
              <a:lnSpc>
                <a:spcPct val="80000"/>
              </a:lnSpc>
              <a:spcAft>
                <a:spcPct val="25000"/>
              </a:spcAft>
              <a:buClr>
                <a:schemeClr val="tx1"/>
              </a:buClr>
              <a:buFont typeface="Arial" charset="-52"/>
              <a:buNone/>
            </a:pPr>
            <a:r>
              <a:rPr lang="en-GB" sz="2400" dirty="0"/>
              <a:t>			</a:t>
            </a:r>
            <a:r>
              <a:rPr lang="pl-PL" sz="2800" b="1" dirty="0"/>
              <a:t>Ta sama wiadomość od wszystkich</a:t>
            </a:r>
            <a:endParaRPr lang="en-GB" sz="2800" b="1" dirty="0"/>
          </a:p>
          <a:p>
            <a:pPr marL="0" indent="0" eaLnBrk="1" hangingPunct="1">
              <a:lnSpc>
                <a:spcPct val="80000"/>
              </a:lnSpc>
              <a:spcAft>
                <a:spcPct val="25000"/>
              </a:spcAft>
              <a:buClr>
                <a:schemeClr val="tx1"/>
              </a:buClr>
            </a:pPr>
            <a:endParaRPr lang="en-GB" dirty="0"/>
          </a:p>
        </p:txBody>
      </p:sp>
      <p:sp>
        <p:nvSpPr>
          <p:cNvPr id="2" name="Oval 1"/>
          <p:cNvSpPr/>
          <p:nvPr/>
        </p:nvSpPr>
        <p:spPr>
          <a:xfrm>
            <a:off x="2771775" y="2852738"/>
            <a:ext cx="3362325" cy="223202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pl-PL" sz="2800" b="1" dirty="0"/>
              <a:t>Wiadomość o przestrzeganiu dla pacjenta</a:t>
            </a:r>
            <a:endParaRPr lang="en-GB" sz="2800" b="1" dirty="0"/>
          </a:p>
        </p:txBody>
      </p:sp>
      <p:sp>
        <p:nvSpPr>
          <p:cNvPr id="8" name="Rectangle 7"/>
          <p:cNvSpPr/>
          <p:nvPr/>
        </p:nvSpPr>
        <p:spPr>
          <a:xfrm>
            <a:off x="1162050" y="2295525"/>
            <a:ext cx="2276475" cy="11144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pl-PL" sz="2400" b="1" dirty="0" err="1"/>
              <a:t>Dokorzy</a:t>
            </a:r>
            <a:endParaRPr lang="en-GB" sz="2400" b="1" dirty="0"/>
          </a:p>
        </p:txBody>
      </p:sp>
      <p:sp>
        <p:nvSpPr>
          <p:cNvPr id="9" name="Rectangle 8"/>
          <p:cNvSpPr/>
          <p:nvPr/>
        </p:nvSpPr>
        <p:spPr>
          <a:xfrm>
            <a:off x="1187450" y="4292600"/>
            <a:ext cx="2276475" cy="11144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pl-PL" sz="2400" b="1" dirty="0"/>
              <a:t>Farmaceuci</a:t>
            </a:r>
            <a:endParaRPr lang="en-GB" sz="2400" b="1" dirty="0"/>
          </a:p>
        </p:txBody>
      </p:sp>
      <p:sp>
        <p:nvSpPr>
          <p:cNvPr id="10" name="Rectangle 9"/>
          <p:cNvSpPr/>
          <p:nvPr/>
        </p:nvSpPr>
        <p:spPr>
          <a:xfrm>
            <a:off x="5435600" y="4305300"/>
            <a:ext cx="2278063" cy="111283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pl-PL" sz="2400" b="1" dirty="0"/>
              <a:t>Doradcy</a:t>
            </a:r>
            <a:endParaRPr lang="en-GB" sz="2400" b="1" dirty="0"/>
          </a:p>
        </p:txBody>
      </p:sp>
      <p:sp>
        <p:nvSpPr>
          <p:cNvPr id="11" name="Rectangle 10"/>
          <p:cNvSpPr/>
          <p:nvPr/>
        </p:nvSpPr>
        <p:spPr>
          <a:xfrm>
            <a:off x="5435600" y="2295525"/>
            <a:ext cx="2278063" cy="111442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pl-PL" sz="2400" b="1" dirty="0"/>
              <a:t>Pielęgniarki</a:t>
            </a:r>
            <a:endParaRPr lang="en-GB" sz="2400" b="1"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116013" y="476250"/>
            <a:ext cx="6856412" cy="1143000"/>
          </a:xfrm>
        </p:spPr>
        <p:txBody>
          <a:bodyPr>
            <a:normAutofit/>
          </a:bodyPr>
          <a:lstStyle/>
          <a:p>
            <a:pPr eaLnBrk="1" hangingPunct="1"/>
            <a:r>
              <a:rPr lang="pl-PL" dirty="0"/>
              <a:t>Skutki uboczne</a:t>
            </a:r>
            <a:endParaRPr lang="en-GB" dirty="0"/>
          </a:p>
        </p:txBody>
      </p:sp>
      <p:sp>
        <p:nvSpPr>
          <p:cNvPr id="70659" name="Rectangle 3"/>
          <p:cNvSpPr>
            <a:spLocks noGrp="1" noChangeArrowheads="1"/>
          </p:cNvSpPr>
          <p:nvPr>
            <p:ph type="body" idx="4294967295"/>
          </p:nvPr>
        </p:nvSpPr>
        <p:spPr>
          <a:xfrm>
            <a:off x="579437" y="1412776"/>
            <a:ext cx="7929563" cy="4628232"/>
          </a:xfrm>
        </p:spPr>
        <p:txBody>
          <a:bodyPr/>
          <a:lstStyle/>
          <a:p>
            <a:pPr marL="0" indent="0">
              <a:buNone/>
            </a:pPr>
            <a:r>
              <a:rPr lang="pl-PL" sz="2800" dirty="0"/>
              <a:t>Wspólne (krótkoterminowe)</a:t>
            </a:r>
          </a:p>
          <a:p>
            <a:r>
              <a:rPr lang="pl-PL" sz="2800" dirty="0"/>
              <a:t>GI </a:t>
            </a:r>
            <a:r>
              <a:rPr lang="pl-PL" sz="2800" dirty="0" err="1"/>
              <a:t>żołądkowo-jelitowe-nudności</a:t>
            </a:r>
            <a:r>
              <a:rPr lang="pl-PL" sz="2800" dirty="0"/>
              <a:t>, wymioty, biegunka</a:t>
            </a:r>
          </a:p>
          <a:p>
            <a:r>
              <a:rPr lang="pl-PL" sz="2800" dirty="0"/>
              <a:t>Centralny układ nerwowy: bóle głowy, zmęczenie, bezsenność, sen, obniżony nastrój</a:t>
            </a:r>
          </a:p>
          <a:p>
            <a:r>
              <a:rPr lang="pl-PL" sz="2800" dirty="0"/>
              <a:t>Wysypka</a:t>
            </a:r>
          </a:p>
          <a:p>
            <a:pPr marL="0" indent="0">
              <a:buNone/>
            </a:pPr>
            <a:r>
              <a:rPr lang="pl-PL" sz="2800" dirty="0"/>
              <a:t>Długoterminowy</a:t>
            </a:r>
          </a:p>
          <a:p>
            <a:r>
              <a:rPr lang="pl-PL" sz="2800" dirty="0"/>
              <a:t>Lipidy, wątroba, gęstość kości, przyrost masy ciała</a:t>
            </a:r>
            <a:endParaRPr lang="en-GB" sz="2800"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187450" y="476250"/>
            <a:ext cx="6856413" cy="1143000"/>
          </a:xfrm>
        </p:spPr>
        <p:txBody>
          <a:bodyPr>
            <a:normAutofit/>
          </a:bodyPr>
          <a:lstStyle/>
          <a:p>
            <a:pPr eaLnBrk="1" hangingPunct="1">
              <a:defRPr/>
            </a:pPr>
            <a:r>
              <a:rPr lang="pl-PL" dirty="0">
                <a:ea typeface="+mj-ea"/>
              </a:rPr>
              <a:t>Podsumowanie</a:t>
            </a:r>
            <a:endParaRPr lang="en-GB" dirty="0">
              <a:ea typeface="+mj-ea"/>
            </a:endParaRPr>
          </a:p>
        </p:txBody>
      </p:sp>
      <p:sp>
        <p:nvSpPr>
          <p:cNvPr id="74754" name="Rectangle 3"/>
          <p:cNvSpPr>
            <a:spLocks noGrp="1" noChangeArrowheads="1"/>
          </p:cNvSpPr>
          <p:nvPr>
            <p:ph type="body" idx="4294967295"/>
          </p:nvPr>
        </p:nvSpPr>
        <p:spPr>
          <a:xfrm>
            <a:off x="607218" y="1641376"/>
            <a:ext cx="7929563" cy="4340225"/>
          </a:xfrm>
        </p:spPr>
        <p:txBody>
          <a:bodyPr/>
          <a:lstStyle/>
          <a:p>
            <a:pPr eaLnBrk="1" hangingPunct="1">
              <a:lnSpc>
                <a:spcPct val="80000"/>
              </a:lnSpc>
              <a:spcAft>
                <a:spcPct val="25000"/>
              </a:spcAft>
              <a:buClr>
                <a:schemeClr val="tx1"/>
              </a:buClr>
            </a:pPr>
            <a:r>
              <a:rPr lang="pl-PL" altLang="en-US" dirty="0">
                <a:cs typeface="ＭＳ Ｐゴシック"/>
              </a:rPr>
              <a:t>ART przedłuża życie</a:t>
            </a:r>
          </a:p>
          <a:p>
            <a:pPr eaLnBrk="1" hangingPunct="1">
              <a:lnSpc>
                <a:spcPct val="80000"/>
              </a:lnSpc>
              <a:spcAft>
                <a:spcPct val="25000"/>
              </a:spcAft>
              <a:buClr>
                <a:schemeClr val="tx1"/>
              </a:buClr>
            </a:pPr>
            <a:r>
              <a:rPr lang="pl-PL" altLang="en-US" dirty="0">
                <a:cs typeface="ＭＳ Ｐゴシック"/>
              </a:rPr>
              <a:t>Przestrzeganie jest ważne, aby zapobiegać oporowi</a:t>
            </a:r>
          </a:p>
          <a:p>
            <a:pPr eaLnBrk="1" hangingPunct="1">
              <a:lnSpc>
                <a:spcPct val="80000"/>
              </a:lnSpc>
              <a:spcAft>
                <a:spcPct val="25000"/>
              </a:spcAft>
              <a:buClr>
                <a:schemeClr val="tx1"/>
              </a:buClr>
            </a:pPr>
            <a:r>
              <a:rPr lang="pl-PL" altLang="en-US" dirty="0">
                <a:cs typeface="ＭＳ Ｐゴシック"/>
              </a:rPr>
              <a:t>Skutki uboczne można opanować</a:t>
            </a:r>
          </a:p>
          <a:p>
            <a:pPr eaLnBrk="1" hangingPunct="1">
              <a:lnSpc>
                <a:spcPct val="80000"/>
              </a:lnSpc>
              <a:spcAft>
                <a:spcPct val="25000"/>
              </a:spcAft>
              <a:buClr>
                <a:schemeClr val="tx1"/>
              </a:buClr>
            </a:pPr>
            <a:r>
              <a:rPr lang="pl-PL" altLang="en-US" dirty="0">
                <a:cs typeface="ＭＳ Ｐゴシック"/>
              </a:rPr>
              <a:t>Pielęgniarki mogą być ważnym wsparciem dla osób przyjmujących ART</a:t>
            </a:r>
            <a:endParaRPr lang="en-GB" altLang="en-US" dirty="0">
              <a:cs typeface="ＭＳ Ｐゴシック"/>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70" name="Picture 5" descr="question-mark"/>
          <p:cNvPicPr>
            <a:picLocks noChangeAspect="1" noChangeArrowheads="1"/>
          </p:cNvPicPr>
          <p:nvPr/>
        </p:nvPicPr>
        <p:blipFill>
          <a:blip r:embed="rId3"/>
          <a:srcRect/>
          <a:stretch>
            <a:fillRect/>
          </a:stretch>
        </p:blipFill>
        <p:spPr bwMode="auto">
          <a:xfrm>
            <a:off x="3132138" y="1557338"/>
            <a:ext cx="2952750" cy="36957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8" name="Picture 2" descr="CD4 count and viral load without treatment"/>
          <p:cNvPicPr>
            <a:picLocks noChangeAspect="1" noChangeArrowheads="1"/>
          </p:cNvPicPr>
          <p:nvPr/>
        </p:nvPicPr>
        <p:blipFill>
          <a:blip r:embed="rId2"/>
          <a:srcRect/>
          <a:stretch>
            <a:fillRect/>
          </a:stretch>
        </p:blipFill>
        <p:spPr bwMode="auto">
          <a:xfrm>
            <a:off x="827088" y="1125538"/>
            <a:ext cx="7561262" cy="4464050"/>
          </a:xfrm>
          <a:prstGeom prst="rect">
            <a:avLst/>
          </a:prstGeom>
          <a:noFill/>
          <a:ln w="9525">
            <a:noFill/>
            <a:miter lim="800000"/>
            <a:headEnd/>
            <a:tailEnd/>
          </a:ln>
        </p:spPr>
      </p:pic>
      <p:sp>
        <p:nvSpPr>
          <p:cNvPr id="290819" name="TextBox 2"/>
          <p:cNvSpPr txBox="1">
            <a:spLocks noChangeArrowheads="1"/>
          </p:cNvSpPr>
          <p:nvPr/>
        </p:nvSpPr>
        <p:spPr bwMode="auto">
          <a:xfrm>
            <a:off x="576263" y="692150"/>
            <a:ext cx="8064500" cy="831850"/>
          </a:xfrm>
          <a:prstGeom prst="rect">
            <a:avLst/>
          </a:prstGeom>
          <a:noFill/>
          <a:ln w="9525">
            <a:noFill/>
            <a:miter lim="800000"/>
            <a:headEnd/>
            <a:tailEnd/>
          </a:ln>
        </p:spPr>
        <p:txBody>
          <a:bodyPr>
            <a:prstTxWarp prst="textNoShape">
              <a:avLst/>
            </a:prstTxWarp>
            <a:spAutoFit/>
          </a:bodyPr>
          <a:lstStyle/>
          <a:p>
            <a:pPr algn="ctr"/>
            <a:r>
              <a:rPr lang="pl-PL" sz="2400" dirty="0"/>
              <a:t>Naturalna progresja komórek CD4 i obciążenie wirusem HIV przy braku leczenia HIV</a:t>
            </a:r>
            <a:endParaRPr lang="en-GB" sz="2400" dirty="0"/>
          </a:p>
        </p:txBody>
      </p:sp>
      <p:sp>
        <p:nvSpPr>
          <p:cNvPr id="290820" name="TextBox 3"/>
          <p:cNvSpPr txBox="1">
            <a:spLocks noChangeArrowheads="1"/>
          </p:cNvSpPr>
          <p:nvPr/>
        </p:nvSpPr>
        <p:spPr bwMode="auto">
          <a:xfrm>
            <a:off x="755650" y="6308725"/>
            <a:ext cx="4895850" cy="461963"/>
          </a:xfrm>
          <a:prstGeom prst="rect">
            <a:avLst/>
          </a:prstGeom>
          <a:noFill/>
          <a:ln w="9525">
            <a:noFill/>
            <a:miter lim="800000"/>
            <a:headEnd/>
            <a:tailEnd/>
          </a:ln>
        </p:spPr>
        <p:txBody>
          <a:bodyPr>
            <a:prstTxWarp prst="textNoShape">
              <a:avLst/>
            </a:prstTxWarp>
            <a:spAutoFit/>
          </a:bodyPr>
          <a:lstStyle/>
          <a:p>
            <a:r>
              <a:rPr lang="en-GB" sz="1200">
                <a:solidFill>
                  <a:schemeClr val="bg1"/>
                </a:solidFill>
              </a:rPr>
              <a:t>Source:  HIV i-base</a:t>
            </a:r>
          </a:p>
          <a:p>
            <a:r>
              <a:rPr lang="en-GB" sz="1200">
                <a:solidFill>
                  <a:schemeClr val="bg1"/>
                </a:solidFill>
              </a:rPr>
              <a:t>http://i-base.info/ttfa/section-2/214-how-cd4-and-viral-load-are-related/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2" descr="CD4 count and viral load with treatment"/>
          <p:cNvPicPr>
            <a:picLocks noChangeAspect="1" noChangeArrowheads="1"/>
          </p:cNvPicPr>
          <p:nvPr/>
        </p:nvPicPr>
        <p:blipFill>
          <a:blip r:embed="rId2"/>
          <a:srcRect/>
          <a:stretch>
            <a:fillRect/>
          </a:stretch>
        </p:blipFill>
        <p:spPr bwMode="auto">
          <a:xfrm>
            <a:off x="684213" y="1428750"/>
            <a:ext cx="7751762" cy="4176713"/>
          </a:xfrm>
          <a:prstGeom prst="rect">
            <a:avLst/>
          </a:prstGeom>
          <a:noFill/>
          <a:ln w="9525">
            <a:noFill/>
            <a:miter lim="800000"/>
            <a:headEnd/>
            <a:tailEnd/>
          </a:ln>
        </p:spPr>
      </p:pic>
      <p:sp>
        <p:nvSpPr>
          <p:cNvPr id="291843" name="TextBox 2"/>
          <p:cNvSpPr txBox="1">
            <a:spLocks noChangeArrowheads="1"/>
          </p:cNvSpPr>
          <p:nvPr/>
        </p:nvSpPr>
        <p:spPr bwMode="auto">
          <a:xfrm>
            <a:off x="576263" y="765175"/>
            <a:ext cx="8064500" cy="461963"/>
          </a:xfrm>
          <a:prstGeom prst="rect">
            <a:avLst/>
          </a:prstGeom>
          <a:noFill/>
          <a:ln w="9525">
            <a:noFill/>
            <a:miter lim="800000"/>
            <a:headEnd/>
            <a:tailEnd/>
          </a:ln>
        </p:spPr>
        <p:txBody>
          <a:bodyPr>
            <a:prstTxWarp prst="textNoShape">
              <a:avLst/>
            </a:prstTxWarp>
            <a:spAutoFit/>
          </a:bodyPr>
          <a:lstStyle/>
          <a:p>
            <a:pPr algn="ctr"/>
            <a:r>
              <a:rPr lang="pl-PL" sz="2400" dirty="0"/>
              <a:t>Wpływ leczenia HIV na liczbę komórek CD4 i wiremię</a:t>
            </a:r>
            <a:endParaRPr lang="en-GB" sz="2400" dirty="0"/>
          </a:p>
        </p:txBody>
      </p:sp>
      <p:sp>
        <p:nvSpPr>
          <p:cNvPr id="291844" name="Rectangle 1"/>
          <p:cNvSpPr>
            <a:spLocks noChangeArrowheads="1"/>
          </p:cNvSpPr>
          <p:nvPr/>
        </p:nvSpPr>
        <p:spPr bwMode="auto">
          <a:xfrm>
            <a:off x="576263" y="6165850"/>
            <a:ext cx="5692775" cy="460375"/>
          </a:xfrm>
          <a:prstGeom prst="rect">
            <a:avLst/>
          </a:prstGeom>
          <a:noFill/>
          <a:ln w="9525">
            <a:noFill/>
            <a:miter lim="800000"/>
            <a:headEnd/>
            <a:tailEnd/>
          </a:ln>
        </p:spPr>
        <p:txBody>
          <a:bodyPr>
            <a:prstTxWarp prst="textNoShape">
              <a:avLst/>
            </a:prstTxWarp>
            <a:spAutoFit/>
          </a:bodyPr>
          <a:lstStyle/>
          <a:p>
            <a:r>
              <a:rPr lang="en-GB" sz="1200">
                <a:solidFill>
                  <a:schemeClr val="bg1"/>
                </a:solidFill>
              </a:rPr>
              <a:t>Source:  HIV i-base</a:t>
            </a:r>
          </a:p>
          <a:p>
            <a:r>
              <a:rPr lang="en-GB" sz="1200">
                <a:solidFill>
                  <a:schemeClr val="bg1"/>
                </a:solidFill>
              </a:rPr>
              <a:t>http://i-base.info/ttfa/section-2/214-how-cd4-and-viral-load-are-related/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itle 1"/>
          <p:cNvSpPr>
            <a:spLocks noGrp="1"/>
          </p:cNvSpPr>
          <p:nvPr>
            <p:ph type="title" idx="4294967295"/>
          </p:nvPr>
        </p:nvSpPr>
        <p:spPr>
          <a:xfrm>
            <a:off x="179512" y="404664"/>
            <a:ext cx="8229600" cy="1143000"/>
          </a:xfrm>
        </p:spPr>
        <p:txBody>
          <a:bodyPr>
            <a:normAutofit/>
          </a:bodyPr>
          <a:lstStyle/>
          <a:p>
            <a:pPr eaLnBrk="1" hangingPunct="1"/>
            <a:r>
              <a:rPr lang="pl-PL" sz="4000" dirty="0">
                <a:ea typeface="ＭＳ Ｐゴシック" charset="-128"/>
                <a:cs typeface="ＭＳ Ｐゴシック" charset="-128"/>
              </a:rPr>
              <a:t>Klasy</a:t>
            </a:r>
            <a:r>
              <a:rPr lang="en-US" sz="4000" dirty="0">
                <a:ea typeface="ＭＳ Ｐゴシック" charset="-128"/>
                <a:cs typeface="ＭＳ Ｐゴシック" charset="-128"/>
              </a:rPr>
              <a:t> ART</a:t>
            </a:r>
            <a:endParaRPr lang="en-GB" dirty="0">
              <a:ea typeface="ＭＳ Ｐゴシック" charset="-128"/>
              <a:cs typeface="ＭＳ Ｐゴシック" charset="-128"/>
            </a:endParaRPr>
          </a:p>
        </p:txBody>
      </p:sp>
      <p:sp>
        <p:nvSpPr>
          <p:cNvPr id="3" name="Content Placeholder 2"/>
          <p:cNvSpPr>
            <a:spLocks noGrp="1"/>
          </p:cNvSpPr>
          <p:nvPr>
            <p:ph idx="4294967295"/>
          </p:nvPr>
        </p:nvSpPr>
        <p:spPr>
          <a:xfrm>
            <a:off x="611188" y="1341438"/>
            <a:ext cx="7161212" cy="4754562"/>
          </a:xfrm>
        </p:spPr>
        <p:txBody>
          <a:bodyPr/>
          <a:lstStyle/>
          <a:p>
            <a:pPr eaLnBrk="1" fontAlgn="t" hangingPunct="1">
              <a:defRPr/>
            </a:pPr>
            <a:r>
              <a:rPr lang="en-US" altLang="en-US" dirty="0" err="1"/>
              <a:t>Antagonista</a:t>
            </a:r>
            <a:r>
              <a:rPr lang="en-US" altLang="en-US" dirty="0"/>
              <a:t> CCR5</a:t>
            </a:r>
          </a:p>
          <a:p>
            <a:pPr eaLnBrk="1" fontAlgn="t" hangingPunct="1">
              <a:defRPr/>
            </a:pPr>
            <a:r>
              <a:rPr lang="en-US" altLang="en-US" dirty="0"/>
              <a:t>Inhibitory </a:t>
            </a:r>
            <a:r>
              <a:rPr lang="en-US" altLang="en-US" dirty="0" err="1"/>
              <a:t>fuzji</a:t>
            </a:r>
            <a:endParaRPr lang="en-US" altLang="en-US" dirty="0"/>
          </a:p>
          <a:p>
            <a:pPr eaLnBrk="1" fontAlgn="t" hangingPunct="1">
              <a:defRPr/>
            </a:pPr>
            <a:r>
              <a:rPr lang="en-US" altLang="en-US" dirty="0"/>
              <a:t>Inhibitory </a:t>
            </a:r>
            <a:r>
              <a:rPr lang="en-US" altLang="en-US" dirty="0" err="1"/>
              <a:t>integrazy</a:t>
            </a:r>
            <a:endParaRPr lang="en-US" altLang="en-US" dirty="0"/>
          </a:p>
          <a:p>
            <a:pPr eaLnBrk="1" fontAlgn="t" hangingPunct="1">
              <a:defRPr/>
            </a:pPr>
            <a:r>
              <a:rPr lang="en-US" altLang="en-US" dirty="0"/>
              <a:t>  Inhibitory </a:t>
            </a:r>
            <a:r>
              <a:rPr lang="en-US" altLang="en-US" dirty="0" err="1"/>
              <a:t>odwrotnej</a:t>
            </a:r>
            <a:r>
              <a:rPr lang="en-US" altLang="en-US" dirty="0"/>
              <a:t> </a:t>
            </a:r>
            <a:r>
              <a:rPr lang="en-US" altLang="en-US" dirty="0" err="1"/>
              <a:t>transkryptazy</a:t>
            </a:r>
            <a:endParaRPr lang="en-US" altLang="en-US" dirty="0"/>
          </a:p>
          <a:p>
            <a:pPr eaLnBrk="1" fontAlgn="t" hangingPunct="1">
              <a:defRPr/>
            </a:pPr>
            <a:r>
              <a:rPr lang="en-US" altLang="en-US" dirty="0"/>
              <a:t>NRTI, NRTI</a:t>
            </a:r>
          </a:p>
          <a:p>
            <a:pPr eaLnBrk="1" fontAlgn="t" hangingPunct="1">
              <a:defRPr/>
            </a:pPr>
            <a:r>
              <a:rPr lang="en-US" altLang="en-US" dirty="0"/>
              <a:t>Inhibitory </a:t>
            </a:r>
            <a:r>
              <a:rPr lang="en-US" altLang="en-US" dirty="0" err="1"/>
              <a:t>proteazy</a:t>
            </a:r>
            <a:endParaRPr lang="en-GB"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9010" name="Picture 3"/>
          <p:cNvPicPr>
            <a:picLocks noChangeAspect="1"/>
          </p:cNvPicPr>
          <p:nvPr/>
        </p:nvPicPr>
        <p:blipFill>
          <a:blip r:embed="rId3"/>
          <a:srcRect/>
          <a:stretch>
            <a:fillRect/>
          </a:stretch>
        </p:blipFill>
        <p:spPr bwMode="auto">
          <a:xfrm>
            <a:off x="685800" y="0"/>
            <a:ext cx="7767638"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itle 1"/>
          <p:cNvSpPr>
            <a:spLocks noGrp="1"/>
          </p:cNvSpPr>
          <p:nvPr>
            <p:ph type="ctrTitle" idx="4294967295"/>
          </p:nvPr>
        </p:nvSpPr>
        <p:spPr>
          <a:xfrm>
            <a:off x="684213" y="620713"/>
            <a:ext cx="7772400" cy="1325562"/>
          </a:xfrm>
        </p:spPr>
        <p:txBody>
          <a:bodyPr/>
          <a:lstStyle/>
          <a:p>
            <a:pPr eaLnBrk="1" hangingPunct="1"/>
            <a:r>
              <a:rPr lang="en-GB" sz="3200" dirty="0" err="1"/>
              <a:t>Problemy</a:t>
            </a:r>
            <a:r>
              <a:rPr lang="en-GB" sz="3200" dirty="0"/>
              <a:t> z ART</a:t>
            </a:r>
          </a:p>
        </p:txBody>
      </p:sp>
      <p:sp>
        <p:nvSpPr>
          <p:cNvPr id="105475" name="Subtitle 2"/>
          <p:cNvSpPr>
            <a:spLocks noGrp="1"/>
          </p:cNvSpPr>
          <p:nvPr>
            <p:ph type="subTitle" idx="4294967295"/>
          </p:nvPr>
        </p:nvSpPr>
        <p:spPr>
          <a:xfrm>
            <a:off x="611059" y="1767607"/>
            <a:ext cx="7921381" cy="3217862"/>
          </a:xfrm>
        </p:spPr>
        <p:txBody>
          <a:bodyPr>
            <a:normAutofit/>
          </a:bodyPr>
          <a:lstStyle/>
          <a:p>
            <a:pPr marL="457200" indent="-457200" eaLnBrk="1" hangingPunct="1">
              <a:defRPr/>
            </a:pPr>
            <a:r>
              <a:rPr lang="pl-PL" altLang="en-US" sz="2800" dirty="0"/>
              <a:t>Istnieją rezerwuary wirusa HIV</a:t>
            </a:r>
          </a:p>
          <a:p>
            <a:pPr marL="457200" indent="-457200" eaLnBrk="1" hangingPunct="1">
              <a:defRPr/>
            </a:pPr>
            <a:r>
              <a:rPr lang="pl-PL" altLang="en-US" sz="2800" dirty="0"/>
              <a:t>ART nie może przeniknąć do niektórych obszarów</a:t>
            </a:r>
          </a:p>
          <a:p>
            <a:pPr marL="457200" indent="-457200" eaLnBrk="1" hangingPunct="1">
              <a:defRPr/>
            </a:pPr>
            <a:endParaRPr lang="pl-PL" altLang="en-US" sz="2800" dirty="0"/>
          </a:p>
          <a:p>
            <a:pPr marL="457200" indent="-457200" eaLnBrk="1" hangingPunct="1">
              <a:defRPr/>
            </a:pPr>
            <a:r>
              <a:rPr lang="pl-PL" altLang="en-US" sz="2800" dirty="0"/>
              <a:t>Nie możemy całkowicie wyeliminować wirusa -&gt; rozważ korzyści zdrowotne z rozpoczęciem leczenia przez całe życie</a:t>
            </a:r>
            <a:endParaRPr lang="en-GB" altLang="en-US" dirty="0"/>
          </a:p>
        </p:txBody>
      </p:sp>
      <p:pic>
        <p:nvPicPr>
          <p:cNvPr id="303108" name="Picture 2" descr="C:\Program Files (x86)\Microsoft Office\MEDIA\CAGCAT10\j0300840.wmf"/>
          <p:cNvPicPr>
            <a:picLocks noChangeAspect="1" noChangeArrowheads="1"/>
          </p:cNvPicPr>
          <p:nvPr/>
        </p:nvPicPr>
        <p:blipFill>
          <a:blip r:embed="rId3"/>
          <a:srcRect/>
          <a:stretch>
            <a:fillRect/>
          </a:stretch>
        </p:blipFill>
        <p:spPr bwMode="auto">
          <a:xfrm>
            <a:off x="3625566" y="4723859"/>
            <a:ext cx="1814513" cy="1528762"/>
          </a:xfrm>
          <a:prstGeom prst="rect">
            <a:avLst/>
          </a:prstGeom>
          <a:noFill/>
          <a:ln w="9525">
            <a:noFill/>
            <a:miter lim="800000"/>
            <a:headEnd/>
            <a:tailEnd/>
          </a:ln>
        </p:spPr>
      </p:pic>
      <p:sp>
        <p:nvSpPr>
          <p:cNvPr id="303109" name="TextBox 1"/>
          <p:cNvSpPr txBox="1">
            <a:spLocks noChangeArrowheads="1"/>
          </p:cNvSpPr>
          <p:nvPr/>
        </p:nvSpPr>
        <p:spPr bwMode="auto">
          <a:xfrm>
            <a:off x="5387905" y="4680893"/>
            <a:ext cx="3196709" cy="461665"/>
          </a:xfrm>
          <a:prstGeom prst="rect">
            <a:avLst/>
          </a:prstGeom>
          <a:noFill/>
          <a:ln w="9525">
            <a:noFill/>
            <a:miter lim="800000"/>
            <a:headEnd/>
            <a:tailEnd/>
          </a:ln>
        </p:spPr>
        <p:txBody>
          <a:bodyPr wrap="none">
            <a:prstTxWarp prst="textNoShape">
              <a:avLst/>
            </a:prstTxWarp>
            <a:spAutoFit/>
          </a:bodyPr>
          <a:lstStyle/>
          <a:p>
            <a:r>
              <a:rPr lang="en-GB" sz="2400" dirty="0" err="1"/>
              <a:t>Więc</a:t>
            </a:r>
            <a:r>
              <a:rPr lang="en-GB" sz="2400" dirty="0"/>
              <a:t>… </a:t>
            </a:r>
            <a:r>
              <a:rPr lang="en-GB" sz="2400" dirty="0" err="1"/>
              <a:t>kiedy</a:t>
            </a:r>
            <a:r>
              <a:rPr lang="en-GB" sz="2400" dirty="0"/>
              <a:t> </a:t>
            </a:r>
            <a:r>
              <a:rPr lang="en-GB" sz="2400" dirty="0" err="1"/>
              <a:t>zacząć</a:t>
            </a:r>
            <a:r>
              <a:rPr lang="en-GB" sz="24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Title 1"/>
          <p:cNvSpPr>
            <a:spLocks noGrp="1"/>
          </p:cNvSpPr>
          <p:nvPr>
            <p:ph type="ctrTitle"/>
          </p:nvPr>
        </p:nvSpPr>
        <p:spPr>
          <a:xfrm>
            <a:off x="684213" y="692150"/>
            <a:ext cx="7772400" cy="792163"/>
          </a:xfrm>
        </p:spPr>
        <p:txBody>
          <a:bodyPr/>
          <a:lstStyle/>
          <a:p>
            <a:pPr eaLnBrk="1" hangingPunct="1"/>
            <a:r>
              <a:rPr lang="en-GB" dirty="0">
                <a:ea typeface="ＭＳ Ｐゴシック" charset="-128"/>
                <a:cs typeface="ＭＳ Ｐゴシック" charset="-128"/>
              </a:rPr>
              <a:t>EACS Guidelines (2021) v11.0</a:t>
            </a:r>
          </a:p>
        </p:txBody>
      </p:sp>
      <p:sp>
        <p:nvSpPr>
          <p:cNvPr id="3" name="Subtitle 2"/>
          <p:cNvSpPr>
            <a:spLocks noGrp="1"/>
          </p:cNvSpPr>
          <p:nvPr>
            <p:ph type="subTitle" idx="1"/>
          </p:nvPr>
        </p:nvSpPr>
        <p:spPr>
          <a:xfrm>
            <a:off x="656407" y="1412776"/>
            <a:ext cx="8363272" cy="4310063"/>
          </a:xfrm>
        </p:spPr>
        <p:txBody>
          <a:bodyPr/>
          <a:lstStyle/>
          <a:p>
            <a:pPr algn="l" eaLnBrk="1" hangingPunct="1">
              <a:defRPr/>
            </a:pPr>
            <a:r>
              <a:rPr lang="pl-PL" sz="2400" dirty="0">
                <a:solidFill>
                  <a:schemeClr val="tx1"/>
                </a:solidFill>
              </a:rPr>
              <a:t>Rozpoczęcie ART tego samego dnia po ustaleniu diagnozy zakażenia HIV jest możliwe i akceptowalne dla osób zakażonych wirusem HIV.</a:t>
            </a:r>
          </a:p>
          <a:p>
            <a:pPr algn="l" eaLnBrk="1" hangingPunct="1">
              <a:defRPr/>
            </a:pPr>
            <a:endParaRPr lang="pl-PL" sz="2400" dirty="0">
              <a:solidFill>
                <a:schemeClr val="tx1"/>
              </a:solidFill>
            </a:endParaRPr>
          </a:p>
          <a:p>
            <a:pPr algn="l" eaLnBrk="1" hangingPunct="1">
              <a:defRPr/>
            </a:pPr>
            <a:r>
              <a:rPr lang="pl-PL" sz="2400" dirty="0">
                <a:solidFill>
                  <a:schemeClr val="tx1"/>
                </a:solidFill>
              </a:rPr>
              <a:t>Ocena gotowości do rozpoczęcia ART jest niezbędna, aby osoba wyraziła swoje preferencje i nie czuła presji, aby natychmiast rozpocząć ART, chyba że jest to klinicznie wskazane.</a:t>
            </a:r>
          </a:p>
          <a:p>
            <a:pPr algn="l" eaLnBrk="1" hangingPunct="1">
              <a:defRPr/>
            </a:pPr>
            <a:endParaRPr lang="pl-PL" sz="2400" dirty="0">
              <a:solidFill>
                <a:schemeClr val="tx1"/>
              </a:solidFill>
            </a:endParaRPr>
          </a:p>
          <a:p>
            <a:pPr algn="l" eaLnBrk="1" hangingPunct="1">
              <a:defRPr/>
            </a:pPr>
            <a:r>
              <a:rPr lang="pl-PL" sz="2400" dirty="0">
                <a:solidFill>
                  <a:schemeClr val="tx1"/>
                </a:solidFill>
              </a:rPr>
              <a:t>Im niższa liczba CD4, tym większa pilna potrzeba natychmiastowego rozpoczęcia ART (</a:t>
            </a:r>
            <a:r>
              <a:rPr lang="pl-PL" sz="2400" dirty="0" err="1">
                <a:solidFill>
                  <a:schemeClr val="tx1"/>
                </a:solidFill>
              </a:rPr>
              <a:t>European</a:t>
            </a:r>
            <a:r>
              <a:rPr lang="pl-PL" sz="2400" dirty="0">
                <a:solidFill>
                  <a:schemeClr val="tx1"/>
                </a:solidFill>
              </a:rPr>
              <a:t> AIDS </a:t>
            </a:r>
            <a:r>
              <a:rPr lang="pl-PL" sz="2400" dirty="0" err="1">
                <a:solidFill>
                  <a:schemeClr val="tx1"/>
                </a:solidFill>
              </a:rPr>
              <a:t>Clinical</a:t>
            </a:r>
            <a:r>
              <a:rPr lang="pl-PL" sz="2400" dirty="0">
                <a:solidFill>
                  <a:schemeClr val="tx1"/>
                </a:solidFill>
              </a:rPr>
              <a:t> </a:t>
            </a:r>
            <a:r>
              <a:rPr lang="pl-PL" sz="2400" dirty="0" err="1">
                <a:solidFill>
                  <a:schemeClr val="tx1"/>
                </a:solidFill>
              </a:rPr>
              <a:t>Society</a:t>
            </a:r>
            <a:r>
              <a:rPr lang="pl-PL" sz="2400" dirty="0">
                <a:solidFill>
                  <a:schemeClr val="tx1"/>
                </a:solidFill>
              </a:rPr>
              <a:t>)</a:t>
            </a:r>
            <a:endParaRPr lang="en-GB" dirty="0">
              <a:solidFill>
                <a:schemeClr val="tx1"/>
              </a:solidFill>
            </a:endParaRPr>
          </a:p>
        </p:txBody>
      </p:sp>
    </p:spTree>
    <p:extLst>
      <p:ext uri="{BB962C8B-B14F-4D97-AF65-F5344CB8AC3E}">
        <p14:creationId xmlns:p14="http://schemas.microsoft.com/office/powerpoint/2010/main" val="1970781305"/>
      </p:ext>
    </p:extLst>
  </p:cSld>
  <p:clrMapOvr>
    <a:masterClrMapping/>
  </p:clrMapOvr>
</p:sld>
</file>

<file path=ppt/theme/theme1.xml><?xml version="1.0" encoding="utf-8"?>
<a:theme xmlns:a="http://schemas.openxmlformats.org/drawingml/2006/main" name="nursetri-template">
  <a:themeElements>
    <a:clrScheme name="Justri 1">
      <a:dk1>
        <a:srgbClr val="182454"/>
      </a:dk1>
      <a:lt1>
        <a:sysClr val="window" lastClr="FFFFFF"/>
      </a:lt1>
      <a:dk2>
        <a:srgbClr val="00396B"/>
      </a:dk2>
      <a:lt2>
        <a:srgbClr val="D9E3EC"/>
      </a:lt2>
      <a:accent1>
        <a:srgbClr val="004184"/>
      </a:accent1>
      <a:accent2>
        <a:srgbClr val="400D46"/>
      </a:accent2>
      <a:accent3>
        <a:srgbClr val="9BBB59"/>
      </a:accent3>
      <a:accent4>
        <a:srgbClr val="8064A2"/>
      </a:accent4>
      <a:accent5>
        <a:srgbClr val="4BACC6"/>
      </a:accent5>
      <a:accent6>
        <a:srgbClr val="F79646"/>
      </a:accent6>
      <a:hlink>
        <a:srgbClr val="56377B"/>
      </a:hlink>
      <a:folHlink>
        <a:srgbClr val="52387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nursetri-template</Template>
  <TotalTime>5403</TotalTime>
  <Words>3318</Words>
  <Application>Microsoft Office PowerPoint</Application>
  <PresentationFormat>On-screen Show (4:3)</PresentationFormat>
  <Paragraphs>398</Paragraphs>
  <Slides>35</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Wingdings</vt:lpstr>
      <vt:lpstr>nursetri-template</vt:lpstr>
      <vt:lpstr>Zarządzanie pielęgniarek lekami i rozwój nowych leków</vt:lpstr>
      <vt:lpstr>Leczenie antyretrowirusowe</vt:lpstr>
      <vt:lpstr>Cele terapii HIV</vt:lpstr>
      <vt:lpstr>PowerPoint Presentation</vt:lpstr>
      <vt:lpstr>PowerPoint Presentation</vt:lpstr>
      <vt:lpstr>Klasy ART</vt:lpstr>
      <vt:lpstr>PowerPoint Presentation</vt:lpstr>
      <vt:lpstr>Problemy z ART</vt:lpstr>
      <vt:lpstr>EACS Guidelines (2021) v11.0</vt:lpstr>
      <vt:lpstr>EACS (2021) Zalecenia</vt:lpstr>
      <vt:lpstr>Badania krwi przed rozpoczęciem</vt:lpstr>
      <vt:lpstr>Przed wyborem schematu ART należy koniecznie sprawdzić:</vt:lpstr>
      <vt:lpstr>ART-naïve Adult HIV-positive Persons : Od czego zacząć</vt:lpstr>
      <vt:lpstr>Początkowy schemat leczenia skojarzonego dla dorosłych osób zakażonych wirusem HIV, które wcześniej nie leczono ART (EACS 2021 vs. 11,0)</vt:lpstr>
      <vt:lpstr>Zrozumienie 5 etapów gotowości do rozpoczęcia ART</vt:lpstr>
      <vt:lpstr>Powody, dla których warto się przełączyć</vt:lpstr>
      <vt:lpstr>2 schematy leków</vt:lpstr>
      <vt:lpstr>2 schematy leków</vt:lpstr>
      <vt:lpstr> Injectables</vt:lpstr>
      <vt:lpstr>Korzyści z zastrzyków</vt:lpstr>
      <vt:lpstr>Skutki uboczne</vt:lpstr>
      <vt:lpstr>PowerPoint Presentation</vt:lpstr>
      <vt:lpstr>Opór ART</vt:lpstr>
      <vt:lpstr>Czym jest opór?</vt:lpstr>
      <vt:lpstr>HIV / ART opór</vt:lpstr>
      <vt:lpstr>ART resistance</vt:lpstr>
      <vt:lpstr>Niesystematyczne stosowanie jako wiodąca przyczyna oporu</vt:lpstr>
      <vt:lpstr>Czynniki związane z przestrzeganiem zaleceń</vt:lpstr>
      <vt:lpstr>Czynniki związane z przestrzeganiem zaleceń</vt:lpstr>
      <vt:lpstr>Konsekwencje słabego przestrzegania zaleceń</vt:lpstr>
      <vt:lpstr>Rola pielęgniarki w stałym przestrzeganiu zaleceń</vt:lpstr>
      <vt:lpstr>Podejście multidyscyplinarne</vt:lpstr>
      <vt:lpstr>Skutki uboczne</vt:lpstr>
      <vt:lpstr>Podsumowanie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terryblazie</dc:creator>
  <cp:lastModifiedBy>Jakub Kowalski</cp:lastModifiedBy>
  <cp:revision>87</cp:revision>
  <dcterms:created xsi:type="dcterms:W3CDTF">2018-05-27T09:12:28Z</dcterms:created>
  <dcterms:modified xsi:type="dcterms:W3CDTF">2022-11-12T13:47:34Z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51522128-396a-4d3a-98fa-45ed957ce5c8</vt:lpwstr>
  </property>
</Properties>
</file>