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38" r:id="rId2"/>
    <p:sldId id="339" r:id="rId3"/>
    <p:sldId id="340" r:id="rId4"/>
    <p:sldId id="341" r:id="rId5"/>
    <p:sldId id="342" r:id="rId6"/>
    <p:sldId id="345" r:id="rId7"/>
    <p:sldId id="346" r:id="rId8"/>
    <p:sldId id="353" r:id="rId9"/>
    <p:sldId id="393" r:id="rId10"/>
    <p:sldId id="358" r:id="rId11"/>
    <p:sldId id="364" r:id="rId12"/>
    <p:sldId id="363" r:id="rId13"/>
    <p:sldId id="400" r:id="rId14"/>
    <p:sldId id="394" r:id="rId15"/>
    <p:sldId id="396" r:id="rId16"/>
    <p:sldId id="401" r:id="rId17"/>
    <p:sldId id="403" r:id="rId18"/>
    <p:sldId id="404" r:id="rId19"/>
    <p:sldId id="406" r:id="rId20"/>
    <p:sldId id="407" r:id="rId21"/>
    <p:sldId id="405" r:id="rId22"/>
    <p:sldId id="365" r:id="rId23"/>
    <p:sldId id="397" r:id="rId24"/>
    <p:sldId id="398" r:id="rId25"/>
    <p:sldId id="375" r:id="rId26"/>
    <p:sldId id="376" r:id="rId27"/>
    <p:sldId id="399" r:id="rId28"/>
    <p:sldId id="369" r:id="rId29"/>
    <p:sldId id="370" r:id="rId30"/>
    <p:sldId id="372" r:id="rId31"/>
    <p:sldId id="373" r:id="rId32"/>
    <p:sldId id="374" r:id="rId33"/>
    <p:sldId id="378" r:id="rId34"/>
    <p:sldId id="289" r:id="rId35"/>
    <p:sldId id="38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90136" autoAdjust="0"/>
  </p:normalViewPr>
  <p:slideViewPr>
    <p:cSldViewPr>
      <p:cViewPr varScale="1">
        <p:scale>
          <a:sx n="115" d="100"/>
          <a:sy n="115" d="100"/>
        </p:scale>
        <p:origin x="1696"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5E093D2-0F10-4CE7-B431-E6025055CEFD}" type="datetimeFigureOut">
              <a:rPr lang="en-GB"/>
              <a:pPr>
                <a:defRPr/>
              </a:pPr>
              <a:t>28/10/2022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5F18D2D-C346-4881-9346-DB67CDD73B3A}" type="slidenum">
              <a:rPr lang="en-GB"/>
              <a:pPr>
                <a:defRPr/>
              </a:pPr>
              <a:t>‹#›</a:t>
            </a:fld>
            <a:endParaRPr lang="en-GB"/>
          </a:p>
        </p:txBody>
      </p:sp>
    </p:spTree>
    <p:extLst>
      <p:ext uri="{BB962C8B-B14F-4D97-AF65-F5344CB8AC3E}">
        <p14:creationId xmlns:p14="http://schemas.microsoft.com/office/powerpoint/2010/main" val="125789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p:cNvSpPr>
          <p:nvPr>
            <p:ph type="sldImg"/>
          </p:nvPr>
        </p:nvSpPr>
        <p:spPr bwMode="auto">
          <a:noFill/>
          <a:ln>
            <a:solidFill>
              <a:srgbClr val="000000"/>
            </a:solidFill>
            <a:miter lim="800000"/>
            <a:headEnd/>
            <a:tailEnd/>
          </a:ln>
        </p:spPr>
      </p:sp>
      <p:sp>
        <p:nvSpPr>
          <p:cNvPr id="289795" name="Notes Placeholder 2"/>
          <p:cNvSpPr>
            <a:spLocks noGrp="1"/>
          </p:cNvSpPr>
          <p:nvPr>
            <p:ph type="body" idx="1"/>
          </p:nvPr>
        </p:nvSpPr>
        <p:spPr bwMode="auto">
          <a:noFill/>
        </p:spPr>
        <p:txBody>
          <a:bodyPr/>
          <a:lstStyle/>
          <a:p>
            <a:pPr eaLnBrk="1" hangingPunct="1">
              <a:spcBef>
                <a:spcPct val="0"/>
              </a:spcBef>
            </a:pPr>
            <a:r>
              <a:rPr lang="en-GB" sz="1800">
                <a:cs typeface="MS PGothic" pitchFamily="34" charset="-128"/>
              </a:rPr>
              <a:t>Stops the Viral load from replicating therefore allowing restoration of CD4</a:t>
            </a:r>
          </a:p>
          <a:p>
            <a:pPr eaLnBrk="1" hangingPunct="1">
              <a:spcBef>
                <a:spcPct val="0"/>
              </a:spcBef>
            </a:pPr>
            <a:endParaRPr lang="en-GB" sz="1800">
              <a:cs typeface="MS PGothic" pitchFamily="34" charset="-128"/>
            </a:endParaRPr>
          </a:p>
          <a:p>
            <a:pPr eaLnBrk="1" hangingPunct="1">
              <a:spcBef>
                <a:spcPct val="0"/>
              </a:spcBef>
            </a:pPr>
            <a:r>
              <a:rPr lang="en-GB" sz="1800">
                <a:cs typeface="MS PGothic" pitchFamily="34" charset="-128"/>
              </a:rPr>
              <a:t>Undetectable doesn’t mean its not there, but at lowest level we can measure ie &lt;20 copies per ml blood</a:t>
            </a:r>
          </a:p>
          <a:p>
            <a:pPr eaLnBrk="1" hangingPunct="1">
              <a:spcBef>
                <a:spcPct val="0"/>
              </a:spcBef>
            </a:pPr>
            <a:endParaRPr lang="en-GB" sz="1800">
              <a:cs typeface="MS PGothic" pitchFamily="34" charset="-128"/>
            </a:endParaRPr>
          </a:p>
          <a:p>
            <a:pPr eaLnBrk="1" hangingPunct="1">
              <a:spcBef>
                <a:spcPct val="0"/>
              </a:spcBef>
            </a:pPr>
            <a:r>
              <a:rPr lang="en-GB" sz="1800">
                <a:cs typeface="MS PGothic" pitchFamily="34" charset="-128"/>
              </a:rPr>
              <a:t>Allowing immune system to replenesh allowing increased lifespan</a:t>
            </a:r>
          </a:p>
          <a:p>
            <a:pPr eaLnBrk="1" hangingPunct="1">
              <a:spcBef>
                <a:spcPct val="0"/>
              </a:spcBef>
            </a:pPr>
            <a:endParaRPr lang="en-GB" sz="1800">
              <a:cs typeface="MS PGothic" pitchFamily="34" charset="-128"/>
            </a:endParaRPr>
          </a:p>
          <a:p>
            <a:pPr eaLnBrk="1" hangingPunct="1">
              <a:spcBef>
                <a:spcPct val="0"/>
              </a:spcBef>
            </a:pPr>
            <a:r>
              <a:rPr lang="en-GB" sz="1800">
                <a:cs typeface="MS PGothic" pitchFamily="34" charset="-128"/>
              </a:rPr>
              <a:t>Prevents HIV transmission ie greatly reduces the risk of HIV transmission with an undetectable viral load</a:t>
            </a:r>
          </a:p>
          <a:p>
            <a:pPr eaLnBrk="1" hangingPunct="1">
              <a:spcBef>
                <a:spcPct val="0"/>
              </a:spcBef>
            </a:pPr>
            <a:endParaRPr lang="en-GB">
              <a:cs typeface="MS PGothic" pitchFamily="34" charset="-128"/>
            </a:endParaRPr>
          </a:p>
        </p:txBody>
      </p:sp>
      <p:sp>
        <p:nvSpPr>
          <p:cNvPr id="289796" name="Slide Number Placeholder 3"/>
          <p:cNvSpPr>
            <a:spLocks noGrp="1"/>
          </p:cNvSpPr>
          <p:nvPr>
            <p:ph type="sldNum" sz="quarter" idx="5"/>
          </p:nvPr>
        </p:nvSpPr>
        <p:spPr bwMode="auto">
          <a:noFill/>
          <a:ln>
            <a:miter lim="800000"/>
            <a:headEnd/>
            <a:tailEnd/>
          </a:ln>
        </p:spPr>
        <p:txBody>
          <a:bodyPr/>
          <a:lstStyle/>
          <a:p>
            <a:fld id="{8C0E80FB-D991-6D43-85FB-5FC124E79E87}" type="slidenum">
              <a:rPr lang="en-GB">
                <a:latin typeface="Calibri" charset="0"/>
              </a:rPr>
              <a:pPr/>
              <a:t>3</a:t>
            </a:fld>
            <a:endParaRPr lang="en-GB">
              <a:latin typeface="Calibri" charset="0"/>
            </a:endParaRPr>
          </a:p>
        </p:txBody>
      </p:sp>
    </p:spTree>
    <p:extLst>
      <p:ext uri="{BB962C8B-B14F-4D97-AF65-F5344CB8AC3E}">
        <p14:creationId xmlns:p14="http://schemas.microsoft.com/office/powerpoint/2010/main" val="218929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1. Documented toxicity caused by one or more of the antiretrovirals included in the regimen.</a:t>
            </a:r>
          </a:p>
          <a:p>
            <a:pPr marL="0" indent="0">
              <a:buNone/>
            </a:pPr>
            <a:r>
              <a:rPr lang="en-GB" sz="1200" dirty="0"/>
              <a:t>2. Prevention of long-term toxicity. This may include person's concerns about safety </a:t>
            </a:r>
          </a:p>
          <a:p>
            <a:pPr marL="0" indent="0">
              <a:buNone/>
            </a:pPr>
            <a:r>
              <a:rPr lang="en-GB" sz="1200" dirty="0"/>
              <a:t>3. Avoidance of drug-drug interactions, page. </a:t>
            </a:r>
          </a:p>
          <a:p>
            <a:pPr marL="0" indent="0">
              <a:buNone/>
            </a:pPr>
            <a:r>
              <a:rPr lang="en-GB" sz="1200" dirty="0"/>
              <a:t>4. Planned pregnancy or women wishing to conceive.</a:t>
            </a:r>
          </a:p>
          <a:p>
            <a:pPr marL="0" indent="0">
              <a:buNone/>
            </a:pPr>
            <a:r>
              <a:rPr lang="en-GB" sz="1200" dirty="0"/>
              <a:t>5. Ageing and/or comorbidity with a possible negative impact of drug(s) in current regimen.</a:t>
            </a:r>
          </a:p>
          <a:p>
            <a:pPr marL="0" indent="0">
              <a:buNone/>
            </a:pPr>
            <a:r>
              <a:rPr lang="en-GB" sz="1200" dirty="0"/>
              <a:t>6. Simplification: to reduce pill burden, adjust food restrictions, improve adherence.</a:t>
            </a:r>
          </a:p>
          <a:p>
            <a:pPr marL="0" indent="0">
              <a:buNone/>
            </a:pPr>
            <a:r>
              <a:rPr lang="en-GB" sz="1200" dirty="0"/>
              <a:t>7. Protection from HBV infection or reactivation by including tenofovir in the regimen </a:t>
            </a:r>
          </a:p>
          <a:p>
            <a:pPr marL="0" indent="0">
              <a:buNone/>
            </a:pPr>
            <a:r>
              <a:rPr lang="en-GB" sz="1200" dirty="0"/>
              <a:t>8. Regimen fortification: Increasing the barrier to resistance of a regimen in order to prevent failure.</a:t>
            </a:r>
          </a:p>
          <a:p>
            <a:pPr marL="0" indent="0">
              <a:buNone/>
            </a:pPr>
            <a:r>
              <a:rPr lang="en-GB" sz="1200" dirty="0"/>
              <a:t>9. Cost reduction: switching to the generic form of their current regimen, if available</a:t>
            </a:r>
          </a:p>
          <a:p>
            <a:endParaRPr lang="en-US" dirty="0"/>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16</a:t>
            </a:fld>
            <a:endParaRPr lang="en-GB"/>
          </a:p>
        </p:txBody>
      </p:sp>
    </p:spTree>
    <p:extLst>
      <p:ext uri="{BB962C8B-B14F-4D97-AF65-F5344CB8AC3E}">
        <p14:creationId xmlns:p14="http://schemas.microsoft.com/office/powerpoint/2010/main" val="2581995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bwMode="auto">
          <a:noFill/>
        </p:spPr>
        <p:txBody>
          <a:bodyPr lIns="87993" tIns="43996" rIns="87993" bIns="43996"/>
          <a:lstStyle/>
          <a:p>
            <a:pPr eaLnBrk="1" hangingPunct="1">
              <a:spcBef>
                <a:spcPct val="0"/>
              </a:spcBef>
            </a:pPr>
            <a:endParaRPr lang="en-GB">
              <a:cs typeface="MS PGothic" pitchFamily="34" charset="-128"/>
            </a:endParaRPr>
          </a:p>
        </p:txBody>
      </p:sp>
      <p:sp>
        <p:nvSpPr>
          <p:cNvPr id="3276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7993" tIns="43996" rIns="87993" bIns="43996" anchor="b">
            <a:prstTxWarp prst="textNoShape">
              <a:avLst/>
            </a:prstTxWarp>
          </a:bodyPr>
          <a:lstStyle/>
          <a:p>
            <a:pPr algn="r" defTabSz="879475"/>
            <a:fld id="{2888DAE3-3A4D-AF4C-9322-ED8F75323934}" type="slidenum">
              <a:rPr lang="en-US" sz="1200">
                <a:solidFill>
                  <a:srgbClr val="000000"/>
                </a:solidFill>
                <a:ea typeface="Tahoma" charset="0"/>
                <a:cs typeface="Tahoma" charset="0"/>
              </a:rPr>
              <a:pPr algn="r" defTabSz="879475"/>
              <a:t>22</a:t>
            </a:fld>
            <a:endParaRPr lang="en-US" sz="1200">
              <a:solidFill>
                <a:srgbClr val="000000"/>
              </a:solidFill>
              <a:ea typeface="Tahoma" charset="0"/>
              <a:cs typeface="Tahoma" charset="0"/>
            </a:endParaRPr>
          </a:p>
        </p:txBody>
      </p:sp>
    </p:spTree>
    <p:extLst>
      <p:ext uri="{BB962C8B-B14F-4D97-AF65-F5344CB8AC3E}">
        <p14:creationId xmlns:p14="http://schemas.microsoft.com/office/powerpoint/2010/main" val="125358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p:cNvSpPr>
          <p:nvPr>
            <p:ph type="sldImg"/>
          </p:nvPr>
        </p:nvSpPr>
        <p:spPr bwMode="auto">
          <a:noFill/>
          <a:ln>
            <a:solidFill>
              <a:srgbClr val="000000"/>
            </a:solidFill>
            <a:miter lim="800000"/>
            <a:headEnd/>
            <a:tailEnd/>
          </a:ln>
        </p:spPr>
      </p:sp>
      <p:sp>
        <p:nvSpPr>
          <p:cNvPr id="347139" name="Notes Placeholder 2"/>
          <p:cNvSpPr>
            <a:spLocks noGrp="1"/>
          </p:cNvSpPr>
          <p:nvPr>
            <p:ph type="body" idx="1"/>
          </p:nvPr>
        </p:nvSpPr>
        <p:spPr bwMode="auto">
          <a:noFill/>
        </p:spPr>
        <p:txBody>
          <a:bodyPr/>
          <a:lstStyle/>
          <a:p>
            <a:r>
              <a:rPr lang="en-GB">
                <a:cs typeface="MS PGothic" pitchFamily="34" charset="-128"/>
              </a:rPr>
              <a:t>No antiretroviral drug is resistance-proof HIV drug resistance may  evolve naturally.</a:t>
            </a:r>
          </a:p>
          <a:p>
            <a:r>
              <a:rPr lang="en-GB">
                <a:cs typeface="MS PGothic" pitchFamily="34" charset="-128"/>
              </a:rPr>
              <a:t> </a:t>
            </a:r>
          </a:p>
          <a:p>
            <a:r>
              <a:rPr lang="en-GB">
                <a:cs typeface="MS PGothic" pitchFamily="34" charset="-128"/>
              </a:rPr>
              <a:t>When HIV replication is not fully suppressed, drug resistance results. </a:t>
            </a:r>
          </a:p>
          <a:p>
            <a:pPr>
              <a:buFontTx/>
              <a:buChar char="•"/>
            </a:pPr>
            <a:r>
              <a:rPr lang="en-GB">
                <a:cs typeface="MS PGothic" pitchFamily="34" charset="-128"/>
              </a:rPr>
              <a:t>This situation is frequently linked to non-adherence of ARV therapy.</a:t>
            </a:r>
          </a:p>
          <a:p>
            <a:pPr>
              <a:buFontTx/>
              <a:buChar char="•"/>
            </a:pPr>
            <a:r>
              <a:rPr lang="en-GB">
                <a:cs typeface="MS PGothic" pitchFamily="34" charset="-128"/>
              </a:rPr>
              <a:t>Resistant viruses can spread and affect ARV therapy. </a:t>
            </a:r>
          </a:p>
          <a:p>
            <a:pPr>
              <a:buFontTx/>
              <a:buChar char="•"/>
            </a:pPr>
            <a:r>
              <a:rPr lang="en-GB">
                <a:cs typeface="MS PGothic" pitchFamily="34" charset="-128"/>
              </a:rPr>
              <a:t>Transmission of HIV resistance strains is of increasing concern.</a:t>
            </a:r>
          </a:p>
          <a:p>
            <a:pPr>
              <a:buFontTx/>
              <a:buChar char="•"/>
            </a:pPr>
            <a:r>
              <a:rPr lang="en-GB">
                <a:cs typeface="MS PGothic" pitchFamily="34" charset="-128"/>
              </a:rPr>
              <a:t>Early prevention of viral load failure (where the viral load becomes detectable) is important to reduce the incidence of resistance.  </a:t>
            </a:r>
          </a:p>
          <a:p>
            <a:pPr>
              <a:buFontTx/>
              <a:buChar char="•"/>
            </a:pPr>
            <a:r>
              <a:rPr lang="en-GB">
                <a:cs typeface="MS PGothic" pitchFamily="34" charset="-128"/>
              </a:rPr>
              <a:t>An elevated viral load may be a sign of poor adherence and with adherence counselling this may be brought under control if it is not too advanced.  </a:t>
            </a:r>
          </a:p>
          <a:p>
            <a:pPr>
              <a:buFontTx/>
              <a:buChar char="•"/>
            </a:pPr>
            <a:r>
              <a:rPr lang="en-GB">
                <a:cs typeface="MS PGothic" pitchFamily="34" charset="-128"/>
              </a:rPr>
              <a:t>HIV is “resistant” to a drug occurs if it keeps multiplying rapidly while taking ART.</a:t>
            </a:r>
          </a:p>
          <a:p>
            <a:pPr>
              <a:buFontTx/>
              <a:buChar char="•"/>
            </a:pPr>
            <a:r>
              <a:rPr lang="en-GB">
                <a:cs typeface="MS PGothic" pitchFamily="34" charset="-128"/>
              </a:rPr>
              <a:t>Changes (mutations) in the virus cause resistance. HIV mutates almost every time a new copy is made. Not every mutation causes resistance. </a:t>
            </a:r>
          </a:p>
          <a:p>
            <a:endParaRPr lang="en-GB">
              <a:cs typeface="MS PGothic" pitchFamily="34" charset="-128"/>
            </a:endParaRPr>
          </a:p>
        </p:txBody>
      </p:sp>
      <p:sp>
        <p:nvSpPr>
          <p:cNvPr id="347140" name="Slide Number Placeholder 3"/>
          <p:cNvSpPr>
            <a:spLocks noGrp="1"/>
          </p:cNvSpPr>
          <p:nvPr>
            <p:ph type="sldNum" sz="quarter" idx="5"/>
          </p:nvPr>
        </p:nvSpPr>
        <p:spPr bwMode="auto">
          <a:noFill/>
          <a:ln>
            <a:miter lim="800000"/>
            <a:headEnd/>
            <a:tailEnd/>
          </a:ln>
        </p:spPr>
        <p:txBody>
          <a:bodyPr/>
          <a:lstStyle/>
          <a:p>
            <a:fld id="{980CA9EF-749F-474B-879E-0AFB5393210E}" type="slidenum">
              <a:rPr lang="en-GB">
                <a:latin typeface="Calibri" charset="0"/>
              </a:rPr>
              <a:pPr/>
              <a:t>25</a:t>
            </a:fld>
            <a:endParaRPr lang="en-GB">
              <a:latin typeface="Calibri" charset="0"/>
            </a:endParaRPr>
          </a:p>
        </p:txBody>
      </p:sp>
    </p:spTree>
    <p:extLst>
      <p:ext uri="{BB962C8B-B14F-4D97-AF65-F5344CB8AC3E}">
        <p14:creationId xmlns:p14="http://schemas.microsoft.com/office/powerpoint/2010/main" val="4060092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p:cNvSpPr>
          <p:nvPr>
            <p:ph type="sldImg"/>
          </p:nvPr>
        </p:nvSpPr>
        <p:spPr bwMode="auto">
          <a:noFill/>
          <a:ln>
            <a:solidFill>
              <a:srgbClr val="000000"/>
            </a:solidFill>
            <a:miter lim="800000"/>
            <a:headEnd/>
            <a:tailEnd/>
          </a:ln>
        </p:spPr>
      </p:sp>
      <p:sp>
        <p:nvSpPr>
          <p:cNvPr id="349187" name="Notes Placeholder 2"/>
          <p:cNvSpPr>
            <a:spLocks noGrp="1"/>
          </p:cNvSpPr>
          <p:nvPr>
            <p:ph type="body" idx="1"/>
          </p:nvPr>
        </p:nvSpPr>
        <p:spPr bwMode="auto">
          <a:noFill/>
        </p:spPr>
        <p:txBody>
          <a:bodyPr/>
          <a:lstStyle/>
          <a:p>
            <a:endParaRPr lang="en-US">
              <a:cs typeface="MS PGothic" pitchFamily="34" charset="-128"/>
            </a:endParaRPr>
          </a:p>
          <a:p>
            <a:r>
              <a:rPr lang="en-US">
                <a:cs typeface="MS PGothic" pitchFamily="34" charset="-128"/>
              </a:rPr>
              <a:t>When the patient starts to take the medication the viral load goes down and the drug sensitive virus decreases.</a:t>
            </a:r>
          </a:p>
          <a:p>
            <a:endParaRPr lang="en-US">
              <a:cs typeface="MS PGothic" pitchFamily="34" charset="-128"/>
            </a:endParaRPr>
          </a:p>
          <a:p>
            <a:r>
              <a:rPr lang="en-US">
                <a:cs typeface="MS PGothic" pitchFamily="34" charset="-128"/>
              </a:rPr>
              <a:t>Once that is gone then the drug sensitive virus is then able to replicate with no pressure</a:t>
            </a:r>
          </a:p>
          <a:p>
            <a:endParaRPr lang="en-US">
              <a:cs typeface="MS PGothic" pitchFamily="34" charset="-128"/>
            </a:endParaRPr>
          </a:p>
          <a:p>
            <a:endParaRPr lang="en-GB">
              <a:cs typeface="MS PGothic" pitchFamily="34" charset="-128"/>
            </a:endParaRPr>
          </a:p>
        </p:txBody>
      </p:sp>
      <p:sp>
        <p:nvSpPr>
          <p:cNvPr id="349188" name="Slide Number Placeholder 3"/>
          <p:cNvSpPr>
            <a:spLocks noGrp="1"/>
          </p:cNvSpPr>
          <p:nvPr>
            <p:ph type="sldNum" sz="quarter" idx="5"/>
          </p:nvPr>
        </p:nvSpPr>
        <p:spPr bwMode="auto">
          <a:noFill/>
          <a:ln>
            <a:miter lim="800000"/>
            <a:headEnd/>
            <a:tailEnd/>
          </a:ln>
        </p:spPr>
        <p:txBody>
          <a:bodyPr/>
          <a:lstStyle/>
          <a:p>
            <a:fld id="{2E1C5E1B-9D47-6F4D-8825-01C7CCE9841D}" type="slidenum">
              <a:rPr lang="en-GB">
                <a:latin typeface="Calibri" charset="0"/>
              </a:rPr>
              <a:pPr/>
              <a:t>26</a:t>
            </a:fld>
            <a:endParaRPr lang="en-GB">
              <a:latin typeface="Calibri" charset="0"/>
            </a:endParaRPr>
          </a:p>
        </p:txBody>
      </p:sp>
    </p:spTree>
    <p:extLst>
      <p:ext uri="{BB962C8B-B14F-4D97-AF65-F5344CB8AC3E}">
        <p14:creationId xmlns:p14="http://schemas.microsoft.com/office/powerpoint/2010/main" val="279828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a:lstStyle/>
          <a:p>
            <a:pPr eaLnBrk="1" hangingPunct="1"/>
            <a:r>
              <a:rPr lang="en-GB">
                <a:cs typeface="MS PGothic" pitchFamily="34" charset="-128"/>
              </a:rPr>
              <a:t>Lack of understanding- Not enough knowledge about how HIV works and how it affects the virus,  Not taking the drugs will advance the HIV, just taking it sometimes will develop resistance</a:t>
            </a:r>
          </a:p>
          <a:p>
            <a:pPr eaLnBrk="1" hangingPunct="1"/>
            <a:endParaRPr lang="en-GB">
              <a:cs typeface="MS PGothic" pitchFamily="34" charset="-128"/>
            </a:endParaRPr>
          </a:p>
          <a:p>
            <a:pPr eaLnBrk="1" hangingPunct="1"/>
            <a:r>
              <a:rPr lang="en-US">
                <a:cs typeface="MS PGothic" pitchFamily="34" charset="-128"/>
              </a:rPr>
              <a:t>Younger age- youths and young adults and active life all kinds of things going on to but up barriers to adherence, late nights, partying, university, disclosure</a:t>
            </a:r>
          </a:p>
          <a:p>
            <a:pPr eaLnBrk="1" hangingPunct="1"/>
            <a:endParaRPr lang="en-GB">
              <a:cs typeface="MS PGothic" pitchFamily="34" charset="-128"/>
            </a:endParaRPr>
          </a:p>
          <a:p>
            <a:pPr eaLnBrk="1" hangingPunct="1"/>
            <a:r>
              <a:rPr lang="en-US">
                <a:cs typeface="MS PGothic" pitchFamily="34" charset="-128"/>
              </a:rPr>
              <a:t>Psychosocial issues housing, friends family issues</a:t>
            </a:r>
          </a:p>
          <a:p>
            <a:pPr eaLnBrk="1" hangingPunct="1"/>
            <a:endParaRPr lang="en-US">
              <a:cs typeface="MS PGothic" pitchFamily="34" charset="-128"/>
            </a:endParaRPr>
          </a:p>
          <a:p>
            <a:pPr eaLnBrk="1" hangingPunct="1"/>
            <a:r>
              <a:rPr lang="en-US">
                <a:cs typeface="MS PGothic" pitchFamily="34" charset="-128"/>
              </a:rPr>
              <a:t>Nondisclosure of HIV serostatus</a:t>
            </a:r>
            <a:r>
              <a:rPr lang="en-US" i="1">
                <a:cs typeface="MS PGothic" pitchFamily="34" charset="-128"/>
              </a:rPr>
              <a:t> taking drugs may somehow disclose their status</a:t>
            </a:r>
          </a:p>
          <a:p>
            <a:pPr eaLnBrk="1" hangingPunct="1"/>
            <a:endParaRPr lang="en-GB">
              <a:cs typeface="MS PGothic" pitchFamily="34" charset="-128"/>
            </a:endParaRPr>
          </a:p>
          <a:p>
            <a:pPr eaLnBrk="1" hangingPunct="1"/>
            <a:r>
              <a:rPr lang="en-US">
                <a:cs typeface="MS PGothic" pitchFamily="34" charset="-128"/>
              </a:rPr>
              <a:t>Substance abuse alcohol or drug use can make adherence difficult</a:t>
            </a:r>
          </a:p>
          <a:p>
            <a:pPr eaLnBrk="1" hangingPunct="1"/>
            <a:endParaRPr lang="en-US">
              <a:cs typeface="MS PGothic" pitchFamily="34" charset="-128"/>
            </a:endParaRPr>
          </a:p>
          <a:p>
            <a:pPr eaLnBrk="1" hangingPunct="1"/>
            <a:r>
              <a:rPr lang="en-US">
                <a:cs typeface="MS PGothic" pitchFamily="34" charset="-128"/>
              </a:rPr>
              <a:t>Stigma</a:t>
            </a:r>
            <a:endParaRPr lang="en-GB">
              <a:cs typeface="MS PGothic" pitchFamily="34" charset="-128"/>
            </a:endParaRPr>
          </a:p>
        </p:txBody>
      </p:sp>
      <p:sp>
        <p:nvSpPr>
          <p:cNvPr id="334852" name="Slide Number Placeholder 3"/>
          <p:cNvSpPr>
            <a:spLocks noGrp="1"/>
          </p:cNvSpPr>
          <p:nvPr>
            <p:ph type="sldNum" sz="quarter" idx="5"/>
          </p:nvPr>
        </p:nvSpPr>
        <p:spPr bwMode="auto">
          <a:noFill/>
          <a:ln>
            <a:miter lim="800000"/>
            <a:headEnd/>
            <a:tailEnd/>
          </a:ln>
        </p:spPr>
        <p:txBody>
          <a:bodyPr/>
          <a:lstStyle/>
          <a:p>
            <a:fld id="{F1A15FBD-238E-6045-9721-02D81E91819F}" type="slidenum">
              <a:rPr lang="en-GB">
                <a:latin typeface="Calibri" charset="0"/>
              </a:rPr>
              <a:pPr/>
              <a:t>28</a:t>
            </a:fld>
            <a:endParaRPr lang="en-GB">
              <a:latin typeface="Calibri" charset="0"/>
            </a:endParaRPr>
          </a:p>
        </p:txBody>
      </p:sp>
    </p:spTree>
    <p:extLst>
      <p:ext uri="{BB962C8B-B14F-4D97-AF65-F5344CB8AC3E}">
        <p14:creationId xmlns:p14="http://schemas.microsoft.com/office/powerpoint/2010/main" val="3898356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TextEdit="1"/>
          </p:cNvSpPr>
          <p:nvPr>
            <p:ph type="sldImg"/>
          </p:nvPr>
        </p:nvSpPr>
        <p:spPr bwMode="auto">
          <a:noFill/>
          <a:ln>
            <a:solidFill>
              <a:srgbClr val="000000"/>
            </a:solidFill>
            <a:miter lim="800000"/>
            <a:headEnd/>
            <a:tailEnd/>
          </a:ln>
        </p:spPr>
      </p:sp>
      <p:sp>
        <p:nvSpPr>
          <p:cNvPr id="336899" name="Rectangle 3"/>
          <p:cNvSpPr>
            <a:spLocks noGrp="1"/>
          </p:cNvSpPr>
          <p:nvPr>
            <p:ph type="body" idx="1"/>
          </p:nvPr>
        </p:nvSpPr>
        <p:spPr bwMode="auto">
          <a:noFill/>
        </p:spPr>
        <p:txBody>
          <a:bodyPr/>
          <a:lstStyle/>
          <a:p>
            <a:pPr eaLnBrk="1" hangingPunct="1">
              <a:lnSpc>
                <a:spcPct val="80000"/>
              </a:lnSpc>
              <a:spcAft>
                <a:spcPct val="25000"/>
              </a:spcAft>
              <a:buClr>
                <a:schemeClr val="tx1"/>
              </a:buClr>
            </a:pPr>
            <a:r>
              <a:rPr lang="en-GB">
                <a:cs typeface="MS PGothic" pitchFamily="34" charset="-128"/>
              </a:rPr>
              <a:t>Personal commitment</a:t>
            </a:r>
          </a:p>
          <a:p>
            <a:pPr eaLnBrk="1" hangingPunct="1">
              <a:lnSpc>
                <a:spcPct val="80000"/>
              </a:lnSpc>
              <a:spcAft>
                <a:spcPct val="25000"/>
              </a:spcAft>
              <a:buClr>
                <a:schemeClr val="tx1"/>
              </a:buClr>
            </a:pPr>
            <a:endParaRPr lang="en-GB">
              <a:cs typeface="MS PGothic" pitchFamily="34" charset="-128"/>
            </a:endParaRPr>
          </a:p>
          <a:p>
            <a:pPr eaLnBrk="1" hangingPunct="1">
              <a:lnSpc>
                <a:spcPct val="80000"/>
              </a:lnSpc>
              <a:spcAft>
                <a:spcPct val="25000"/>
              </a:spcAft>
              <a:buClr>
                <a:schemeClr val="tx1"/>
              </a:buClr>
            </a:pPr>
            <a:r>
              <a:rPr lang="en-GB">
                <a:cs typeface="MS PGothic" pitchFamily="34" charset="-128"/>
              </a:rPr>
              <a:t>Lifestyle and work- working nights, busy life, children</a:t>
            </a:r>
          </a:p>
          <a:p>
            <a:pPr eaLnBrk="1" hangingPunct="1">
              <a:lnSpc>
                <a:spcPct val="80000"/>
              </a:lnSpc>
              <a:spcAft>
                <a:spcPct val="25000"/>
              </a:spcAft>
              <a:buClr>
                <a:schemeClr val="tx1"/>
              </a:buClr>
            </a:pPr>
            <a:endParaRPr lang="en-GB">
              <a:cs typeface="MS PGothic" pitchFamily="34" charset="-128"/>
            </a:endParaRPr>
          </a:p>
          <a:p>
            <a:pPr eaLnBrk="1" hangingPunct="1"/>
            <a:r>
              <a:rPr lang="en-US">
                <a:cs typeface="MS PGothic" pitchFamily="34" charset="-128"/>
              </a:rPr>
              <a:t>Difficulty with taking medication – physical problems with swallowing, psychological problems making it difficult, </a:t>
            </a:r>
          </a:p>
          <a:p>
            <a:pPr eaLnBrk="1" hangingPunct="1"/>
            <a:endParaRPr lang="en-GB">
              <a:cs typeface="MS PGothic" pitchFamily="34" charset="-128"/>
            </a:endParaRPr>
          </a:p>
          <a:p>
            <a:pPr eaLnBrk="1" hangingPunct="1"/>
            <a:r>
              <a:rPr lang="en-US">
                <a:cs typeface="MS PGothic" pitchFamily="34" charset="-128"/>
              </a:rPr>
              <a:t>Complex regimens and adverse drug effects; co morbidities making the number of tablets taken difficult, or interactions or different food restrictions</a:t>
            </a:r>
          </a:p>
          <a:p>
            <a:pPr eaLnBrk="1" hangingPunct="1"/>
            <a:endParaRPr lang="en-GB">
              <a:cs typeface="MS PGothic" pitchFamily="34" charset="-128"/>
            </a:endParaRPr>
          </a:p>
          <a:p>
            <a:pPr eaLnBrk="1" hangingPunct="1"/>
            <a:r>
              <a:rPr lang="en-US">
                <a:cs typeface="MS PGothic" pitchFamily="34" charset="-128"/>
              </a:rPr>
              <a:t>Cost issues- do they have to pay, can they pay?</a:t>
            </a:r>
          </a:p>
          <a:p>
            <a:pPr eaLnBrk="1" hangingPunct="1"/>
            <a:endParaRPr lang="en-US">
              <a:cs typeface="MS PGothic" pitchFamily="34" charset="-128"/>
            </a:endParaRPr>
          </a:p>
          <a:p>
            <a:pPr eaLnBrk="1" hangingPunct="1"/>
            <a:r>
              <a:rPr lang="en-GB">
                <a:cs typeface="MS PGothic" pitchFamily="34" charset="-128"/>
              </a:rPr>
              <a:t>Support from partner, family, friends lack of support has been shown to be a barrier, with support, p</a:t>
            </a:r>
            <a:r>
              <a:rPr lang="en-US">
                <a:cs typeface="MS PGothic" pitchFamily="34" charset="-128"/>
              </a:rPr>
              <a:t>eople can remind them and emotionally support them through it</a:t>
            </a:r>
            <a:endParaRPr lang="en-GB">
              <a:cs typeface="MS PGothic" pitchFamily="34" charset="-128"/>
            </a:endParaRPr>
          </a:p>
        </p:txBody>
      </p:sp>
    </p:spTree>
    <p:extLst>
      <p:ext uri="{BB962C8B-B14F-4D97-AF65-F5344CB8AC3E}">
        <p14:creationId xmlns:p14="http://schemas.microsoft.com/office/powerpoint/2010/main" val="405099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40996" name="Slide Number Placeholder 3"/>
          <p:cNvSpPr>
            <a:spLocks noGrp="1"/>
          </p:cNvSpPr>
          <p:nvPr>
            <p:ph type="sldNum" sz="quarter" idx="5"/>
          </p:nvPr>
        </p:nvSpPr>
        <p:spPr bwMode="auto">
          <a:noFill/>
          <a:ln>
            <a:miter lim="800000"/>
            <a:headEnd/>
            <a:tailEnd/>
          </a:ln>
        </p:spPr>
        <p:txBody>
          <a:bodyPr/>
          <a:lstStyle/>
          <a:p>
            <a:fld id="{6FA24DD0-6541-BE42-8C92-9AC30C944191}" type="slidenum">
              <a:rPr lang="en-GB">
                <a:latin typeface="Calibri" charset="0"/>
              </a:rPr>
              <a:pPr/>
              <a:t>30</a:t>
            </a:fld>
            <a:endParaRPr lang="en-GB">
              <a:latin typeface="Calibri" charset="0"/>
            </a:endParaRPr>
          </a:p>
        </p:txBody>
      </p:sp>
    </p:spTree>
    <p:extLst>
      <p:ext uri="{BB962C8B-B14F-4D97-AF65-F5344CB8AC3E}">
        <p14:creationId xmlns:p14="http://schemas.microsoft.com/office/powerpoint/2010/main" val="51652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p:cNvSpPr>
          <p:nvPr>
            <p:ph type="sldImg"/>
          </p:nvPr>
        </p:nvSpPr>
        <p:spPr bwMode="auto">
          <a:noFill/>
          <a:ln>
            <a:solidFill>
              <a:srgbClr val="000000"/>
            </a:solidFill>
            <a:miter lim="800000"/>
            <a:headEnd/>
            <a:tailEnd/>
          </a:ln>
        </p:spPr>
      </p:sp>
      <p:sp>
        <p:nvSpPr>
          <p:cNvPr id="343043" name="Notes Placeholder 2"/>
          <p:cNvSpPr>
            <a:spLocks noGrp="1"/>
          </p:cNvSpPr>
          <p:nvPr>
            <p:ph type="body" idx="1"/>
          </p:nvPr>
        </p:nvSpPr>
        <p:spPr bwMode="auto">
          <a:noFill/>
        </p:spPr>
        <p:txBody>
          <a:bodyPr/>
          <a:lstStyle/>
          <a:p>
            <a:pPr eaLnBrk="1" hangingPunct="1">
              <a:spcBef>
                <a:spcPct val="0"/>
              </a:spcBef>
            </a:pPr>
            <a:r>
              <a:rPr lang="en-GB" b="1">
                <a:cs typeface="MS PGothic" pitchFamily="34" charset="-128"/>
              </a:rPr>
              <a:t>acknowlede that difficulties taking antiretrovirals are common</a:t>
            </a:r>
            <a:r>
              <a:rPr lang="en-GB">
                <a:cs typeface="MS PGothic" pitchFamily="34" charset="-128"/>
              </a:rPr>
              <a:t> and inevitable at some point in treatment. </a:t>
            </a:r>
          </a:p>
          <a:p>
            <a:pPr eaLnBrk="1" hangingPunct="1">
              <a:spcBef>
                <a:spcPct val="0"/>
              </a:spcBef>
            </a:pPr>
            <a:r>
              <a:rPr lang="en-GB">
                <a:cs typeface="MS PGothic" pitchFamily="34" charset="-128"/>
              </a:rPr>
              <a:t>Your role is to help identify these difficulties and try to make it easier for the patient to take the medication. </a:t>
            </a:r>
          </a:p>
          <a:p>
            <a:pPr eaLnBrk="1" hangingPunct="1">
              <a:spcBef>
                <a:spcPct val="0"/>
              </a:spcBef>
            </a:pPr>
            <a:r>
              <a:rPr lang="en-GB">
                <a:cs typeface="MS PGothic" pitchFamily="34" charset="-128"/>
              </a:rPr>
              <a:t>Example:</a:t>
            </a:r>
          </a:p>
          <a:p>
            <a:pPr eaLnBrk="1" hangingPunct="1">
              <a:spcBef>
                <a:spcPct val="0"/>
              </a:spcBef>
            </a:pPr>
            <a:r>
              <a:rPr lang="en-GB">
                <a:cs typeface="MS PGothic" pitchFamily="34" charset="-128"/>
              </a:rPr>
              <a:t>Taking pills every day is really hard. Most people have problems taking their pills at some point during treatment. I am going to ask you about problems that you have had taking your pills. Please feel comfortable telling me about pills you may have missed or taken late; I am asking because I want to make it easier for you to take them.</a:t>
            </a:r>
          </a:p>
          <a:p>
            <a:pPr eaLnBrk="1" hangingPunct="1">
              <a:spcBef>
                <a:spcPct val="0"/>
              </a:spcBef>
            </a:pPr>
            <a:endParaRPr lang="en-GB">
              <a:cs typeface="MS PGothic" pitchFamily="34" charset="-128"/>
            </a:endParaRPr>
          </a:p>
          <a:p>
            <a:pPr eaLnBrk="1" hangingPunct="1">
              <a:spcBef>
                <a:spcPct val="0"/>
              </a:spcBef>
            </a:pPr>
            <a:r>
              <a:rPr lang="en-GB" b="1">
                <a:cs typeface="MS PGothic" pitchFamily="34" charset="-128"/>
              </a:rPr>
              <a:t>Confirm Understanding of Regimen</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Using a visual aid, such as a chart that shows color images of the available antiretroviral pills, ask the patients which medications they are taking. </a:t>
            </a:r>
          </a:p>
          <a:p>
            <a:pPr eaLnBrk="1" hangingPunct="1">
              <a:spcBef>
                <a:spcPct val="0"/>
              </a:spcBef>
              <a:buFontTx/>
              <a:buChar char="•"/>
            </a:pPr>
            <a:r>
              <a:rPr lang="en-GB">
                <a:cs typeface="MS PGothic" pitchFamily="34" charset="-128"/>
              </a:rPr>
              <a:t>For each of the indicated pills, ask how many and exactly how often they are taking them. </a:t>
            </a:r>
          </a:p>
          <a:p>
            <a:pPr eaLnBrk="1" hangingPunct="1">
              <a:spcBef>
                <a:spcPct val="0"/>
              </a:spcBef>
              <a:buFontTx/>
              <a:buChar char="•"/>
            </a:pPr>
            <a:r>
              <a:rPr lang="en-GB">
                <a:cs typeface="MS PGothic" pitchFamily="34" charset="-128"/>
              </a:rPr>
              <a:t>Ask if they have special instructions for any of the pills, such as dietary restrictions or extra fluid requirements. </a:t>
            </a:r>
          </a:p>
          <a:p>
            <a:pPr eaLnBrk="1" hangingPunct="1">
              <a:spcBef>
                <a:spcPct val="0"/>
              </a:spcBef>
              <a:buFontTx/>
              <a:buChar char="•"/>
            </a:pPr>
            <a:r>
              <a:rPr lang="en-GB">
                <a:cs typeface="MS PGothic" pitchFamily="34" charset="-128"/>
              </a:rPr>
              <a:t>If any answers are incorrect, it is important at this time to focus on clarifying the regimen prior to completing the adherence assessment. </a:t>
            </a:r>
          </a:p>
          <a:p>
            <a:pPr eaLnBrk="1" hangingPunct="1">
              <a:spcBef>
                <a:spcPct val="0"/>
              </a:spcBef>
              <a:buFontTx/>
              <a:buChar char="•"/>
            </a:pPr>
            <a:endParaRPr lang="en-GB">
              <a:cs typeface="MS PGothic" pitchFamily="34" charset="-128"/>
            </a:endParaRPr>
          </a:p>
          <a:p>
            <a:pPr eaLnBrk="1" hangingPunct="1">
              <a:spcBef>
                <a:spcPct val="0"/>
              </a:spcBef>
            </a:pPr>
            <a:r>
              <a:rPr lang="en-GB" b="1">
                <a:cs typeface="MS PGothic" pitchFamily="34" charset="-128"/>
              </a:rPr>
              <a:t>Assess Adherence</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Ask the patients about their adherence over the past 3 days, 1 day at a time. </a:t>
            </a:r>
          </a:p>
          <a:p>
            <a:pPr eaLnBrk="1" hangingPunct="1">
              <a:spcBef>
                <a:spcPct val="0"/>
              </a:spcBef>
              <a:buFontTx/>
              <a:buChar char="•"/>
            </a:pPr>
            <a:r>
              <a:rPr lang="en-GB">
                <a:cs typeface="MS PGothic" pitchFamily="34" charset="-128"/>
              </a:rPr>
              <a:t>Start with the day prior to the interview (ie, yesterday) and ask them how many of their pills they had missed or taken late that day. </a:t>
            </a:r>
          </a:p>
          <a:p>
            <a:pPr eaLnBrk="1" hangingPunct="1">
              <a:spcBef>
                <a:spcPct val="0"/>
              </a:spcBef>
              <a:buFontTx/>
              <a:buChar char="•"/>
            </a:pPr>
            <a:r>
              <a:rPr lang="en-GB">
                <a:cs typeface="MS PGothic" pitchFamily="34" charset="-128"/>
              </a:rPr>
              <a:t>Then ask about the 2 days prior to that, addressing each day separately. Next, ask about how many doses they had missed or taken late over the past 7 days and 30 days. </a:t>
            </a:r>
          </a:p>
          <a:p>
            <a:pPr eaLnBrk="1" hangingPunct="1">
              <a:spcBef>
                <a:spcPct val="0"/>
              </a:spcBef>
              <a:buFontTx/>
              <a:buChar char="•"/>
            </a:pPr>
            <a:r>
              <a:rPr lang="en-GB">
                <a:cs typeface="MS PGothic" pitchFamily="34" charset="-128"/>
              </a:rPr>
              <a:t>If they report no missing doses, ask them how long it has been since a dose was missed. </a:t>
            </a:r>
          </a:p>
          <a:p>
            <a:pPr eaLnBrk="1" hangingPunct="1">
              <a:spcBef>
                <a:spcPct val="0"/>
              </a:spcBef>
              <a:buFontTx/>
              <a:buChar char="•"/>
            </a:pPr>
            <a:r>
              <a:rPr lang="en-GB">
                <a:cs typeface="MS PGothic" pitchFamily="34" charset="-128"/>
              </a:rPr>
              <a:t>Alternatively, a visual analogue scale can be used to assess recent adherence using a more simple visual scale. </a:t>
            </a:r>
          </a:p>
          <a:p>
            <a:pPr eaLnBrk="1" hangingPunct="1">
              <a:spcBef>
                <a:spcPct val="0"/>
              </a:spcBef>
              <a:buFontTx/>
              <a:buChar char="•"/>
            </a:pPr>
            <a:endParaRPr lang="en-GB">
              <a:cs typeface="MS PGothic" pitchFamily="34" charset="-128"/>
            </a:endParaRPr>
          </a:p>
          <a:p>
            <a:pPr eaLnBrk="1" hangingPunct="1">
              <a:spcBef>
                <a:spcPct val="0"/>
              </a:spcBef>
            </a:pPr>
            <a:r>
              <a:rPr lang="en-GB" b="1">
                <a:cs typeface="MS PGothic" pitchFamily="34" charset="-128"/>
              </a:rPr>
              <a:t>Ask About Reasons for Missing Doses</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For patients that report missing any dose, ask them if they know the reasons why. </a:t>
            </a:r>
          </a:p>
          <a:p>
            <a:pPr eaLnBrk="1" hangingPunct="1">
              <a:spcBef>
                <a:spcPct val="0"/>
              </a:spcBef>
              <a:buFontTx/>
              <a:buChar char="•"/>
            </a:pPr>
            <a:r>
              <a:rPr lang="en-GB">
                <a:cs typeface="MS PGothic" pitchFamily="34" charset="-128"/>
              </a:rPr>
              <a:t>Prompt them if they cannot offer an explanation. Common reasons why people miss medications include simply forgetting, being away from home, being too busy with other things, a schedule change, too many side effects, feeling sick or depressed, and running out of pills. </a:t>
            </a:r>
          </a:p>
          <a:p>
            <a:pPr eaLnBrk="1" hangingPunct="1">
              <a:spcBef>
                <a:spcPct val="0"/>
              </a:spcBef>
            </a:pPr>
            <a:endParaRPr lang="en-GB">
              <a:cs typeface="MS PGothic" pitchFamily="34" charset="-128"/>
            </a:endParaRPr>
          </a:p>
          <a:p>
            <a:pPr eaLnBrk="1" hangingPunct="1">
              <a:spcBef>
                <a:spcPct val="0"/>
              </a:spcBef>
            </a:pPr>
            <a:r>
              <a:rPr lang="en-GB" b="1">
                <a:cs typeface="MS PGothic" pitchFamily="34" charset="-128"/>
              </a:rPr>
              <a:t>Ask about Patient attitudes (beliefs and perceptions</a:t>
            </a:r>
            <a:r>
              <a:rPr lang="en-GB">
                <a:cs typeface="MS PGothic" pitchFamily="34" charset="-128"/>
              </a:rPr>
              <a:t>)</a:t>
            </a:r>
          </a:p>
          <a:p>
            <a:pPr eaLnBrk="1" hangingPunct="1">
              <a:spcAft>
                <a:spcPct val="25000"/>
              </a:spcAft>
              <a:buClr>
                <a:schemeClr val="tx1"/>
              </a:buClr>
              <a:buFontTx/>
              <a:buChar char="•"/>
            </a:pPr>
            <a:r>
              <a:rPr lang="en-GB">
                <a:cs typeface="MS PGothic" pitchFamily="34" charset="-128"/>
              </a:rPr>
              <a:t>Discuss disclosure, family or friend support </a:t>
            </a:r>
          </a:p>
          <a:p>
            <a:pPr eaLnBrk="1" hangingPunct="1">
              <a:spcAft>
                <a:spcPct val="25000"/>
              </a:spcAft>
              <a:buClr>
                <a:schemeClr val="tx1"/>
              </a:buClr>
              <a:buFontTx/>
              <a:buChar char="•"/>
            </a:pPr>
            <a:r>
              <a:rPr lang="en-GB">
                <a:cs typeface="MS PGothic" pitchFamily="34" charset="-128"/>
              </a:rPr>
              <a:t>Identify barriers (Housing, shared)</a:t>
            </a:r>
          </a:p>
          <a:p>
            <a:pPr eaLnBrk="1" hangingPunct="1">
              <a:spcAft>
                <a:spcPct val="25000"/>
              </a:spcAft>
              <a:buClr>
                <a:schemeClr val="tx1"/>
              </a:buClr>
              <a:buFontTx/>
              <a:buChar char="•"/>
            </a:pPr>
            <a:r>
              <a:rPr lang="en-GB">
                <a:cs typeface="MS PGothic" pitchFamily="34" charset="-128"/>
              </a:rPr>
              <a:t>Integrate tx into patient daily routine</a:t>
            </a:r>
          </a:p>
          <a:p>
            <a:pPr eaLnBrk="1" hangingPunct="1">
              <a:spcBef>
                <a:spcPct val="0"/>
              </a:spcBef>
            </a:pPr>
            <a:endParaRPr lang="en-GB">
              <a:cs typeface="MS PGothic" pitchFamily="34" charset="-128"/>
            </a:endParaRPr>
          </a:p>
          <a:p>
            <a:pPr eaLnBrk="1" hangingPunct="1">
              <a:spcBef>
                <a:spcPct val="0"/>
              </a:spcBef>
            </a:pPr>
            <a:r>
              <a:rPr lang="en-GB" b="1">
                <a:cs typeface="MS PGothic" pitchFamily="34" charset="-128"/>
              </a:rPr>
              <a:t>Ask About Medication Side Effects or Other Problems</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Ask the patients about medication side effects or other problems that they may be experiencing. </a:t>
            </a:r>
          </a:p>
          <a:p>
            <a:pPr eaLnBrk="1" hangingPunct="1">
              <a:spcBef>
                <a:spcPct val="0"/>
              </a:spcBef>
              <a:buFontTx/>
              <a:buChar char="•"/>
            </a:pPr>
            <a:r>
              <a:rPr lang="en-GB">
                <a:cs typeface="MS PGothic" pitchFamily="34" charset="-128"/>
              </a:rPr>
              <a:t>Prompts can be offered, such as asking about nausea, diarrhea, difficulty swallowing the pills, headaches, fatigue, depression, or any other physical or emotional complaints. </a:t>
            </a:r>
          </a:p>
          <a:p>
            <a:pPr eaLnBrk="1" hangingPunct="1">
              <a:spcBef>
                <a:spcPct val="0"/>
              </a:spcBef>
            </a:pPr>
            <a:endParaRPr lang="en-GB">
              <a:cs typeface="MS PGothic" pitchFamily="34" charset="-128"/>
            </a:endParaRPr>
          </a:p>
          <a:p>
            <a:pPr eaLnBrk="1" hangingPunct="1">
              <a:spcBef>
                <a:spcPct val="0"/>
              </a:spcBef>
            </a:pPr>
            <a:r>
              <a:rPr lang="en-GB" b="1">
                <a:cs typeface="MS PGothic" pitchFamily="34" charset="-128"/>
              </a:rPr>
              <a:t>Collaborate with the Patient to Facilitate Adherence</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Reassure the patients again that problems with adherence are common.</a:t>
            </a:r>
          </a:p>
          <a:p>
            <a:pPr eaLnBrk="1" hangingPunct="1">
              <a:spcBef>
                <a:spcPct val="0"/>
              </a:spcBef>
              <a:buFontTx/>
              <a:buChar char="•"/>
            </a:pPr>
            <a:r>
              <a:rPr lang="en-GB">
                <a:cs typeface="MS PGothic" pitchFamily="34" charset="-128"/>
              </a:rPr>
              <a:t> Explain that your concern is based on the fact that missing more than 5-10% of the doses in a month (eg, more than 3-6 doses a month in a twice-daily regimen) can lead to the medications not working well anymore, and that missing less than this would be a good goal. </a:t>
            </a:r>
          </a:p>
          <a:p>
            <a:pPr eaLnBrk="1" hangingPunct="1">
              <a:spcBef>
                <a:spcPct val="0"/>
              </a:spcBef>
              <a:buFontTx/>
              <a:buChar char="•"/>
            </a:pPr>
            <a:r>
              <a:rPr lang="en-GB">
                <a:cs typeface="MS PGothic" pitchFamily="34" charset="-128"/>
              </a:rPr>
              <a:t>Take seriously all complaints about side effects or other physical or emotional problems and address them concretely. Offer suggestions to overcome specific obstacles the patients may have mentioned, such as the use of a watch alarm, medication organizer, extra packages of pills at work or in the car, or an unmarked bottle for enhanced privacy. </a:t>
            </a:r>
          </a:p>
          <a:p>
            <a:pPr eaLnBrk="1" hangingPunct="1">
              <a:spcBef>
                <a:spcPct val="0"/>
              </a:spcBef>
              <a:buFontTx/>
              <a:buChar char="•"/>
            </a:pPr>
            <a:r>
              <a:rPr lang="en-GB">
                <a:cs typeface="MS PGothic" pitchFamily="34" charset="-128"/>
              </a:rPr>
              <a:t>Ask the patients if they have any ideas of their own to make it easier to take the medications. </a:t>
            </a:r>
          </a:p>
          <a:p>
            <a:pPr eaLnBrk="1" hangingPunct="1">
              <a:spcBef>
                <a:spcPct val="0"/>
              </a:spcBef>
              <a:buFontTx/>
              <a:buChar char="•"/>
            </a:pPr>
            <a:r>
              <a:rPr lang="en-GB">
                <a:cs typeface="MS PGothic" pitchFamily="34" charset="-128"/>
              </a:rPr>
              <a:t>Finally, do not worry if the problem cannot be solved immediately; uncovering a problem with adherence is an important accomplishment and solutions to it can evolve in subsequent visits. </a:t>
            </a:r>
          </a:p>
          <a:p>
            <a:pPr eaLnBrk="1" hangingPunct="1">
              <a:spcBef>
                <a:spcPct val="0"/>
              </a:spcBef>
            </a:pPr>
            <a:endParaRPr lang="en-GB">
              <a:cs typeface="MS PGothic" pitchFamily="34" charset="-128"/>
            </a:endParaRPr>
          </a:p>
          <a:p>
            <a:pPr eaLnBrk="1" hangingPunct="1">
              <a:spcBef>
                <a:spcPct val="0"/>
              </a:spcBef>
            </a:pPr>
            <a:endParaRPr lang="en-GB">
              <a:cs typeface="MS PGothic" pitchFamily="34" charset="-128"/>
            </a:endParaRPr>
          </a:p>
          <a:p>
            <a:pPr eaLnBrk="1" hangingPunct="1">
              <a:spcBef>
                <a:spcPct val="0"/>
              </a:spcBef>
            </a:pPr>
            <a:endParaRPr lang="en-GB">
              <a:cs typeface="MS PGothic" pitchFamily="34" charset="-128"/>
            </a:endParaRPr>
          </a:p>
          <a:p>
            <a:pPr eaLnBrk="1" hangingPunct="1">
              <a:spcBef>
                <a:spcPct val="0"/>
              </a:spcBef>
            </a:pPr>
            <a:endParaRPr lang="en-GB">
              <a:cs typeface="MS PGothic" pitchFamily="34" charset="-128"/>
            </a:endParaRPr>
          </a:p>
        </p:txBody>
      </p:sp>
      <p:sp>
        <p:nvSpPr>
          <p:cNvPr id="343044" name="Slide Number Placeholder 3"/>
          <p:cNvSpPr>
            <a:spLocks noGrp="1"/>
          </p:cNvSpPr>
          <p:nvPr>
            <p:ph type="sldNum" sz="quarter" idx="5"/>
          </p:nvPr>
        </p:nvSpPr>
        <p:spPr bwMode="auto">
          <a:noFill/>
          <a:ln>
            <a:miter lim="800000"/>
            <a:headEnd/>
            <a:tailEnd/>
          </a:ln>
        </p:spPr>
        <p:txBody>
          <a:bodyPr/>
          <a:lstStyle/>
          <a:p>
            <a:fld id="{80EE72AC-ED8B-3D46-A431-A26CD44A1A21}" type="slidenum">
              <a:rPr lang="en-GB">
                <a:latin typeface="Calibri" charset="0"/>
              </a:rPr>
              <a:pPr/>
              <a:t>31</a:t>
            </a:fld>
            <a:endParaRPr lang="en-GB">
              <a:latin typeface="Calibri" charset="0"/>
            </a:endParaRPr>
          </a:p>
        </p:txBody>
      </p:sp>
    </p:spTree>
    <p:extLst>
      <p:ext uri="{BB962C8B-B14F-4D97-AF65-F5344CB8AC3E}">
        <p14:creationId xmlns:p14="http://schemas.microsoft.com/office/powerpoint/2010/main" val="3447533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45092" name="Slide Number Placeholder 3"/>
          <p:cNvSpPr>
            <a:spLocks noGrp="1"/>
          </p:cNvSpPr>
          <p:nvPr>
            <p:ph type="sldNum" sz="quarter" idx="5"/>
          </p:nvPr>
        </p:nvSpPr>
        <p:spPr bwMode="auto">
          <a:noFill/>
          <a:ln>
            <a:miter lim="800000"/>
            <a:headEnd/>
            <a:tailEnd/>
          </a:ln>
        </p:spPr>
        <p:txBody>
          <a:bodyPr/>
          <a:lstStyle/>
          <a:p>
            <a:fld id="{F3C89075-085A-1449-8C51-2CD611AFEE18}" type="slidenum">
              <a:rPr lang="en-GB">
                <a:latin typeface="Calibri" charset="0"/>
              </a:rPr>
              <a:pPr/>
              <a:t>32</a:t>
            </a:fld>
            <a:endParaRPr lang="en-GB">
              <a:latin typeface="Calibri" charset="0"/>
            </a:endParaRPr>
          </a:p>
        </p:txBody>
      </p:sp>
    </p:spTree>
    <p:extLst>
      <p:ext uri="{BB962C8B-B14F-4D97-AF65-F5344CB8AC3E}">
        <p14:creationId xmlns:p14="http://schemas.microsoft.com/office/powerpoint/2010/main" val="602242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39B5A-0BD3-4BDF-9063-EB36E535CF9B}" type="slidenum">
              <a:rPr lang="en-GB"/>
              <a:pPr fontAlgn="base">
                <a:spcBef>
                  <a:spcPct val="0"/>
                </a:spcBef>
                <a:spcAft>
                  <a:spcPct val="0"/>
                </a:spcAft>
                <a:defRPr/>
              </a:pPr>
              <a:t>34</a:t>
            </a:fld>
            <a:endParaRPr lang="en-GB"/>
          </a:p>
        </p:txBody>
      </p:sp>
    </p:spTree>
    <p:extLst>
      <p:ext uri="{BB962C8B-B14F-4D97-AF65-F5344CB8AC3E}">
        <p14:creationId xmlns:p14="http://schemas.microsoft.com/office/powerpoint/2010/main" val="30813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TextEdit="1"/>
          </p:cNvSpPr>
          <p:nvPr>
            <p:ph type="sldImg"/>
          </p:nvPr>
        </p:nvSpPr>
        <p:spPr bwMode="auto">
          <a:noFill/>
          <a:ln>
            <a:solidFill>
              <a:srgbClr val="000000"/>
            </a:solidFill>
            <a:miter lim="800000"/>
            <a:headEnd/>
            <a:tailEnd/>
          </a:ln>
        </p:spPr>
      </p:sp>
      <p:sp>
        <p:nvSpPr>
          <p:cNvPr id="300035" name="Rectangle 3"/>
          <p:cNvSpPr>
            <a:spLocks noGrp="1"/>
          </p:cNvSpPr>
          <p:nvPr>
            <p:ph type="body" idx="1"/>
          </p:nvPr>
        </p:nvSpPr>
        <p:spPr bwMode="auto">
          <a:noFill/>
        </p:spPr>
        <p:txBody>
          <a:bodyPr/>
          <a:lstStyle/>
          <a:p>
            <a:pPr eaLnBrk="1" hangingPunct="1">
              <a:spcBef>
                <a:spcPct val="0"/>
              </a:spcBef>
            </a:pPr>
            <a:r>
              <a:rPr lang="en-GB" sz="1800">
                <a:cs typeface="MS PGothic" pitchFamily="34" charset="-128"/>
              </a:rPr>
              <a:t>HIV penetrates its target </a:t>
            </a:r>
          </a:p>
          <a:p>
            <a:pPr eaLnBrk="1" hangingPunct="1">
              <a:spcBef>
                <a:spcPct val="0"/>
              </a:spcBef>
            </a:pPr>
            <a:r>
              <a:rPr lang="en-GB" sz="1800">
                <a:cs typeface="MS PGothic" pitchFamily="34" charset="-128"/>
              </a:rPr>
              <a:t>HIV releases RNA into the cell. RNA must be converted to DNA by an enzyme called reverse transcriptase. </a:t>
            </a:r>
          </a:p>
          <a:p>
            <a:pPr eaLnBrk="1" hangingPunct="1">
              <a:spcBef>
                <a:spcPct val="0"/>
              </a:spcBef>
            </a:pPr>
            <a:r>
              <a:rPr lang="en-GB" sz="1800">
                <a:cs typeface="MS PGothic" pitchFamily="34" charset="-128"/>
              </a:rPr>
              <a:t>The viral DNA enters the cell's nucleus. Viral DNA becomes integrated with the cell's DNA by integrase enzyme</a:t>
            </a:r>
          </a:p>
          <a:p>
            <a:pPr eaLnBrk="1" hangingPunct="1">
              <a:spcBef>
                <a:spcPct val="0"/>
              </a:spcBef>
            </a:pPr>
            <a:r>
              <a:rPr lang="en-GB" sz="1800">
                <a:cs typeface="MS PGothic" pitchFamily="34" charset="-128"/>
              </a:rPr>
              <a:t>The DNA of the infected cell now produces RNA. </a:t>
            </a:r>
          </a:p>
          <a:p>
            <a:pPr eaLnBrk="1" hangingPunct="1">
              <a:spcBef>
                <a:spcPct val="0"/>
              </a:spcBef>
            </a:pPr>
            <a:r>
              <a:rPr lang="en-GB" sz="1800">
                <a:cs typeface="MS PGothic" pitchFamily="34" charset="-128"/>
              </a:rPr>
              <a:t>A new virus is assembled from RNA. </a:t>
            </a:r>
          </a:p>
          <a:p>
            <a:pPr eaLnBrk="1" hangingPunct="1">
              <a:spcBef>
                <a:spcPct val="0"/>
              </a:spcBef>
            </a:pPr>
            <a:r>
              <a:rPr lang="en-GB" sz="1800">
                <a:cs typeface="MS PGothic" pitchFamily="34" charset="-128"/>
              </a:rPr>
              <a:t>The virus pushes (buds) through the membrane of the cell, pinching off from the infected cell. </a:t>
            </a:r>
          </a:p>
          <a:p>
            <a:pPr eaLnBrk="1" hangingPunct="1">
              <a:spcBef>
                <a:spcPct val="0"/>
              </a:spcBef>
            </a:pPr>
            <a:r>
              <a:rPr lang="en-GB" sz="1800">
                <a:cs typeface="MS PGothic" pitchFamily="34" charset="-128"/>
              </a:rPr>
              <a:t>To be able to infect other cells, the budded virus must mature. It becomes mature when another HIV enzyme (HIV protease).</a:t>
            </a:r>
          </a:p>
          <a:p>
            <a:pPr eaLnBrk="1" hangingPunct="1"/>
            <a:endParaRPr lang="en-GB">
              <a:cs typeface="MS PGothic" pitchFamily="34" charset="-128"/>
            </a:endParaRPr>
          </a:p>
        </p:txBody>
      </p:sp>
    </p:spTree>
    <p:extLst>
      <p:ext uri="{BB962C8B-B14F-4D97-AF65-F5344CB8AC3E}">
        <p14:creationId xmlns:p14="http://schemas.microsoft.com/office/powerpoint/2010/main" val="76179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p:cNvSpPr>
          <p:nvPr>
            <p:ph type="sldImg"/>
          </p:nvPr>
        </p:nvSpPr>
        <p:spPr bwMode="auto">
          <a:noFill/>
          <a:ln>
            <a:solidFill>
              <a:srgbClr val="000000"/>
            </a:solidFill>
            <a:miter lim="800000"/>
            <a:headEnd/>
            <a:tailEnd/>
          </a:ln>
        </p:spPr>
      </p:sp>
      <p:sp>
        <p:nvSpPr>
          <p:cNvPr id="366595"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66596" name="Slide Number Placeholder 3"/>
          <p:cNvSpPr>
            <a:spLocks noGrp="1"/>
          </p:cNvSpPr>
          <p:nvPr>
            <p:ph type="sldNum" sz="quarter" idx="5"/>
          </p:nvPr>
        </p:nvSpPr>
        <p:spPr bwMode="auto">
          <a:noFill/>
          <a:ln>
            <a:miter lim="800000"/>
            <a:headEnd/>
            <a:tailEnd/>
          </a:ln>
        </p:spPr>
        <p:txBody>
          <a:bodyPr/>
          <a:lstStyle/>
          <a:p>
            <a:fld id="{818B8342-A19D-A546-9D3B-B3BDE4544446}" type="slidenum">
              <a:rPr lang="en-US">
                <a:latin typeface="Calibri" charset="0"/>
              </a:rPr>
              <a:pPr/>
              <a:t>35</a:t>
            </a:fld>
            <a:endParaRPr lang="en-US">
              <a:latin typeface="Calibri" charset="0"/>
            </a:endParaRPr>
          </a:p>
        </p:txBody>
      </p:sp>
    </p:spTree>
    <p:extLst>
      <p:ext uri="{BB962C8B-B14F-4D97-AF65-F5344CB8AC3E}">
        <p14:creationId xmlns:p14="http://schemas.microsoft.com/office/powerpoint/2010/main" val="270463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1" name="Notes Placeholder 2"/>
          <p:cNvSpPr>
            <a:spLocks noGrp="1"/>
          </p:cNvSpPr>
          <p:nvPr>
            <p:ph type="body" idx="1"/>
          </p:nvPr>
        </p:nvSpPr>
        <p:spPr bwMode="auto">
          <a:noFill/>
        </p:spPr>
        <p:txBody>
          <a:bodyPr lIns="87993" tIns="43996" rIns="87993" bIns="43996"/>
          <a:lstStyle/>
          <a:p>
            <a:r>
              <a:rPr lang="en-US">
                <a:cs typeface="MS PGothic" pitchFamily="34" charset="-128"/>
              </a:rPr>
              <a:t>The body contains reservoir sites for HIV-1 even during during virally suppressive (HAART). </a:t>
            </a:r>
          </a:p>
          <a:p>
            <a:endParaRPr lang="en-US">
              <a:cs typeface="MS PGothic" pitchFamily="34" charset="-128"/>
            </a:endParaRPr>
          </a:p>
          <a:p>
            <a:r>
              <a:rPr lang="en-US">
                <a:cs typeface="MS PGothic" pitchFamily="34" charset="-128"/>
              </a:rPr>
              <a:t>RNA hides within other cells without replicating in this form for significant periods of time.  It can then start to replicate at any time.</a:t>
            </a:r>
          </a:p>
          <a:p>
            <a:r>
              <a:rPr lang="en-US">
                <a:cs typeface="MS PGothic" pitchFamily="34" charset="-128"/>
              </a:rPr>
              <a:t>Also there are places in the body that antiretroviral therapy may not be able to penetrate such as in the brain, testes, kidney or heart.</a:t>
            </a:r>
            <a:endParaRPr lang="en-GB">
              <a:cs typeface="MS PGothic" pitchFamily="34" charset="-128"/>
            </a:endParaRPr>
          </a:p>
        </p:txBody>
      </p:sp>
      <p:sp>
        <p:nvSpPr>
          <p:cNvPr id="3041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7993" tIns="43996" rIns="87993" bIns="43996" anchor="b">
            <a:prstTxWarp prst="textNoShape">
              <a:avLst/>
            </a:prstTxWarp>
          </a:bodyPr>
          <a:lstStyle/>
          <a:p>
            <a:pPr algn="r" defTabSz="879475"/>
            <a:fld id="{6832832F-823E-1145-81C5-54525F95C2AA}" type="slidenum">
              <a:rPr lang="en-GB" sz="1200">
                <a:solidFill>
                  <a:srgbClr val="000000"/>
                </a:solidFill>
                <a:ea typeface="Tahoma" charset="0"/>
                <a:cs typeface="Tahoma" charset="0"/>
              </a:rPr>
              <a:pPr algn="r" defTabSz="879475"/>
              <a:t>8</a:t>
            </a:fld>
            <a:endParaRPr lang="en-GB" sz="1200">
              <a:solidFill>
                <a:srgbClr val="000000"/>
              </a:solidFill>
              <a:ea typeface="Tahoma" charset="0"/>
              <a:cs typeface="Tahoma" charset="0"/>
            </a:endParaRPr>
          </a:p>
        </p:txBody>
      </p:sp>
    </p:spTree>
    <p:extLst>
      <p:ext uri="{BB962C8B-B14F-4D97-AF65-F5344CB8AC3E}">
        <p14:creationId xmlns:p14="http://schemas.microsoft.com/office/powerpoint/2010/main" val="18795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13348" name="Slide Number Placeholder 3"/>
          <p:cNvSpPr>
            <a:spLocks noGrp="1"/>
          </p:cNvSpPr>
          <p:nvPr>
            <p:ph type="sldNum" sz="quarter" idx="5"/>
          </p:nvPr>
        </p:nvSpPr>
        <p:spPr bwMode="auto">
          <a:noFill/>
          <a:ln>
            <a:miter lim="800000"/>
            <a:headEnd/>
            <a:tailEnd/>
          </a:ln>
        </p:spPr>
        <p:txBody>
          <a:bodyPr/>
          <a:lstStyle/>
          <a:p>
            <a:fld id="{C6A661D0-3E71-9D4C-9962-DD2066E14AF1}" type="slidenum">
              <a:rPr lang="en-GB">
                <a:latin typeface="Calibri" charset="0"/>
              </a:rPr>
              <a:pPr/>
              <a:t>9</a:t>
            </a:fld>
            <a:endParaRPr lang="en-GB">
              <a:latin typeface="Calibri" charset="0"/>
            </a:endParaRPr>
          </a:p>
        </p:txBody>
      </p:sp>
    </p:spTree>
    <p:extLst>
      <p:ext uri="{BB962C8B-B14F-4D97-AF65-F5344CB8AC3E}">
        <p14:creationId xmlns:p14="http://schemas.microsoft.com/office/powerpoint/2010/main" val="197902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13348" name="Slide Number Placeholder 3"/>
          <p:cNvSpPr>
            <a:spLocks noGrp="1"/>
          </p:cNvSpPr>
          <p:nvPr>
            <p:ph type="sldNum" sz="quarter" idx="5"/>
          </p:nvPr>
        </p:nvSpPr>
        <p:spPr bwMode="auto">
          <a:noFill/>
          <a:ln>
            <a:miter lim="800000"/>
            <a:headEnd/>
            <a:tailEnd/>
          </a:ln>
        </p:spPr>
        <p:txBody>
          <a:bodyPr/>
          <a:lstStyle/>
          <a:p>
            <a:fld id="{C6A661D0-3E71-9D4C-9962-DD2066E14AF1}" type="slidenum">
              <a:rPr lang="en-GB">
                <a:latin typeface="Calibri" charset="0"/>
              </a:rPr>
              <a:pPr/>
              <a:t>10</a:t>
            </a:fld>
            <a:endParaRPr lang="en-GB">
              <a:latin typeface="Calibri" charset="0"/>
            </a:endParaRPr>
          </a:p>
        </p:txBody>
      </p:sp>
    </p:spTree>
    <p:extLst>
      <p:ext uri="{BB962C8B-B14F-4D97-AF65-F5344CB8AC3E}">
        <p14:creationId xmlns:p14="http://schemas.microsoft.com/office/powerpoint/2010/main" val="261654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p:cNvSpPr>
          <p:nvPr>
            <p:ph type="sldImg"/>
          </p:nvPr>
        </p:nvSpPr>
        <p:spPr bwMode="auto">
          <a:noFill/>
          <a:ln>
            <a:solidFill>
              <a:srgbClr val="000000"/>
            </a:solidFill>
            <a:miter lim="800000"/>
            <a:headEnd/>
            <a:tailEnd/>
          </a:ln>
        </p:spPr>
      </p:sp>
      <p:sp>
        <p:nvSpPr>
          <p:cNvPr id="325635"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25636" name="Slide Number Placeholder 3"/>
          <p:cNvSpPr>
            <a:spLocks noGrp="1"/>
          </p:cNvSpPr>
          <p:nvPr>
            <p:ph type="sldNum" sz="quarter" idx="5"/>
          </p:nvPr>
        </p:nvSpPr>
        <p:spPr bwMode="auto">
          <a:noFill/>
          <a:ln>
            <a:miter lim="800000"/>
            <a:headEnd/>
            <a:tailEnd/>
          </a:ln>
        </p:spPr>
        <p:txBody>
          <a:bodyPr/>
          <a:lstStyle/>
          <a:p>
            <a:fld id="{F9FD3D78-78AD-2147-B153-7973A5B77DFA}" type="slidenum">
              <a:rPr lang="en-GB">
                <a:latin typeface="Calibri" charset="0"/>
              </a:rPr>
              <a:pPr/>
              <a:t>11</a:t>
            </a:fld>
            <a:endParaRPr lang="en-GB">
              <a:latin typeface="Calibri" charset="0"/>
            </a:endParaRPr>
          </a:p>
        </p:txBody>
      </p:sp>
    </p:spTree>
    <p:extLst>
      <p:ext uri="{BB962C8B-B14F-4D97-AF65-F5344CB8AC3E}">
        <p14:creationId xmlns:p14="http://schemas.microsoft.com/office/powerpoint/2010/main" val="80975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23588" name="Slide Number Placeholder 3"/>
          <p:cNvSpPr>
            <a:spLocks noGrp="1"/>
          </p:cNvSpPr>
          <p:nvPr>
            <p:ph type="sldNum" sz="quarter" idx="5"/>
          </p:nvPr>
        </p:nvSpPr>
        <p:spPr bwMode="auto">
          <a:noFill/>
          <a:ln>
            <a:miter lim="800000"/>
            <a:headEnd/>
            <a:tailEnd/>
          </a:ln>
        </p:spPr>
        <p:txBody>
          <a:bodyPr/>
          <a:lstStyle/>
          <a:p>
            <a:fld id="{F5D93292-927C-4342-A8D6-0D2440301308}" type="slidenum">
              <a:rPr lang="en-GB">
                <a:latin typeface="Calibri" charset="0"/>
              </a:rPr>
              <a:pPr/>
              <a:t>12</a:t>
            </a:fld>
            <a:endParaRPr lang="en-GB">
              <a:latin typeface="Calibri" charset="0"/>
            </a:endParaRPr>
          </a:p>
        </p:txBody>
      </p:sp>
    </p:spTree>
    <p:extLst>
      <p:ext uri="{BB962C8B-B14F-4D97-AF65-F5344CB8AC3E}">
        <p14:creationId xmlns:p14="http://schemas.microsoft.com/office/powerpoint/2010/main" val="292102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bwMode="auto">
          <a:noFill/>
        </p:spPr>
        <p: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NRTIs + INSTI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ABC/3TC + DTG ABC/3TC/DTG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HLA-B*57:01 negative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HBsAg</a:t>
            </a:r>
            <a:r>
              <a:rPr lang="en-GB" sz="1200" dirty="0">
                <a:effectLst/>
                <a:latin typeface="Calibri" panose="020F0502020204030204" pitchFamily="34" charset="0"/>
                <a:ea typeface="Calibri" panose="020F0502020204030204" pitchFamily="34" charset="0"/>
                <a:cs typeface="Times New Roman" panose="02020603050405020304" pitchFamily="18" charset="0"/>
              </a:rPr>
              <a:t> negative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(ABC: HLA-B*57:01, cardiovascular risk) II (Weight increase (DTG))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TAF/FTC/BIC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(BIC, TAF))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DTG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(DTG, TAF)) III (TDF: prodrug types. Renal and bone toxicity. TAF dosing)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RAL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qd</a:t>
            </a:r>
            <a:r>
              <a:rPr lang="en-GB" sz="1200" dirty="0">
                <a:effectLst/>
                <a:latin typeface="Calibri" panose="020F0502020204030204" pitchFamily="34" charset="0"/>
                <a:ea typeface="Calibri" panose="020F0502020204030204" pitchFamily="34" charset="0"/>
                <a:cs typeface="Times New Roman" panose="02020603050405020304" pitchFamily="18" charset="0"/>
              </a:rPr>
              <a:t> or bid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(RAL, TAF)) III (TDF: prodrug types. Renal and bone toxicity. TAF dosing) IV (RAL: dosing)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 NRTI + INSTI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XTC + DTG or 3TC/DTG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HBsAg</a:t>
            </a:r>
            <a:r>
              <a:rPr lang="en-GB" sz="1200" dirty="0">
                <a:effectLst/>
                <a:latin typeface="Calibri" panose="020F0502020204030204" pitchFamily="34" charset="0"/>
                <a:ea typeface="Calibri" panose="020F0502020204030204" pitchFamily="34" charset="0"/>
                <a:cs typeface="Times New Roman" panose="02020603050405020304" pitchFamily="18" charset="0"/>
              </a:rPr>
              <a:t> negative HIV-VL &lt; 500,000 copies/mL Not recommended after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GB" sz="1200" dirty="0">
                <a:effectLst/>
                <a:latin typeface="Calibri" panose="020F0502020204030204" pitchFamily="34" charset="0"/>
                <a:ea typeface="Calibri" panose="020F0502020204030204" pitchFamily="34" charset="0"/>
                <a:cs typeface="Times New Roman" panose="02020603050405020304" pitchFamily="18" charset="0"/>
              </a:rPr>
              <a:t> failure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(DTG)) V (3TC/DTG not after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GB" sz="1200" dirty="0">
                <a:effectLst/>
                <a:latin typeface="Calibri" panose="020F0502020204030204" pitchFamily="34" charset="0"/>
                <a:ea typeface="Calibri" panose="020F0502020204030204" pitchFamily="34" charset="0"/>
                <a:cs typeface="Times New Roman" panose="02020603050405020304" pitchFamily="18" charset="0"/>
              </a:rPr>
              <a:t> failure)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NRTIs + NNRTI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DOR or TDF/3TC/DOR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(TAF)) III (TDF: prodrug types. Renal and bone toxicity. TAF dosing) VI (DOR: caveats, HIV-2)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Alternates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 NRTIs + NNRTI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EFV or TDF/FTC/EFV</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At bedtime or 2 hours before dinner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(TAF) III (TDF: prodrug types. Renal and bone toxicity. TAF dosing) VII (EFV: neuro-psychiatric adverse events. HIV-2 or HIV-1 group 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RPV or TAF/FTC/RPV or TDF/FTC/RPV</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CD4 count &gt; 200 cells/µL HIV-VL &lt; 100,000 copies/mL Not on gastric pH increasing agents With food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(TAF)) III (TDF: prodrug types. Renal and bone toxicity. TAF dosing) VIII (RPV: HIV-2)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NRTIs + PI/r or PI/c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DRV/c or DRV/r or TAF/FTC/DRV/c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With food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(TAF)) III (TDF: prodrug types. Renal and bone toxicity. TAF dosing) IX (DRV/r: cardiovascular risk) X (Boosted regimens and drug-drug interactions)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eaLnBrk="1" hangingPunct="1">
              <a:spcBef>
                <a:spcPct val="0"/>
              </a:spcBef>
            </a:pPr>
            <a:endParaRPr lang="en-GB" dirty="0">
              <a:cs typeface="MS PGothic" pitchFamily="34" charset="-128"/>
            </a:endParaRPr>
          </a:p>
        </p:txBody>
      </p:sp>
      <p:sp>
        <p:nvSpPr>
          <p:cNvPr id="323588" name="Slide Number Placeholder 3"/>
          <p:cNvSpPr>
            <a:spLocks noGrp="1"/>
          </p:cNvSpPr>
          <p:nvPr>
            <p:ph type="sldNum" sz="quarter" idx="5"/>
          </p:nvPr>
        </p:nvSpPr>
        <p:spPr bwMode="auto">
          <a:noFill/>
          <a:ln>
            <a:miter lim="800000"/>
            <a:headEnd/>
            <a:tailEnd/>
          </a:ln>
        </p:spPr>
        <p:txBody>
          <a:bodyPr/>
          <a:lstStyle/>
          <a:p>
            <a:fld id="{F5D93292-927C-4342-A8D6-0D2440301308}" type="slidenum">
              <a:rPr lang="en-GB">
                <a:latin typeface="Calibri" charset="0"/>
              </a:rPr>
              <a:pPr/>
              <a:t>13</a:t>
            </a:fld>
            <a:endParaRPr lang="en-GB">
              <a:latin typeface="Calibri" charset="0"/>
            </a:endParaRPr>
          </a:p>
        </p:txBody>
      </p:sp>
    </p:spTree>
    <p:extLst>
      <p:ext uri="{BB962C8B-B14F-4D97-AF65-F5344CB8AC3E}">
        <p14:creationId xmlns:p14="http://schemas.microsoft.com/office/powerpoint/2010/main" val="7284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trajectory from problem awareness to maintenance on ART can be divided into five stages. Knowing a person's stage, health care providers use appropriate techniques to assist them to start and maintain ART.  </a:t>
            </a:r>
          </a:p>
          <a:p>
            <a:endParaRPr lang="en-US" dirty="0"/>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15</a:t>
            </a:fld>
            <a:endParaRPr lang="en-GB"/>
          </a:p>
        </p:txBody>
      </p:sp>
    </p:spTree>
    <p:extLst>
      <p:ext uri="{BB962C8B-B14F-4D97-AF65-F5344CB8AC3E}">
        <p14:creationId xmlns:p14="http://schemas.microsoft.com/office/powerpoint/2010/main" val="57120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4" name="Rounded Rectangle 3"/>
          <p:cNvSpPr>
            <a:spLocks noChangeArrowheads="1"/>
          </p:cNvSpPr>
          <p:nvPr/>
        </p:nvSpPr>
        <p:spPr bwMode="auto">
          <a:xfrm>
            <a:off x="1728788" y="1333500"/>
            <a:ext cx="5683250"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808080"/>
            </a:outerShdw>
          </a:effectLst>
        </p:spPr>
        <p:txBody>
          <a:bodyPr anchor="ctr"/>
          <a:lstStyle/>
          <a:p>
            <a:pPr algn="ctr" fontAlgn="auto">
              <a:spcBef>
                <a:spcPts val="0"/>
              </a:spcBef>
              <a:spcAft>
                <a:spcPts val="0"/>
              </a:spcAft>
              <a:defRPr/>
            </a:pPr>
            <a:endParaRPr lang="en-US">
              <a:solidFill>
                <a:schemeClr val="dk1"/>
              </a:solidFill>
              <a:latin typeface="+mn-lt"/>
            </a:endParaRPr>
          </a:p>
        </p:txBody>
      </p:sp>
      <p:pic>
        <p:nvPicPr>
          <p:cNvPr id="5" name="Picture 11"/>
          <p:cNvPicPr>
            <a:picLocks noChangeAspect="1"/>
          </p:cNvPicPr>
          <p:nvPr/>
        </p:nvPicPr>
        <p:blipFill>
          <a:blip r:embed="rId2"/>
          <a:srcRect/>
          <a:stretch>
            <a:fillRect/>
          </a:stretch>
        </p:blipFill>
        <p:spPr bwMode="auto">
          <a:xfrm>
            <a:off x="3652838" y="3989388"/>
            <a:ext cx="1835150" cy="800100"/>
          </a:xfrm>
          <a:prstGeom prst="rect">
            <a:avLst/>
          </a:prstGeom>
          <a:noFill/>
          <a:ln w="9525">
            <a:noFill/>
            <a:miter lim="800000"/>
            <a:headEnd/>
            <a:tailEnd/>
          </a:ln>
        </p:spPr>
      </p:pic>
      <p:sp>
        <p:nvSpPr>
          <p:cNvPr id="2" name="Title 1"/>
          <p:cNvSpPr>
            <a:spLocks noGrp="1"/>
          </p:cNvSpPr>
          <p:nvPr>
            <p:ph type="ctrTitle"/>
          </p:nvPr>
        </p:nvSpPr>
        <p:spPr>
          <a:xfrm>
            <a:off x="2014172" y="2130425"/>
            <a:ext cx="5115656" cy="1470025"/>
          </a:xfrm>
        </p:spPr>
        <p:txBody>
          <a:bodyPr/>
          <a:lstStyle>
            <a:lvl1pPr>
              <a:defRPr>
                <a:solidFill>
                  <a:schemeClr val="tx1"/>
                </a:solidFill>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 name="Rounded Rectangle 2"/>
          <p:cNvSpPr>
            <a:spLocks noChangeArrowheads="1"/>
          </p:cNvSpPr>
          <p:nvPr/>
        </p:nvSpPr>
        <p:spPr bwMode="auto">
          <a:xfrm>
            <a:off x="1817688" y="1333500"/>
            <a:ext cx="5683250"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808080"/>
            </a:outerShdw>
          </a:effectLst>
        </p:spPr>
        <p:txBody>
          <a:bodyPr anchor="ctr"/>
          <a:lstStyle/>
          <a:p>
            <a:pPr algn="ctr" fontAlgn="auto">
              <a:spcBef>
                <a:spcPts val="0"/>
              </a:spcBef>
              <a:spcAft>
                <a:spcPts val="0"/>
              </a:spcAft>
              <a:defRPr/>
            </a:pPr>
            <a:endParaRPr lang="en-US">
              <a:solidFill>
                <a:schemeClr val="dk1"/>
              </a:solidFill>
              <a:latin typeface="+mn-lt"/>
            </a:endParaRPr>
          </a:p>
        </p:txBody>
      </p:sp>
      <p:pic>
        <p:nvPicPr>
          <p:cNvPr id="4" name="Picture 11" descr="nursetri-logo.png"/>
          <p:cNvPicPr>
            <a:picLocks noChangeAspect="1"/>
          </p:cNvPicPr>
          <p:nvPr/>
        </p:nvPicPr>
        <p:blipFill>
          <a:blip r:embed="rId2"/>
          <a:srcRect/>
          <a:stretch>
            <a:fillRect/>
          </a:stretch>
        </p:blipFill>
        <p:spPr bwMode="auto">
          <a:xfrm>
            <a:off x="2301875" y="2206625"/>
            <a:ext cx="4743450" cy="2068513"/>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000000">
                <a:alpha val="34998"/>
              </a:srgbClr>
            </a:outerShdw>
          </a:effectLst>
        </p:spPr>
        <p:txBody>
          <a:bodyPr anchor="ctr"/>
          <a:lstStyle/>
          <a:p>
            <a:pPr algn="ctr" defTabSz="914400" fontAlgn="auto">
              <a:spcBef>
                <a:spcPts val="0"/>
              </a:spcBef>
              <a:spcAft>
                <a:spcPts val="0"/>
              </a:spcAft>
              <a:defRPr/>
            </a:pPr>
            <a:endParaRPr lang="en-US">
              <a:solidFill>
                <a:prstClr val="white"/>
              </a:solidFill>
              <a:latin typeface="Calibri"/>
              <a:ea typeface="ＭＳ Ｐゴシック" charset="0"/>
              <a:cs typeface="Arial" charset="0"/>
            </a:endParaRPr>
          </a:p>
        </p:txBody>
      </p:sp>
      <p:sp>
        <p:nvSpPr>
          <p:cNvPr id="4" name="Rounded Rectangle 3"/>
          <p:cNvSpPr>
            <a:spLocks noChangeArrowheads="1"/>
          </p:cNvSpPr>
          <p:nvPr/>
        </p:nvSpPr>
        <p:spPr bwMode="auto">
          <a:xfrm>
            <a:off x="1728788" y="1333500"/>
            <a:ext cx="5683250"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000000">
                <a:alpha val="74997"/>
              </a:srgbClr>
            </a:outerShdw>
          </a:effectLst>
        </p:spPr>
        <p:txBody>
          <a:bodyPr anchor="ctr"/>
          <a:lstStyle/>
          <a:p>
            <a:pPr algn="ctr" defTabSz="914400" fontAlgn="auto">
              <a:spcBef>
                <a:spcPts val="0"/>
              </a:spcBef>
              <a:spcAft>
                <a:spcPts val="0"/>
              </a:spcAft>
              <a:defRPr/>
            </a:pPr>
            <a:endParaRPr lang="en-US">
              <a:solidFill>
                <a:srgbClr val="182454"/>
              </a:solidFill>
              <a:latin typeface="Calibri"/>
              <a:ea typeface="ＭＳ Ｐゴシック" charset="0"/>
              <a:cs typeface="Arial" charset="0"/>
            </a:endParaRPr>
          </a:p>
        </p:txBody>
      </p:sp>
      <p:pic>
        <p:nvPicPr>
          <p:cNvPr id="5" name="Picture 11"/>
          <p:cNvPicPr>
            <a:picLocks noChangeAspect="1"/>
          </p:cNvPicPr>
          <p:nvPr/>
        </p:nvPicPr>
        <p:blipFill>
          <a:blip r:embed="rId2"/>
          <a:srcRect/>
          <a:stretch>
            <a:fillRect/>
          </a:stretch>
        </p:blipFill>
        <p:spPr bwMode="auto">
          <a:xfrm>
            <a:off x="3652838" y="3989388"/>
            <a:ext cx="1835150" cy="800100"/>
          </a:xfrm>
          <a:prstGeom prst="rect">
            <a:avLst/>
          </a:prstGeom>
          <a:noFill/>
          <a:ln w="9525">
            <a:noFill/>
            <a:miter lim="800000"/>
            <a:headEnd/>
            <a:tailEnd/>
          </a:ln>
        </p:spPr>
      </p:pic>
      <p:sp>
        <p:nvSpPr>
          <p:cNvPr id="2" name="Title 1"/>
          <p:cNvSpPr>
            <a:spLocks noGrp="1"/>
          </p:cNvSpPr>
          <p:nvPr>
            <p:ph type="ctrTitle"/>
          </p:nvPr>
        </p:nvSpPr>
        <p:spPr>
          <a:xfrm>
            <a:off x="2014172" y="2130425"/>
            <a:ext cx="5115656" cy="1470025"/>
          </a:xfrm>
        </p:spPr>
        <p:txBody>
          <a:bodyPr/>
          <a:lstStyle>
            <a:lvl1pPr>
              <a:defRPr>
                <a:solidFill>
                  <a:schemeClr val="tx1"/>
                </a:solidFill>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68CAAA-2D97-DB40-AB00-3565EBB8E0BC}" type="datetimeFigureOut">
              <a:rPr lang="en-GB" smtClean="0"/>
              <a:pPr/>
              <a:t>28/10/2022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167724-CBC5-BB4F-A77D-81496A29B51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9" name="Rounded Rectangle 8"/>
          <p:cNvSpPr>
            <a:spLocks noChangeArrowheads="1"/>
          </p:cNvSpPr>
          <p:nvPr/>
        </p:nvSpPr>
        <p:spPr bwMode="auto">
          <a:xfrm>
            <a:off x="290513" y="420688"/>
            <a:ext cx="8564562" cy="5459412"/>
          </a:xfrm>
          <a:prstGeom prst="roundRect">
            <a:avLst>
              <a:gd name="adj" fmla="val 16667"/>
            </a:avLst>
          </a:prstGeom>
          <a:solidFill>
            <a:srgbClr val="E3EAF1"/>
          </a:solidFill>
          <a:ln w="25400">
            <a:solidFill>
              <a:srgbClr val="0C5595"/>
            </a:solidFill>
            <a:round/>
            <a:headEnd/>
            <a:tailEnd/>
          </a:ln>
          <a:effectLst>
            <a:outerShdw blurRad="165100" dist="50800" dir="2700000" algn="tl" rotWithShape="0">
              <a:srgbClr val="808080"/>
            </a:outerShdw>
          </a:effectLst>
        </p:spPr>
        <p:txBody>
          <a:bodyPr anchor="ctr"/>
          <a:lstStyle/>
          <a:p>
            <a:pPr algn="ctr" fontAlgn="auto">
              <a:spcBef>
                <a:spcPts val="0"/>
              </a:spcBef>
              <a:spcAft>
                <a:spcPts val="0"/>
              </a:spcAft>
              <a:defRPr/>
            </a:pPr>
            <a:endParaRPr lang="en-US">
              <a:solidFill>
                <a:schemeClr val="dk1"/>
              </a:solidFill>
              <a:latin typeface="+mn-lt"/>
            </a:endParaRPr>
          </a:p>
        </p:txBody>
      </p:sp>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30" name="Picture 9" descr="nursetri-logo-rev.png"/>
          <p:cNvPicPr>
            <a:picLocks noChangeAspect="1"/>
          </p:cNvPicPr>
          <p:nvPr/>
        </p:nvPicPr>
        <p:blipFill>
          <a:blip r:embed="rId9"/>
          <a:srcRect/>
          <a:stretch>
            <a:fillRect/>
          </a:stretch>
        </p:blipFill>
        <p:spPr bwMode="auto">
          <a:xfrm>
            <a:off x="7331075" y="6035675"/>
            <a:ext cx="13557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7" r:id="rId2"/>
    <p:sldLayoutId id="2147483668" r:id="rId3"/>
    <p:sldLayoutId id="2147483665" r:id="rId4"/>
    <p:sldLayoutId id="2147483666" r:id="rId5"/>
    <p:sldLayoutId id="2147483670" r:id="rId6"/>
    <p:sldLayoutId id="2147483671" r:id="rId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1600200" y="1916113"/>
            <a:ext cx="5791200" cy="2198687"/>
          </a:xfrm>
        </p:spPr>
        <p:txBody>
          <a:bodyPr>
            <a:normAutofit fontScale="90000"/>
          </a:bodyPr>
          <a:lstStyle/>
          <a:p>
            <a:r>
              <a:rPr lang="en-GB" sz="3600" b="1" dirty="0"/>
              <a:t> </a:t>
            </a:r>
            <a:r>
              <a:rPr lang="en-GB" sz="4000" b="1" dirty="0"/>
              <a:t>Nurse Management of medication and New Drug Developments</a:t>
            </a:r>
            <a:br>
              <a:rPr lang="en-US" sz="4800" dirty="0">
                <a:ea typeface="ＭＳ Ｐゴシック" charset="-128"/>
                <a:cs typeface="ＭＳ Ｐゴシック" charset="-128"/>
              </a:rPr>
            </a:br>
            <a:endParaRPr lang="en-US" sz="4800" dirty="0">
              <a:ea typeface="ＭＳ Ｐゴシック" charset="-128"/>
              <a:cs typeface="ＭＳ Ｐゴシック" charset="-128"/>
            </a:endParaRPr>
          </a:p>
        </p:txBody>
      </p:sp>
      <p:sp>
        <p:nvSpPr>
          <p:cNvPr id="2" name="TextBox 1">
            <a:extLst>
              <a:ext uri="{FF2B5EF4-FFF2-40B4-BE49-F238E27FC236}">
                <a16:creationId xmlns:a16="http://schemas.microsoft.com/office/drawing/2014/main" id="{3D53A8C0-0909-22A6-42E7-072E5AE2556B}"/>
              </a:ext>
            </a:extLst>
          </p:cNvPr>
          <p:cNvSpPr txBox="1"/>
          <p:nvPr/>
        </p:nvSpPr>
        <p:spPr>
          <a:xfrm>
            <a:off x="2123728" y="4869160"/>
            <a:ext cx="1561068" cy="369332"/>
          </a:xfrm>
          <a:prstGeom prst="rect">
            <a:avLst/>
          </a:prstGeom>
          <a:noFill/>
        </p:spPr>
        <p:txBody>
          <a:bodyPr wrap="none" rtlCol="0">
            <a:spAutoFit/>
          </a:bodyPr>
          <a:lstStyle/>
          <a:p>
            <a:r>
              <a:rPr lang="en-US" dirty="0"/>
              <a:t>Anele Waters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ctrTitle"/>
          </p:nvPr>
        </p:nvSpPr>
        <p:spPr>
          <a:xfrm>
            <a:off x="684213" y="692150"/>
            <a:ext cx="7772400" cy="792163"/>
          </a:xfrm>
        </p:spPr>
        <p:txBody>
          <a:bodyPr/>
          <a:lstStyle/>
          <a:p>
            <a:pPr eaLnBrk="1" hangingPunct="1"/>
            <a:r>
              <a:rPr lang="en-GB" dirty="0">
                <a:ea typeface="ＭＳ Ｐゴシック" charset="-128"/>
                <a:cs typeface="ＭＳ Ｐゴシック" charset="-128"/>
              </a:rPr>
              <a:t>EACS (2021) Recommendations</a:t>
            </a:r>
          </a:p>
        </p:txBody>
      </p:sp>
      <p:sp>
        <p:nvSpPr>
          <p:cNvPr id="3" name="Subtitle 2"/>
          <p:cNvSpPr>
            <a:spLocks noGrp="1"/>
          </p:cNvSpPr>
          <p:nvPr>
            <p:ph type="subTitle" idx="1"/>
          </p:nvPr>
        </p:nvSpPr>
        <p:spPr>
          <a:xfrm>
            <a:off x="457200" y="1828800"/>
            <a:ext cx="8208963" cy="4310063"/>
          </a:xfrm>
        </p:spPr>
        <p:txBody>
          <a:bodyPr/>
          <a:lstStyle/>
          <a:p>
            <a:pPr algn="l">
              <a:defRPr/>
            </a:pPr>
            <a:r>
              <a:rPr lang="en-GB" dirty="0">
                <a:solidFill>
                  <a:srgbClr val="182454"/>
                </a:solidFill>
              </a:rPr>
              <a:t>ART recommended with any CD4 count to :</a:t>
            </a:r>
          </a:p>
          <a:p>
            <a:pPr algn="l">
              <a:defRPr/>
            </a:pPr>
            <a:endParaRPr lang="en-GB" dirty="0">
              <a:solidFill>
                <a:srgbClr val="182454"/>
              </a:solidFill>
            </a:endParaRPr>
          </a:p>
          <a:p>
            <a:pPr algn="l">
              <a:buFont typeface="Arial"/>
              <a:buChar char="•"/>
              <a:defRPr/>
            </a:pPr>
            <a:r>
              <a:rPr lang="en-GB" dirty="0">
                <a:solidFill>
                  <a:srgbClr val="182454"/>
                </a:solidFill>
              </a:rPr>
              <a:t> prevent progression of HIV disease</a:t>
            </a:r>
          </a:p>
          <a:p>
            <a:pPr algn="l">
              <a:buFont typeface="Arial"/>
              <a:buChar char="•"/>
              <a:defRPr/>
            </a:pPr>
            <a:r>
              <a:rPr lang="en-GB" dirty="0">
                <a:solidFill>
                  <a:srgbClr val="182454"/>
                </a:solidFill>
              </a:rPr>
              <a:t> reduce risk of co-morbid conditions</a:t>
            </a:r>
          </a:p>
          <a:p>
            <a:pPr algn="l">
              <a:buFont typeface="Arial"/>
              <a:buChar char="•"/>
              <a:defRPr/>
            </a:pPr>
            <a:r>
              <a:rPr lang="en-GB" dirty="0">
                <a:solidFill>
                  <a:srgbClr val="182454"/>
                </a:solidFill>
              </a:rPr>
              <a:t> prevent sexual transmission</a:t>
            </a:r>
          </a:p>
          <a:p>
            <a:pPr algn="l">
              <a:buFont typeface="Arial"/>
              <a:buChar char="•"/>
              <a:defRPr/>
            </a:pPr>
            <a:r>
              <a:rPr lang="en-GB" dirty="0">
                <a:solidFill>
                  <a:srgbClr val="182454"/>
                </a:solidFill>
              </a:rPr>
              <a:t> prevent mother-to-child transmission</a:t>
            </a:r>
          </a:p>
          <a:p>
            <a:pPr marL="457200" indent="-457200" eaLnBrk="1" hangingPunct="1">
              <a:buFont typeface="Arial" panose="020B0604020202020204" pitchFamily="34" charset="0"/>
              <a:buChar char="•"/>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itle 1"/>
          <p:cNvSpPr>
            <a:spLocks noGrp="1"/>
          </p:cNvSpPr>
          <p:nvPr>
            <p:ph type="ctrTitle"/>
          </p:nvPr>
        </p:nvSpPr>
        <p:spPr>
          <a:xfrm>
            <a:off x="684213" y="692150"/>
            <a:ext cx="7772400" cy="936625"/>
          </a:xfrm>
        </p:spPr>
        <p:txBody>
          <a:bodyPr/>
          <a:lstStyle/>
          <a:p>
            <a:pPr eaLnBrk="1" hangingPunct="1"/>
            <a:r>
              <a:rPr lang="en-GB">
                <a:ea typeface="ＭＳ Ｐゴシック" charset="-128"/>
                <a:cs typeface="ＭＳ Ｐゴシック" charset="-128"/>
              </a:rPr>
              <a:t>Blood tests before starting</a:t>
            </a:r>
          </a:p>
        </p:txBody>
      </p:sp>
      <p:sp>
        <p:nvSpPr>
          <p:cNvPr id="324611" name="Subtitle 2"/>
          <p:cNvSpPr>
            <a:spLocks noGrp="1"/>
          </p:cNvSpPr>
          <p:nvPr>
            <p:ph type="subTitle" idx="1"/>
          </p:nvPr>
        </p:nvSpPr>
        <p:spPr>
          <a:xfrm>
            <a:off x="684213" y="1844675"/>
            <a:ext cx="7488237" cy="3794125"/>
          </a:xfrm>
        </p:spPr>
        <p:txBody>
          <a:bodyPr/>
          <a:lstStyle/>
          <a:p>
            <a:pPr marL="457200" indent="-457200" eaLnBrk="1" hangingPunct="1">
              <a:lnSpc>
                <a:spcPct val="90000"/>
              </a:lnSpc>
              <a:buFont typeface="Arial" charset="-52"/>
              <a:buChar char="•"/>
            </a:pPr>
            <a:r>
              <a:rPr lang="en-GB" dirty="0">
                <a:solidFill>
                  <a:schemeClr val="tx1"/>
                </a:solidFill>
                <a:ea typeface="ＭＳ Ｐゴシック" charset="-128"/>
                <a:cs typeface="ＭＳ Ｐゴシック" charset="-128"/>
              </a:rPr>
              <a:t>CD4</a:t>
            </a:r>
          </a:p>
          <a:p>
            <a:pPr marL="457200" indent="-457200" eaLnBrk="1" hangingPunct="1">
              <a:lnSpc>
                <a:spcPct val="90000"/>
              </a:lnSpc>
              <a:buFont typeface="Arial" charset="-52"/>
              <a:buChar char="•"/>
            </a:pPr>
            <a:r>
              <a:rPr lang="en-GB" dirty="0">
                <a:solidFill>
                  <a:schemeClr val="tx1"/>
                </a:solidFill>
                <a:ea typeface="ＭＳ Ｐゴシック" charset="-128"/>
                <a:cs typeface="ＭＳ Ｐゴシック" charset="-128"/>
              </a:rPr>
              <a:t>Viral load</a:t>
            </a:r>
          </a:p>
          <a:p>
            <a:pPr marL="457200" indent="-457200" eaLnBrk="1" hangingPunct="1">
              <a:lnSpc>
                <a:spcPct val="90000"/>
              </a:lnSpc>
              <a:buFont typeface="Arial" charset="-52"/>
              <a:buChar char="•"/>
            </a:pPr>
            <a:r>
              <a:rPr lang="en-GB" dirty="0">
                <a:solidFill>
                  <a:schemeClr val="tx1"/>
                </a:solidFill>
                <a:ea typeface="ＭＳ Ｐゴシック" charset="-128"/>
                <a:cs typeface="ＭＳ Ｐゴシック" charset="-128"/>
              </a:rPr>
              <a:t>Tropism test</a:t>
            </a:r>
          </a:p>
          <a:p>
            <a:pPr marL="457200" indent="-457200" eaLnBrk="1" hangingPunct="1">
              <a:lnSpc>
                <a:spcPct val="90000"/>
              </a:lnSpc>
              <a:buFont typeface="Arial" charset="-52"/>
              <a:buChar char="•"/>
            </a:pPr>
            <a:r>
              <a:rPr lang="en-GB" dirty="0">
                <a:solidFill>
                  <a:schemeClr val="tx1"/>
                </a:solidFill>
                <a:ea typeface="ＭＳ Ｐゴシック" charset="-128"/>
                <a:cs typeface="ＭＳ Ｐゴシック" charset="-128"/>
              </a:rPr>
              <a:t>Resistance assay</a:t>
            </a:r>
          </a:p>
          <a:p>
            <a:pPr marL="457200" indent="-457200" eaLnBrk="1" hangingPunct="1">
              <a:lnSpc>
                <a:spcPct val="90000"/>
              </a:lnSpc>
              <a:buFont typeface="Arial" charset="-52"/>
              <a:buChar char="•"/>
            </a:pPr>
            <a:r>
              <a:rPr lang="en-GB" dirty="0">
                <a:solidFill>
                  <a:schemeClr val="tx1"/>
                </a:solidFill>
                <a:ea typeface="ＭＳ Ｐゴシック" charset="-128"/>
                <a:cs typeface="ＭＳ Ｐゴシック" charset="-128"/>
              </a:rPr>
              <a:t>HLA B*5701</a:t>
            </a:r>
          </a:p>
          <a:p>
            <a:pPr marL="457200" indent="-457200" eaLnBrk="1" hangingPunct="1">
              <a:lnSpc>
                <a:spcPct val="90000"/>
              </a:lnSpc>
              <a:buFont typeface="Arial" charset="-52"/>
              <a:buChar char="•"/>
            </a:pPr>
            <a:r>
              <a:rPr lang="en-GB" dirty="0">
                <a:solidFill>
                  <a:schemeClr val="tx1"/>
                </a:solidFill>
                <a:ea typeface="ＭＳ Ｐゴシック" charset="-128"/>
                <a:cs typeface="ＭＳ Ｐゴシック" charset="-128"/>
              </a:rPr>
              <a:t>Liver function tests</a:t>
            </a:r>
          </a:p>
          <a:p>
            <a:pPr marL="457200" indent="-457200" eaLnBrk="1" hangingPunct="1">
              <a:lnSpc>
                <a:spcPct val="90000"/>
              </a:lnSpc>
              <a:buFont typeface="Arial" charset="-52"/>
              <a:buChar char="•"/>
            </a:pPr>
            <a:r>
              <a:rPr lang="en-GB" dirty="0">
                <a:solidFill>
                  <a:schemeClr val="tx1"/>
                </a:solidFill>
                <a:ea typeface="ＭＳ Ｐゴシック" charset="-128"/>
                <a:cs typeface="ＭＳ Ｐゴシック" charset="-128"/>
              </a:rPr>
              <a:t>FBC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ctrTitle"/>
          </p:nvPr>
        </p:nvSpPr>
        <p:spPr>
          <a:xfrm>
            <a:off x="459978" y="620688"/>
            <a:ext cx="7772400" cy="990600"/>
          </a:xfrm>
        </p:spPr>
        <p:txBody>
          <a:bodyPr/>
          <a:lstStyle/>
          <a:p>
            <a:pPr algn="l"/>
            <a:r>
              <a:rPr lang="en-GB" dirty="0"/>
              <a:t>Before selecting an ART regimen, it is critical to review: </a:t>
            </a:r>
          </a:p>
        </p:txBody>
      </p:sp>
      <p:sp>
        <p:nvSpPr>
          <p:cNvPr id="2" name="TextBox 1">
            <a:extLst>
              <a:ext uri="{FF2B5EF4-FFF2-40B4-BE49-F238E27FC236}">
                <a16:creationId xmlns:a16="http://schemas.microsoft.com/office/drawing/2014/main" id="{E0716D55-1610-4426-A3E3-FF8636CA1A48}"/>
              </a:ext>
            </a:extLst>
          </p:cNvPr>
          <p:cNvSpPr txBox="1"/>
          <p:nvPr/>
        </p:nvSpPr>
        <p:spPr>
          <a:xfrm>
            <a:off x="459978" y="5085184"/>
            <a:ext cx="8205093" cy="646331"/>
          </a:xfrm>
          <a:prstGeom prst="rect">
            <a:avLst/>
          </a:prstGeom>
          <a:noFill/>
        </p:spPr>
        <p:txBody>
          <a:bodyPr wrap="square" rtlCol="0">
            <a:spAutoFit/>
          </a:bodyPr>
          <a:lstStyle/>
          <a:p>
            <a:r>
              <a:rPr lang="en-GB" b="1" dirty="0"/>
              <a:t>https://www.eacsociety.org/media/final2021eacsguidelinesv11.0_oct2021.pdf</a:t>
            </a:r>
          </a:p>
        </p:txBody>
      </p:sp>
      <p:sp>
        <p:nvSpPr>
          <p:cNvPr id="3" name="Subtitle 2"/>
          <p:cNvSpPr>
            <a:spLocks noGrp="1"/>
          </p:cNvSpPr>
          <p:nvPr>
            <p:ph type="subTitle" idx="1"/>
          </p:nvPr>
        </p:nvSpPr>
        <p:spPr>
          <a:xfrm>
            <a:off x="478929" y="1772816"/>
            <a:ext cx="7909495" cy="3865984"/>
          </a:xfrm>
        </p:spPr>
        <p:txBody>
          <a:bodyPr/>
          <a:lstStyle/>
          <a:p>
            <a:pPr algn="l"/>
            <a:r>
              <a:rPr lang="en-GB" sz="2400" dirty="0">
                <a:solidFill>
                  <a:schemeClr val="tx1"/>
                </a:solidFill>
              </a:rPr>
              <a:t>• If a woman wishes to conceive or is pregnant: </a:t>
            </a:r>
          </a:p>
          <a:p>
            <a:pPr algn="l"/>
            <a:r>
              <a:rPr lang="en-GB" sz="2400" dirty="0">
                <a:solidFill>
                  <a:schemeClr val="tx1"/>
                </a:solidFill>
              </a:rPr>
              <a:t>• If the person has an opportunistic infection: </a:t>
            </a:r>
          </a:p>
          <a:p>
            <a:pPr algn="l"/>
            <a:r>
              <a:rPr lang="en-GB" sz="2400" dirty="0">
                <a:solidFill>
                  <a:schemeClr val="tx1"/>
                </a:solidFill>
              </a:rPr>
              <a:t>• If the person has TB: </a:t>
            </a:r>
          </a:p>
          <a:p>
            <a:pPr algn="l"/>
            <a:r>
              <a:rPr lang="en-GB" sz="2400" dirty="0">
                <a:solidFill>
                  <a:schemeClr val="tx1"/>
                </a:solidFill>
              </a:rPr>
              <a:t>• If the person has potential treatment limiting comorbidities: </a:t>
            </a:r>
          </a:p>
          <a:p>
            <a:pPr algn="l"/>
            <a:r>
              <a:rPr lang="en-GB" sz="2400" dirty="0">
                <a:solidFill>
                  <a:schemeClr val="tx1"/>
                </a:solidFill>
              </a:rPr>
              <a:t>• If the person is being treated with other medications: </a:t>
            </a:r>
          </a:p>
          <a:p>
            <a:pPr algn="l"/>
            <a:r>
              <a:rPr lang="en-GB" sz="2400" dirty="0">
                <a:solidFill>
                  <a:schemeClr val="tx1"/>
                </a:solidFill>
              </a:rPr>
              <a:t>• If the person has swallowing difficulties: </a:t>
            </a:r>
          </a:p>
          <a:p>
            <a:pPr algn="l"/>
            <a:r>
              <a:rPr lang="en-GB" sz="2400" dirty="0">
                <a:solidFill>
                  <a:schemeClr val="tx1"/>
                </a:solidFill>
              </a:rPr>
              <a:t>• If the person has acquired HIV while receiving </a:t>
            </a:r>
            <a:r>
              <a:rPr lang="en-GB" sz="2400" dirty="0" err="1">
                <a:solidFill>
                  <a:schemeClr val="tx1"/>
                </a:solidFill>
              </a:rPr>
              <a:t>PrEP</a:t>
            </a:r>
            <a:r>
              <a:rPr lang="en-GB" sz="2400" dirty="0">
                <a:solidFill>
                  <a:schemeClr val="tx1"/>
                </a:solidFill>
              </a:rPr>
              <a:t>:</a:t>
            </a:r>
          </a:p>
          <a:p>
            <a:endParaRPr lang="en-GB"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ctrTitle"/>
          </p:nvPr>
        </p:nvSpPr>
        <p:spPr>
          <a:xfrm>
            <a:off x="459978" y="620688"/>
            <a:ext cx="7772400" cy="990600"/>
          </a:xfrm>
        </p:spPr>
        <p:txBody>
          <a:bodyPr/>
          <a:lstStyle/>
          <a:p>
            <a:pPr eaLnBrk="1" hangingPunct="1"/>
            <a:r>
              <a:rPr lang="en-GB" dirty="0">
                <a:ea typeface="ＭＳ Ｐゴシック" charset="-128"/>
                <a:cs typeface="ＭＳ Ｐゴシック" charset="-128"/>
              </a:rPr>
              <a:t>ART-naïve Adult HIV-positive Persons : What to start with</a:t>
            </a:r>
          </a:p>
        </p:txBody>
      </p:sp>
      <p:sp>
        <p:nvSpPr>
          <p:cNvPr id="4" name="Subtitle 3"/>
          <p:cNvSpPr>
            <a:spLocks noGrp="1"/>
          </p:cNvSpPr>
          <p:nvPr>
            <p:ph type="subTitle" idx="1"/>
          </p:nvPr>
        </p:nvSpPr>
        <p:spPr>
          <a:xfrm>
            <a:off x="1115615" y="1844824"/>
            <a:ext cx="6461125" cy="1426840"/>
          </a:xfrm>
        </p:spPr>
        <p:txBody>
          <a:bodyPr/>
          <a:lstStyle/>
          <a:p>
            <a:pPr algn="l">
              <a:defRPr/>
            </a:pPr>
            <a:r>
              <a:rPr lang="en-GB" dirty="0">
                <a:solidFill>
                  <a:schemeClr val="tx1"/>
                </a:solidFill>
              </a:rPr>
              <a:t>Recommended</a:t>
            </a:r>
          </a:p>
          <a:p>
            <a:pPr marL="457200" indent="-457200" algn="l">
              <a:buFont typeface="Arial" panose="020B0604020202020204" pitchFamily="34" charset="0"/>
              <a:buChar char="•"/>
              <a:defRPr/>
            </a:pPr>
            <a:r>
              <a:rPr lang="en-GB" dirty="0">
                <a:solidFill>
                  <a:schemeClr val="tx1"/>
                </a:solidFill>
              </a:rPr>
              <a:t>2 NRTIs + INSTI</a:t>
            </a:r>
          </a:p>
          <a:p>
            <a:pPr marL="457200" indent="-457200" algn="l">
              <a:buFont typeface="Arial" panose="020B0604020202020204" pitchFamily="34" charset="0"/>
              <a:buChar char="•"/>
              <a:defRPr/>
            </a:pPr>
            <a:r>
              <a:rPr lang="en-GB" dirty="0">
                <a:solidFill>
                  <a:schemeClr val="tx1"/>
                </a:solidFill>
              </a:rPr>
              <a:t>1 NRTI + INSTI</a:t>
            </a:r>
          </a:p>
          <a:p>
            <a:pPr marL="457200" indent="-457200" algn="l">
              <a:buFont typeface="Arial" panose="020B0604020202020204" pitchFamily="34" charset="0"/>
              <a:buChar char="•"/>
              <a:defRPr/>
            </a:pPr>
            <a:r>
              <a:rPr lang="en-GB" dirty="0">
                <a:solidFill>
                  <a:schemeClr val="tx1"/>
                </a:solidFill>
              </a:rPr>
              <a:t>2 NRTIs + NNRTI</a:t>
            </a:r>
          </a:p>
          <a:p>
            <a:pPr algn="l">
              <a:defRPr/>
            </a:pPr>
            <a:r>
              <a:rPr lang="en-GB" dirty="0">
                <a:solidFill>
                  <a:schemeClr val="tx1"/>
                </a:solidFill>
              </a:rPr>
              <a:t>Alternate</a:t>
            </a:r>
          </a:p>
          <a:p>
            <a:pPr marL="457200" indent="-457200" algn="l">
              <a:buFont typeface="Arial" panose="020B0604020202020204" pitchFamily="34" charset="0"/>
              <a:buChar char="•"/>
              <a:defRPr/>
            </a:pPr>
            <a:r>
              <a:rPr lang="en-GB" dirty="0">
                <a:solidFill>
                  <a:schemeClr val="tx1"/>
                </a:solidFill>
              </a:rPr>
              <a:t>2 NRTIs + </a:t>
            </a:r>
            <a:r>
              <a:rPr lang="en-GB" dirty="0" err="1">
                <a:solidFill>
                  <a:schemeClr val="tx1"/>
                </a:solidFill>
              </a:rPr>
              <a:t>PIr</a:t>
            </a:r>
            <a:r>
              <a:rPr lang="en-GB" dirty="0">
                <a:solidFill>
                  <a:schemeClr val="tx1"/>
                </a:solidFill>
              </a:rPr>
              <a:t> / </a:t>
            </a:r>
            <a:r>
              <a:rPr lang="en-GB" dirty="0" err="1">
                <a:solidFill>
                  <a:schemeClr val="tx1"/>
                </a:solidFill>
              </a:rPr>
              <a:t>PIc</a:t>
            </a:r>
            <a:endParaRPr lang="en-GB" dirty="0">
              <a:solidFill>
                <a:schemeClr val="tx1"/>
              </a:solidFill>
            </a:endParaRPr>
          </a:p>
        </p:txBody>
      </p:sp>
    </p:spTree>
    <p:extLst>
      <p:ext uri="{BB962C8B-B14F-4D97-AF65-F5344CB8AC3E}">
        <p14:creationId xmlns:p14="http://schemas.microsoft.com/office/powerpoint/2010/main" val="359886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E8A6-45D8-4EE0-ADB3-37A11CAA0978}"/>
              </a:ext>
            </a:extLst>
          </p:cNvPr>
          <p:cNvSpPr>
            <a:spLocks noGrp="1"/>
          </p:cNvSpPr>
          <p:nvPr>
            <p:ph type="title"/>
          </p:nvPr>
        </p:nvSpPr>
        <p:spPr/>
        <p:txBody>
          <a:bodyPr/>
          <a:lstStyle/>
          <a:p>
            <a:r>
              <a:rPr lang="en-GB" sz="3200" dirty="0"/>
              <a:t>Initial Combination Regimen for ART-naïve Adult HIV-positive Persons (EACS 2021 vs 11.0)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1563246"/>
              </p:ext>
            </p:extLst>
          </p:nvPr>
        </p:nvGraphicFramePr>
        <p:xfrm>
          <a:off x="683568" y="1268758"/>
          <a:ext cx="8136905" cy="4608512"/>
        </p:xfrm>
        <a:graphic>
          <a:graphicData uri="http://schemas.openxmlformats.org/drawingml/2006/table">
            <a:tbl>
              <a:tblPr firstRow="1" firstCol="1" bandRow="1">
                <a:tableStyleId>{5C22544A-7EE6-4342-B048-85BDC9FD1C3A}</a:tableStyleId>
              </a:tblPr>
              <a:tblGrid>
                <a:gridCol w="2712001">
                  <a:extLst>
                    <a:ext uri="{9D8B030D-6E8A-4147-A177-3AD203B41FA5}">
                      <a16:colId xmlns:a16="http://schemas.microsoft.com/office/drawing/2014/main" val="20000"/>
                    </a:ext>
                  </a:extLst>
                </a:gridCol>
                <a:gridCol w="1633518">
                  <a:extLst>
                    <a:ext uri="{9D8B030D-6E8A-4147-A177-3AD203B41FA5}">
                      <a16:colId xmlns:a16="http://schemas.microsoft.com/office/drawing/2014/main" val="20001"/>
                    </a:ext>
                  </a:extLst>
                </a:gridCol>
                <a:gridCol w="3791386">
                  <a:extLst>
                    <a:ext uri="{9D8B030D-6E8A-4147-A177-3AD203B41FA5}">
                      <a16:colId xmlns:a16="http://schemas.microsoft.com/office/drawing/2014/main" val="20002"/>
                    </a:ext>
                  </a:extLst>
                </a:gridCol>
              </a:tblGrid>
              <a:tr h="145227">
                <a:tc>
                  <a:txBody>
                    <a:bodyPr/>
                    <a:lstStyle/>
                    <a:p>
                      <a:pPr>
                        <a:lnSpc>
                          <a:spcPct val="107000"/>
                        </a:lnSpc>
                        <a:spcAft>
                          <a:spcPts val="0"/>
                        </a:spcAft>
                      </a:pPr>
                      <a:r>
                        <a:rPr lang="en-GB" sz="800" dirty="0">
                          <a:effectLst/>
                        </a:rPr>
                        <a:t>2 NRTIs + INSTI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7108">
                <a:tc>
                  <a:txBody>
                    <a:bodyPr/>
                    <a:lstStyle/>
                    <a:p>
                      <a:pPr>
                        <a:lnSpc>
                          <a:spcPct val="107000"/>
                        </a:lnSpc>
                        <a:spcAft>
                          <a:spcPts val="0"/>
                        </a:spcAft>
                      </a:pPr>
                      <a:r>
                        <a:rPr lang="en-GB" sz="800">
                          <a:effectLst/>
                        </a:rPr>
                        <a:t>ABC/3TC + DTG ABC/3TC/DTG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HLA-B*57:01 negative HBsAg negative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 (ABC: HLA-B*57:01, cardiovascular risk) II (Weight increase (DTG))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5227">
                <a:tc>
                  <a:txBody>
                    <a:bodyPr/>
                    <a:lstStyle/>
                    <a:p>
                      <a:pPr>
                        <a:lnSpc>
                          <a:spcPct val="107000"/>
                        </a:lnSpc>
                        <a:spcAft>
                          <a:spcPts val="0"/>
                        </a:spcAft>
                      </a:pPr>
                      <a:r>
                        <a:rPr lang="en-GB" sz="800">
                          <a:effectLst/>
                        </a:rPr>
                        <a:t>TAF/FTC/BIC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(BIC, TAF))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7108">
                <a:tc>
                  <a:txBody>
                    <a:bodyPr/>
                    <a:lstStyle/>
                    <a:p>
                      <a:pPr>
                        <a:lnSpc>
                          <a:spcPct val="107000"/>
                        </a:lnSpc>
                        <a:spcAft>
                          <a:spcPts val="0"/>
                        </a:spcAft>
                      </a:pPr>
                      <a:r>
                        <a:rPr lang="en-GB" sz="800">
                          <a:effectLst/>
                        </a:rPr>
                        <a:t>TAF/FTC or TDF/XTC + DTG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(DTG, TAF)) III (TDF: prodrug types. Renal and bone toxicity. TAF dosing)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97108">
                <a:tc>
                  <a:txBody>
                    <a:bodyPr/>
                    <a:lstStyle/>
                    <a:p>
                      <a:pPr>
                        <a:lnSpc>
                          <a:spcPct val="107000"/>
                        </a:lnSpc>
                        <a:spcAft>
                          <a:spcPts val="0"/>
                        </a:spcAft>
                      </a:pPr>
                      <a:r>
                        <a:rPr lang="en-GB" sz="800">
                          <a:effectLst/>
                        </a:rPr>
                        <a:t>TAF/FTC or TDF/XTC + RAL qd or bid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(RAL, TAF)) III (TDF: prodrug types. Renal and bone toxicity. TAF dosing) IV (RAL: dosing)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45227">
                <a:tc>
                  <a:txBody>
                    <a:bodyPr/>
                    <a:lstStyle/>
                    <a:p>
                      <a:pPr>
                        <a:lnSpc>
                          <a:spcPct val="107000"/>
                        </a:lnSpc>
                        <a:spcAft>
                          <a:spcPts val="0"/>
                        </a:spcAft>
                      </a:pPr>
                      <a:r>
                        <a:rPr lang="en-GB" sz="800">
                          <a:effectLst/>
                        </a:rPr>
                        <a:t>1 NRTI + INSTI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00873">
                <a:tc>
                  <a:txBody>
                    <a:bodyPr/>
                    <a:lstStyle/>
                    <a:p>
                      <a:pPr>
                        <a:lnSpc>
                          <a:spcPct val="107000"/>
                        </a:lnSpc>
                        <a:spcAft>
                          <a:spcPts val="0"/>
                        </a:spcAft>
                      </a:pPr>
                      <a:r>
                        <a:rPr lang="en-GB" sz="800" dirty="0">
                          <a:effectLst/>
                        </a:rPr>
                        <a:t>XTC + DTG or 3TC/DTG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err="1">
                          <a:effectLst/>
                        </a:rPr>
                        <a:t>HBsAg</a:t>
                      </a:r>
                      <a:r>
                        <a:rPr lang="en-GB" sz="800" dirty="0">
                          <a:effectLst/>
                        </a:rPr>
                        <a:t> negative HIV-VL &lt; 500,000 copies/mL Not recommended after </a:t>
                      </a:r>
                      <a:r>
                        <a:rPr lang="en-GB" sz="800" dirty="0" err="1">
                          <a:effectLst/>
                        </a:rPr>
                        <a:t>PrEP</a:t>
                      </a:r>
                      <a:r>
                        <a:rPr lang="en-GB" sz="800" dirty="0">
                          <a:effectLst/>
                        </a:rPr>
                        <a:t> failure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(DTG)) V (3TC/DTG not after PrEP failure)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45227">
                <a:tc>
                  <a:txBody>
                    <a:bodyPr/>
                    <a:lstStyle/>
                    <a:p>
                      <a:pPr>
                        <a:lnSpc>
                          <a:spcPct val="107000"/>
                        </a:lnSpc>
                        <a:spcAft>
                          <a:spcPts val="0"/>
                        </a:spcAft>
                      </a:pPr>
                      <a:r>
                        <a:rPr lang="en-GB" sz="800">
                          <a:effectLst/>
                        </a:rPr>
                        <a:t>2 NRTIs + NNRTI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97108">
                <a:tc>
                  <a:txBody>
                    <a:bodyPr/>
                    <a:lstStyle/>
                    <a:p>
                      <a:pPr>
                        <a:lnSpc>
                          <a:spcPct val="107000"/>
                        </a:lnSpc>
                        <a:spcAft>
                          <a:spcPts val="0"/>
                        </a:spcAft>
                      </a:pPr>
                      <a:r>
                        <a:rPr lang="en-GB" sz="800">
                          <a:effectLst/>
                        </a:rPr>
                        <a:t>TAF/FTC or TDF/XTC + DOR or TDF/3TC/DOR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(TAF)) III (TDF: prodrug types. Renal and bone toxicity. TAF dosing) VI (DOR: caveats, HIV-2)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45227">
                <a:tc>
                  <a:txBody>
                    <a:bodyPr/>
                    <a:lstStyle/>
                    <a:p>
                      <a:pPr>
                        <a:lnSpc>
                          <a:spcPct val="107000"/>
                        </a:lnSpc>
                        <a:spcAft>
                          <a:spcPts val="0"/>
                        </a:spcAft>
                      </a:pPr>
                      <a:r>
                        <a:rPr lang="en-GB" sz="800">
                          <a:effectLst/>
                        </a:rPr>
                        <a:t>Alternates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145227">
                <a:tc>
                  <a:txBody>
                    <a:bodyPr/>
                    <a:lstStyle/>
                    <a:p>
                      <a:pPr>
                        <a:lnSpc>
                          <a:spcPct val="107000"/>
                        </a:lnSpc>
                        <a:spcAft>
                          <a:spcPts val="0"/>
                        </a:spcAft>
                      </a:pPr>
                      <a:r>
                        <a:rPr lang="en-GB" sz="800">
                          <a:effectLst/>
                        </a:rPr>
                        <a:t>2 NRTIs + NNRTI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48990">
                <a:tc>
                  <a:txBody>
                    <a:bodyPr/>
                    <a:lstStyle/>
                    <a:p>
                      <a:pPr>
                        <a:lnSpc>
                          <a:spcPct val="107000"/>
                        </a:lnSpc>
                        <a:spcAft>
                          <a:spcPts val="0"/>
                        </a:spcAft>
                      </a:pPr>
                      <a:r>
                        <a:rPr lang="en-GB" sz="800">
                          <a:effectLst/>
                        </a:rPr>
                        <a:t>TAF/FTC or TDF/XTC + EFV or TDF/FTC/EFV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At bedtime or 2 hours before dinner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(TAF) III (TDF: prodrug types. Renal and bone toxicity. TAF dosing) VII (EFV: neuro-psychiatric adverse events. HIV-2 or HIV-1 group 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752755">
                <a:tc>
                  <a:txBody>
                    <a:bodyPr/>
                    <a:lstStyle/>
                    <a:p>
                      <a:pPr>
                        <a:lnSpc>
                          <a:spcPct val="107000"/>
                        </a:lnSpc>
                        <a:spcAft>
                          <a:spcPts val="0"/>
                        </a:spcAft>
                      </a:pPr>
                      <a:r>
                        <a:rPr lang="en-GB" sz="800">
                          <a:effectLst/>
                        </a:rPr>
                        <a:t>TAF/FTC or TDF/XTC + RPV or TAF/FTC/RPV or TDF/FTC/RPV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CD4 count &gt; 200 cells/µL HIV-VL &lt; 100,000 copies/mL Not on gastric pH increasing agents With food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(TAF)) III (TDF: prodrug types. Renal and bone toxicity. TAF dosing) VIII (RPV: HIV-2)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145227">
                <a:tc>
                  <a:txBody>
                    <a:bodyPr/>
                    <a:lstStyle/>
                    <a:p>
                      <a:pPr>
                        <a:lnSpc>
                          <a:spcPct val="107000"/>
                        </a:lnSpc>
                        <a:spcAft>
                          <a:spcPts val="0"/>
                        </a:spcAft>
                      </a:pPr>
                      <a:r>
                        <a:rPr lang="en-GB" sz="800">
                          <a:effectLst/>
                        </a:rPr>
                        <a:t>2 NRTIs + PI/r or PI/c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600873">
                <a:tc>
                  <a:txBody>
                    <a:bodyPr/>
                    <a:lstStyle/>
                    <a:p>
                      <a:pPr>
                        <a:lnSpc>
                          <a:spcPct val="107000"/>
                        </a:lnSpc>
                        <a:spcAft>
                          <a:spcPts val="0"/>
                        </a:spcAft>
                      </a:pPr>
                      <a:r>
                        <a:rPr lang="en-GB" sz="800">
                          <a:effectLst/>
                        </a:rPr>
                        <a:t>TAF/FTC or TDF/XTC + DRV/c or DRV/r or TAF/FTC/DRV/c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With food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rPr>
                        <a:t>II (Weight increase (TAF)) III (TDF: prodrug types. Renal and bone toxicity. TAF dosing) IX (DRV/r: cardiovascular risk) X (Boosted regimens and drug-drug interactions)</a:t>
                      </a:r>
                      <a:endParaRPr lang="en-GB" sz="1100" dirty="0">
                        <a:effectLst/>
                      </a:endParaRPr>
                    </a:p>
                    <a:p>
                      <a:pPr>
                        <a:lnSpc>
                          <a:spcPct val="107000"/>
                        </a:lnSpc>
                        <a:spcAft>
                          <a:spcPts val="0"/>
                        </a:spcAft>
                      </a:pPr>
                      <a:r>
                        <a:rPr lang="en-GB" sz="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1378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5ACA-3FAB-47C3-A6F4-959BFAAD2FA8}"/>
              </a:ext>
            </a:extLst>
          </p:cNvPr>
          <p:cNvSpPr>
            <a:spLocks noGrp="1"/>
          </p:cNvSpPr>
          <p:nvPr>
            <p:ph type="title"/>
          </p:nvPr>
        </p:nvSpPr>
        <p:spPr/>
        <p:txBody>
          <a:bodyPr/>
          <a:lstStyle/>
          <a:p>
            <a:r>
              <a:rPr lang="en-GB" dirty="0"/>
              <a:t>Understanding the 5 stages of readiness to start ART</a:t>
            </a:r>
          </a:p>
        </p:txBody>
      </p:sp>
      <p:pic>
        <p:nvPicPr>
          <p:cNvPr id="4" name="Content Placeholder 3">
            <a:extLst>
              <a:ext uri="{FF2B5EF4-FFF2-40B4-BE49-F238E27FC236}">
                <a16:creationId xmlns:a16="http://schemas.microsoft.com/office/drawing/2014/main" id="{91E56197-3934-4EFA-B87C-BD0B03E600D3}"/>
              </a:ext>
            </a:extLst>
          </p:cNvPr>
          <p:cNvPicPr>
            <a:picLocks noGrp="1"/>
          </p:cNvPicPr>
          <p:nvPr>
            <p:ph idx="1"/>
          </p:nvPr>
        </p:nvPicPr>
        <p:blipFill rotWithShape="1">
          <a:blip r:embed="rId3"/>
          <a:srcRect l="24287" t="22554" r="23270" b="13609"/>
          <a:stretch/>
        </p:blipFill>
        <p:spPr bwMode="auto">
          <a:xfrm>
            <a:off x="457200" y="1600200"/>
            <a:ext cx="7931224"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2197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274638"/>
            <a:ext cx="8229600" cy="850106"/>
          </a:xfrm>
        </p:spPr>
        <p:txBody>
          <a:bodyPr/>
          <a:lstStyle/>
          <a:p>
            <a:br>
              <a:rPr lang="en-GB" dirty="0"/>
            </a:br>
            <a:r>
              <a:rPr lang="en-GB" dirty="0"/>
              <a:t>Reasons to Switch</a:t>
            </a:r>
          </a:p>
        </p:txBody>
      </p:sp>
      <p:sp>
        <p:nvSpPr>
          <p:cNvPr id="4" name="Content Placeholder 3">
            <a:extLst>
              <a:ext uri="{FF2B5EF4-FFF2-40B4-BE49-F238E27FC236}">
                <a16:creationId xmlns:a16="http://schemas.microsoft.com/office/drawing/2014/main" id="{D717B926-2225-4558-8760-821AC00A020E}"/>
              </a:ext>
            </a:extLst>
          </p:cNvPr>
          <p:cNvSpPr>
            <a:spLocks noGrp="1"/>
          </p:cNvSpPr>
          <p:nvPr>
            <p:ph idx="1"/>
          </p:nvPr>
        </p:nvSpPr>
        <p:spPr>
          <a:xfrm>
            <a:off x="457200" y="1196752"/>
            <a:ext cx="8229600" cy="4929411"/>
          </a:xfrm>
        </p:spPr>
        <p:txBody>
          <a:bodyPr/>
          <a:lstStyle/>
          <a:p>
            <a:endParaRPr lang="en-GB" sz="1800" dirty="0"/>
          </a:p>
          <a:p>
            <a:pPr marL="0" indent="0">
              <a:buNone/>
            </a:pPr>
            <a:r>
              <a:rPr lang="en-GB" sz="2400" dirty="0"/>
              <a:t>1. Documented toxicity </a:t>
            </a:r>
          </a:p>
          <a:p>
            <a:pPr marL="0" indent="0">
              <a:buNone/>
            </a:pPr>
            <a:r>
              <a:rPr lang="en-GB" sz="2400" dirty="0"/>
              <a:t>2. Prevention of long-term toxicity. </a:t>
            </a:r>
          </a:p>
          <a:p>
            <a:pPr marL="0" indent="0">
              <a:buNone/>
            </a:pPr>
            <a:r>
              <a:rPr lang="en-GB" sz="2400" dirty="0"/>
              <a:t>3. Avoidance of drug-drug interactions.</a:t>
            </a:r>
          </a:p>
          <a:p>
            <a:pPr marL="0" indent="0">
              <a:buNone/>
            </a:pPr>
            <a:r>
              <a:rPr lang="en-GB" sz="2400" dirty="0"/>
              <a:t>4. Women wishing to conceive.</a:t>
            </a:r>
          </a:p>
          <a:p>
            <a:pPr marL="0" indent="0">
              <a:buNone/>
            </a:pPr>
            <a:r>
              <a:rPr lang="en-GB" sz="2400" dirty="0"/>
              <a:t>5. Ageing and/or comorbidity </a:t>
            </a:r>
          </a:p>
          <a:p>
            <a:pPr marL="0" indent="0">
              <a:buNone/>
            </a:pPr>
            <a:r>
              <a:rPr lang="en-GB" sz="2400" dirty="0"/>
              <a:t>6. Simplification: reduce pills, improve adherence.</a:t>
            </a:r>
          </a:p>
          <a:p>
            <a:pPr marL="0" indent="0">
              <a:buNone/>
            </a:pPr>
            <a:r>
              <a:rPr lang="en-GB" sz="2400" dirty="0"/>
              <a:t>7. Protection from Hepatitis B infection </a:t>
            </a:r>
          </a:p>
          <a:p>
            <a:pPr marL="0" indent="0">
              <a:buNone/>
            </a:pPr>
            <a:r>
              <a:rPr lang="en-GB" sz="2400" dirty="0"/>
              <a:t>8. Regimen fortification</a:t>
            </a:r>
          </a:p>
          <a:p>
            <a:pPr marL="0" indent="0">
              <a:buNone/>
            </a:pPr>
            <a:r>
              <a:rPr lang="en-GB" sz="2400" dirty="0"/>
              <a:t>9. Cost reduction</a:t>
            </a:r>
          </a:p>
        </p:txBody>
      </p:sp>
    </p:spTree>
    <p:extLst>
      <p:ext uri="{BB962C8B-B14F-4D97-AF65-F5344CB8AC3E}">
        <p14:creationId xmlns:p14="http://schemas.microsoft.com/office/powerpoint/2010/main" val="146694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274638"/>
            <a:ext cx="8229600" cy="850106"/>
          </a:xfrm>
        </p:spPr>
        <p:txBody>
          <a:bodyPr/>
          <a:lstStyle/>
          <a:p>
            <a:br>
              <a:rPr lang="en-GB" dirty="0"/>
            </a:br>
            <a:r>
              <a:rPr lang="en-GB" dirty="0"/>
              <a:t>2 Drug regimens</a:t>
            </a:r>
          </a:p>
        </p:txBody>
      </p:sp>
      <p:sp>
        <p:nvSpPr>
          <p:cNvPr id="2" name="Content Placeholder 1"/>
          <p:cNvSpPr>
            <a:spLocks noGrp="1"/>
          </p:cNvSpPr>
          <p:nvPr>
            <p:ph idx="1"/>
          </p:nvPr>
        </p:nvSpPr>
        <p:spPr/>
        <p:txBody>
          <a:bodyPr/>
          <a:lstStyle/>
          <a:p>
            <a:endParaRPr lang="en-GB" dirty="0"/>
          </a:p>
          <a:p>
            <a:pPr marL="0" indent="0">
              <a:buNone/>
            </a:pPr>
            <a:r>
              <a:rPr lang="en-GB" dirty="0"/>
              <a:t>EACS recommends as 1</a:t>
            </a:r>
            <a:r>
              <a:rPr lang="en-GB" baseline="30000" dirty="0"/>
              <a:t>st</a:t>
            </a:r>
            <a:r>
              <a:rPr lang="en-GB" dirty="0"/>
              <a:t> line</a:t>
            </a:r>
          </a:p>
          <a:p>
            <a:r>
              <a:rPr lang="en-GB" dirty="0"/>
              <a:t>DTV plus 3TC or FTC or DTV/3TC FDC (</a:t>
            </a:r>
            <a:r>
              <a:rPr lang="en-GB" dirty="0" err="1"/>
              <a:t>Dovato</a:t>
            </a:r>
            <a:r>
              <a:rPr lang="en-GB" dirty="0"/>
              <a:t>)</a:t>
            </a:r>
          </a:p>
          <a:p>
            <a:r>
              <a:rPr lang="en-GB" dirty="0" err="1"/>
              <a:t>Dolutegravir</a:t>
            </a:r>
            <a:r>
              <a:rPr lang="en-GB" dirty="0"/>
              <a:t> (DTV) plus </a:t>
            </a:r>
            <a:r>
              <a:rPr lang="en-GB" dirty="0" err="1"/>
              <a:t>rilpivirine</a:t>
            </a:r>
            <a:r>
              <a:rPr lang="en-GB" dirty="0"/>
              <a:t> DTV/RPV FDC (</a:t>
            </a:r>
            <a:r>
              <a:rPr lang="en-GB" dirty="0" err="1"/>
              <a:t>Juluca</a:t>
            </a:r>
            <a:r>
              <a:rPr lang="en-GB" dirty="0"/>
              <a:t>)</a:t>
            </a:r>
          </a:p>
          <a:p>
            <a:r>
              <a:rPr lang="en-GB" dirty="0"/>
              <a:t>Cabotegravir plus </a:t>
            </a:r>
            <a:r>
              <a:rPr lang="en-GB" dirty="0" err="1"/>
              <a:t>rilpivirine</a:t>
            </a:r>
            <a:endParaRPr lang="en-GB" dirty="0"/>
          </a:p>
          <a:p>
            <a:endParaRPr lang="en-GB" dirty="0"/>
          </a:p>
        </p:txBody>
      </p:sp>
    </p:spTree>
    <p:extLst>
      <p:ext uri="{BB962C8B-B14F-4D97-AF65-F5344CB8AC3E}">
        <p14:creationId xmlns:p14="http://schemas.microsoft.com/office/powerpoint/2010/main" val="174505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274638"/>
            <a:ext cx="8229600" cy="850106"/>
          </a:xfrm>
        </p:spPr>
        <p:txBody>
          <a:bodyPr/>
          <a:lstStyle/>
          <a:p>
            <a:br>
              <a:rPr lang="en-GB" dirty="0"/>
            </a:br>
            <a:r>
              <a:rPr lang="en-GB" dirty="0"/>
              <a:t>2 Drug regimens</a:t>
            </a:r>
          </a:p>
        </p:txBody>
      </p:sp>
      <p:sp>
        <p:nvSpPr>
          <p:cNvPr id="2" name="Content Placeholder 1"/>
          <p:cNvSpPr>
            <a:spLocks noGrp="1"/>
          </p:cNvSpPr>
          <p:nvPr>
            <p:ph idx="1"/>
          </p:nvPr>
        </p:nvSpPr>
        <p:spPr/>
        <p:txBody>
          <a:bodyPr/>
          <a:lstStyle/>
          <a:p>
            <a:pPr marL="0" indent="0">
              <a:buNone/>
            </a:pPr>
            <a:r>
              <a:rPr lang="en-GB" dirty="0"/>
              <a:t>Cautions</a:t>
            </a:r>
          </a:p>
          <a:p>
            <a:r>
              <a:rPr lang="en-GB" dirty="0"/>
              <a:t>VL &gt;500,000</a:t>
            </a:r>
          </a:p>
          <a:p>
            <a:r>
              <a:rPr lang="en-GB" dirty="0" err="1"/>
              <a:t>Tx</a:t>
            </a:r>
            <a:r>
              <a:rPr lang="en-GB" dirty="0"/>
              <a:t> at </a:t>
            </a:r>
            <a:r>
              <a:rPr lang="en-GB" dirty="0" err="1"/>
              <a:t>Dx</a:t>
            </a:r>
            <a:r>
              <a:rPr lang="en-GB" dirty="0"/>
              <a:t> (without </a:t>
            </a:r>
            <a:r>
              <a:rPr lang="en-GB" dirty="0" err="1"/>
              <a:t>resis</a:t>
            </a:r>
            <a:r>
              <a:rPr lang="en-GB" dirty="0"/>
              <a:t> or </a:t>
            </a:r>
            <a:r>
              <a:rPr lang="en-GB" dirty="0" err="1"/>
              <a:t>hx</a:t>
            </a:r>
            <a:r>
              <a:rPr lang="en-GB" dirty="0"/>
              <a:t>)</a:t>
            </a:r>
          </a:p>
          <a:p>
            <a:r>
              <a:rPr lang="en-GB" dirty="0"/>
              <a:t>Hep B coinfection</a:t>
            </a:r>
          </a:p>
          <a:p>
            <a:r>
              <a:rPr lang="en-GB" dirty="0"/>
              <a:t>Pregnancy</a:t>
            </a:r>
          </a:p>
          <a:p>
            <a:r>
              <a:rPr lang="en-GB" dirty="0"/>
              <a:t>Prior use of PREP</a:t>
            </a:r>
          </a:p>
          <a:p>
            <a:r>
              <a:rPr lang="en-GB" dirty="0"/>
              <a:t>Cognitive impairment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0629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274638"/>
            <a:ext cx="8229600" cy="850106"/>
          </a:xfrm>
        </p:spPr>
        <p:txBody>
          <a:bodyPr/>
          <a:lstStyle/>
          <a:p>
            <a:br>
              <a:rPr lang="en-GB" dirty="0"/>
            </a:br>
            <a:r>
              <a:rPr lang="en-GB" dirty="0" err="1"/>
              <a:t>Injectables</a:t>
            </a:r>
            <a:endParaRPr lang="en-GB" dirty="0"/>
          </a:p>
        </p:txBody>
      </p:sp>
      <p:sp>
        <p:nvSpPr>
          <p:cNvPr id="2" name="Content Placeholder 1"/>
          <p:cNvSpPr>
            <a:spLocks noGrp="1"/>
          </p:cNvSpPr>
          <p:nvPr>
            <p:ph idx="1"/>
          </p:nvPr>
        </p:nvSpPr>
        <p:spPr>
          <a:xfrm>
            <a:off x="457200" y="1600201"/>
            <a:ext cx="8075240" cy="1828800"/>
          </a:xfrm>
        </p:spPr>
        <p:txBody>
          <a:bodyPr/>
          <a:lstStyle/>
          <a:p>
            <a:pPr marL="0" indent="0">
              <a:buNone/>
            </a:pPr>
            <a:r>
              <a:rPr lang="en-GB" dirty="0" err="1"/>
              <a:t>Cabotegravir</a:t>
            </a:r>
            <a:r>
              <a:rPr lang="en-GB" dirty="0"/>
              <a:t> plus </a:t>
            </a:r>
            <a:r>
              <a:rPr lang="en-GB" dirty="0" err="1"/>
              <a:t>rilpivirine</a:t>
            </a:r>
            <a:endParaRPr lang="en-GB" dirty="0"/>
          </a:p>
          <a:p>
            <a:r>
              <a:rPr lang="en-GB" dirty="0"/>
              <a:t>Start with oral tablets x 1month</a:t>
            </a:r>
          </a:p>
          <a:p>
            <a:r>
              <a:rPr lang="en-GB" dirty="0"/>
              <a:t>Injections Q2 monthly</a:t>
            </a:r>
          </a:p>
        </p:txBody>
      </p:sp>
      <p:pic>
        <p:nvPicPr>
          <p:cNvPr id="4" name="Picture 3"/>
          <p:cNvPicPr>
            <a:picLocks noChangeAspect="1"/>
          </p:cNvPicPr>
          <p:nvPr/>
        </p:nvPicPr>
        <p:blipFill>
          <a:blip r:embed="rId2"/>
          <a:stretch>
            <a:fillRect/>
          </a:stretch>
        </p:blipFill>
        <p:spPr>
          <a:xfrm>
            <a:off x="750404" y="3327513"/>
            <a:ext cx="3744416" cy="3560175"/>
          </a:xfrm>
          <a:prstGeom prst="rect">
            <a:avLst/>
          </a:prstGeom>
        </p:spPr>
      </p:pic>
      <p:sp>
        <p:nvSpPr>
          <p:cNvPr id="6" name="TextBox 5"/>
          <p:cNvSpPr txBox="1"/>
          <p:nvPr/>
        </p:nvSpPr>
        <p:spPr>
          <a:xfrm>
            <a:off x="4572000" y="3645024"/>
            <a:ext cx="3672408" cy="1661993"/>
          </a:xfrm>
          <a:prstGeom prst="rect">
            <a:avLst/>
          </a:prstGeom>
          <a:noFill/>
        </p:spPr>
        <p:txBody>
          <a:bodyPr wrap="square" rtlCol="0">
            <a:spAutoFit/>
          </a:bodyPr>
          <a:lstStyle/>
          <a:p>
            <a:r>
              <a:rPr lang="en-GB" sz="2800" dirty="0">
                <a:latin typeface="+mn-lt"/>
              </a:rPr>
              <a:t>3ml injections (2) to </a:t>
            </a:r>
            <a:r>
              <a:rPr lang="en-GB" sz="2800" dirty="0" err="1">
                <a:latin typeface="+mn-lt"/>
              </a:rPr>
              <a:t>ventrogluteal</a:t>
            </a:r>
            <a:r>
              <a:rPr lang="en-GB" sz="2800" dirty="0">
                <a:latin typeface="+mn-lt"/>
              </a:rPr>
              <a:t> site (left and right)</a:t>
            </a:r>
          </a:p>
          <a:p>
            <a:endParaRPr lang="en-GB" dirty="0"/>
          </a:p>
        </p:txBody>
      </p:sp>
    </p:spTree>
    <p:extLst>
      <p:ext uri="{BB962C8B-B14F-4D97-AF65-F5344CB8AC3E}">
        <p14:creationId xmlns:p14="http://schemas.microsoft.com/office/powerpoint/2010/main" val="136927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755650" y="276225"/>
            <a:ext cx="8388350" cy="1857375"/>
          </a:xfrm>
        </p:spPr>
        <p:txBody>
          <a:bodyPr>
            <a:normAutofit fontScale="90000"/>
          </a:bodyPr>
          <a:lstStyle/>
          <a:p>
            <a:pPr eaLnBrk="1" hangingPunct="1"/>
            <a:br>
              <a:rPr lang="en-US" sz="4800" dirty="0">
                <a:ea typeface="ＭＳ Ｐゴシック" charset="-128"/>
                <a:cs typeface="ＭＳ Ｐゴシック" charset="-128"/>
              </a:rPr>
            </a:br>
            <a:r>
              <a:rPr lang="en-US" sz="5400" dirty="0">
                <a:ea typeface="ＭＳ Ｐゴシック" charset="-128"/>
                <a:cs typeface="ＭＳ Ｐゴシック" charset="-128"/>
              </a:rPr>
              <a:t>Antiretroviral treatment</a:t>
            </a:r>
            <a:br>
              <a:rPr lang="en-US" sz="4800" dirty="0">
                <a:ea typeface="ＭＳ Ｐゴシック" charset="-128"/>
                <a:cs typeface="ＭＳ Ｐゴシック" charset="-128"/>
              </a:rPr>
            </a:br>
            <a:endParaRPr lang="en-US" sz="4800" dirty="0">
              <a:ea typeface="ＭＳ Ｐゴシック" charset="-128"/>
              <a:cs typeface="ＭＳ Ｐゴシック" charset="-128"/>
            </a:endParaRPr>
          </a:p>
        </p:txBody>
      </p:sp>
      <p:pic>
        <p:nvPicPr>
          <p:cNvPr id="287747" name="Picture 3" descr="pillbox"/>
          <p:cNvPicPr>
            <a:picLocks noChangeAspect="1" noChangeArrowheads="1"/>
          </p:cNvPicPr>
          <p:nvPr/>
        </p:nvPicPr>
        <p:blipFill>
          <a:blip r:embed="rId2"/>
          <a:srcRect/>
          <a:stretch>
            <a:fillRect/>
          </a:stretch>
        </p:blipFill>
        <p:spPr bwMode="auto">
          <a:xfrm>
            <a:off x="684213" y="1925638"/>
            <a:ext cx="3311525" cy="2484437"/>
          </a:xfrm>
          <a:prstGeom prst="rect">
            <a:avLst/>
          </a:prstGeom>
          <a:noFill/>
          <a:ln w="9525">
            <a:noFill/>
            <a:miter lim="800000"/>
            <a:headEnd/>
            <a:tailEnd/>
          </a:ln>
        </p:spPr>
      </p:pic>
      <p:pic>
        <p:nvPicPr>
          <p:cNvPr id="287748" name="Picture 5" descr="Antiretroviral drugs used to treat HIV infection"/>
          <p:cNvPicPr>
            <a:picLocks noChangeAspect="1" noChangeArrowheads="1"/>
          </p:cNvPicPr>
          <p:nvPr/>
        </p:nvPicPr>
        <p:blipFill>
          <a:blip r:embed="rId3"/>
          <a:srcRect/>
          <a:stretch>
            <a:fillRect/>
          </a:stretch>
        </p:blipFill>
        <p:spPr bwMode="auto">
          <a:xfrm>
            <a:off x="4211638" y="3213100"/>
            <a:ext cx="4225925" cy="239395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274638"/>
            <a:ext cx="8229600" cy="850106"/>
          </a:xfrm>
        </p:spPr>
        <p:txBody>
          <a:bodyPr/>
          <a:lstStyle/>
          <a:p>
            <a:br>
              <a:rPr lang="en-GB" dirty="0"/>
            </a:br>
            <a:r>
              <a:rPr lang="en-GB" dirty="0"/>
              <a:t>Benefits of </a:t>
            </a:r>
            <a:r>
              <a:rPr lang="en-GB" dirty="0" err="1"/>
              <a:t>Injectables</a:t>
            </a:r>
            <a:endParaRPr lang="en-GB" dirty="0"/>
          </a:p>
        </p:txBody>
      </p:sp>
      <p:sp>
        <p:nvSpPr>
          <p:cNvPr id="2" name="Content Placeholder 1"/>
          <p:cNvSpPr>
            <a:spLocks noGrp="1"/>
          </p:cNvSpPr>
          <p:nvPr>
            <p:ph idx="1"/>
          </p:nvPr>
        </p:nvSpPr>
        <p:spPr>
          <a:xfrm>
            <a:off x="457200" y="1600200"/>
            <a:ext cx="8075240" cy="3845023"/>
          </a:xfrm>
        </p:spPr>
        <p:txBody>
          <a:bodyPr/>
          <a:lstStyle/>
          <a:p>
            <a:r>
              <a:rPr lang="en-GB" sz="2800" dirty="0"/>
              <a:t>No daily tablets</a:t>
            </a:r>
          </a:p>
          <a:p>
            <a:r>
              <a:rPr lang="en-GB" sz="2800" dirty="0"/>
              <a:t>Good for adherence?</a:t>
            </a:r>
          </a:p>
          <a:p>
            <a:r>
              <a:rPr lang="en-GB" sz="2800" dirty="0"/>
              <a:t>Hard to reach individuals?</a:t>
            </a:r>
          </a:p>
          <a:p>
            <a:r>
              <a:rPr lang="en-GB" sz="2800" dirty="0"/>
              <a:t>Mostly well tolerated</a:t>
            </a:r>
          </a:p>
          <a:p>
            <a:r>
              <a:rPr lang="en-GB" sz="2800" dirty="0"/>
              <a:t>Reduces drug-drug interactions</a:t>
            </a:r>
          </a:p>
          <a:p>
            <a:r>
              <a:rPr lang="en-GB" sz="2800" dirty="0"/>
              <a:t>Greater satisfaction for patients</a:t>
            </a:r>
          </a:p>
          <a:p>
            <a:endParaRPr lang="en-GB" sz="2400" dirty="0"/>
          </a:p>
        </p:txBody>
      </p:sp>
    </p:spTree>
    <p:extLst>
      <p:ext uri="{BB962C8B-B14F-4D97-AF65-F5344CB8AC3E}">
        <p14:creationId xmlns:p14="http://schemas.microsoft.com/office/powerpoint/2010/main" val="412426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274638"/>
            <a:ext cx="8229600" cy="850106"/>
          </a:xfrm>
        </p:spPr>
        <p:txBody>
          <a:bodyPr/>
          <a:lstStyle/>
          <a:p>
            <a:br>
              <a:rPr lang="en-GB" dirty="0"/>
            </a:br>
            <a:r>
              <a:rPr lang="en-GB" dirty="0"/>
              <a:t>Side Effects</a:t>
            </a:r>
          </a:p>
        </p:txBody>
      </p:sp>
      <p:sp>
        <p:nvSpPr>
          <p:cNvPr id="2" name="Content Placeholder 1"/>
          <p:cNvSpPr>
            <a:spLocks noGrp="1"/>
          </p:cNvSpPr>
          <p:nvPr>
            <p:ph idx="1"/>
          </p:nvPr>
        </p:nvSpPr>
        <p:spPr>
          <a:xfrm>
            <a:off x="457200" y="980728"/>
            <a:ext cx="8229600" cy="5145435"/>
          </a:xfrm>
        </p:spPr>
        <p:txBody>
          <a:bodyPr/>
          <a:lstStyle/>
          <a:p>
            <a:endParaRPr lang="en-GB" sz="2400" b="1" dirty="0"/>
          </a:p>
          <a:p>
            <a:pPr marL="0" indent="0">
              <a:buNone/>
            </a:pPr>
            <a:endParaRPr lang="en-GB" sz="2400" b="1" dirty="0"/>
          </a:p>
          <a:p>
            <a:r>
              <a:rPr lang="en-GB" sz="2400" b="1" dirty="0"/>
              <a:t>Injection site reactions</a:t>
            </a:r>
          </a:p>
          <a:p>
            <a:r>
              <a:rPr lang="en-GB" sz="2400" b="1" dirty="0"/>
              <a:t>Headache</a:t>
            </a:r>
            <a:r>
              <a:rPr lang="en-GB" sz="2400" dirty="0"/>
              <a:t>, dizziness</a:t>
            </a:r>
          </a:p>
          <a:p>
            <a:r>
              <a:rPr lang="en-GB" sz="2400" dirty="0"/>
              <a:t>Depression, anxiety, difficulty in sleeping (insomnia), abnormal dreams</a:t>
            </a:r>
          </a:p>
          <a:p>
            <a:r>
              <a:rPr lang="en-GB" sz="2400" b="1" dirty="0"/>
              <a:t>Raised temperature, feeling hot</a:t>
            </a:r>
            <a:endParaRPr lang="en-GB" sz="2400" dirty="0"/>
          </a:p>
          <a:p>
            <a:r>
              <a:rPr lang="en-GB" sz="2400" dirty="0"/>
              <a:t>Aches and pains, muscle pain</a:t>
            </a:r>
          </a:p>
          <a:p>
            <a:r>
              <a:rPr lang="en-GB" sz="2400" dirty="0"/>
              <a:t>Tiredness, feeling weak</a:t>
            </a:r>
          </a:p>
          <a:p>
            <a:r>
              <a:rPr lang="en-GB" sz="2400" dirty="0"/>
              <a:t>Nausea (feeling sick), vomiting, abdominal pain, diarrhoea</a:t>
            </a:r>
          </a:p>
          <a:p>
            <a:r>
              <a:rPr lang="en-GB" sz="2400" dirty="0"/>
              <a:t>Rash</a:t>
            </a:r>
          </a:p>
        </p:txBody>
      </p:sp>
    </p:spTree>
    <p:extLst>
      <p:ext uri="{BB962C8B-B14F-4D97-AF65-F5344CB8AC3E}">
        <p14:creationId xmlns:p14="http://schemas.microsoft.com/office/powerpoint/2010/main" val="206745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5" descr="question-mark"/>
          <p:cNvPicPr>
            <a:picLocks noChangeAspect="1" noChangeArrowheads="1"/>
          </p:cNvPicPr>
          <p:nvPr/>
        </p:nvPicPr>
        <p:blipFill>
          <a:blip r:embed="rId3"/>
          <a:srcRect/>
          <a:stretch>
            <a:fillRect/>
          </a:stretch>
        </p:blipFill>
        <p:spPr bwMode="auto">
          <a:xfrm>
            <a:off x="3132138" y="1557338"/>
            <a:ext cx="2952750" cy="36957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536C-5EA3-456F-A20D-FDCABAAB2B9E}"/>
              </a:ext>
            </a:extLst>
          </p:cNvPr>
          <p:cNvSpPr>
            <a:spLocks noGrp="1"/>
          </p:cNvSpPr>
          <p:nvPr>
            <p:ph type="ctrTitle"/>
          </p:nvPr>
        </p:nvSpPr>
        <p:spPr/>
        <p:txBody>
          <a:bodyPr/>
          <a:lstStyle/>
          <a:p>
            <a:r>
              <a:rPr lang="en-GB" dirty="0"/>
              <a:t>ART Resistance</a:t>
            </a:r>
          </a:p>
        </p:txBody>
      </p:sp>
    </p:spTree>
    <p:extLst>
      <p:ext uri="{BB962C8B-B14F-4D97-AF65-F5344CB8AC3E}">
        <p14:creationId xmlns:p14="http://schemas.microsoft.com/office/powerpoint/2010/main" val="2473204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2FA5-D0CF-42BA-86F0-004C53AEA94C}"/>
              </a:ext>
            </a:extLst>
          </p:cNvPr>
          <p:cNvSpPr>
            <a:spLocks noGrp="1"/>
          </p:cNvSpPr>
          <p:nvPr>
            <p:ph type="title"/>
          </p:nvPr>
        </p:nvSpPr>
        <p:spPr/>
        <p:txBody>
          <a:bodyPr/>
          <a:lstStyle/>
          <a:p>
            <a:r>
              <a:rPr lang="en-GB" dirty="0"/>
              <a:t>What is resistance?</a:t>
            </a:r>
          </a:p>
        </p:txBody>
      </p:sp>
      <p:sp>
        <p:nvSpPr>
          <p:cNvPr id="3" name="Content Placeholder 2">
            <a:extLst>
              <a:ext uri="{FF2B5EF4-FFF2-40B4-BE49-F238E27FC236}">
                <a16:creationId xmlns:a16="http://schemas.microsoft.com/office/drawing/2014/main" id="{B25B8432-F99F-4109-BB11-DDB1DE7029E3}"/>
              </a:ext>
            </a:extLst>
          </p:cNvPr>
          <p:cNvSpPr>
            <a:spLocks noGrp="1"/>
          </p:cNvSpPr>
          <p:nvPr>
            <p:ph idx="1"/>
          </p:nvPr>
        </p:nvSpPr>
        <p:spPr>
          <a:xfrm>
            <a:off x="457200" y="1417638"/>
            <a:ext cx="8229600" cy="4525963"/>
          </a:xfrm>
        </p:spPr>
        <p:txBody>
          <a:bodyPr/>
          <a:lstStyle/>
          <a:p>
            <a:r>
              <a:rPr lang="en-US" sz="2800" dirty="0"/>
              <a:t>HIV replicates billions of new viruses every day. </a:t>
            </a:r>
          </a:p>
          <a:p>
            <a:r>
              <a:rPr lang="en-US" sz="2800" dirty="0"/>
              <a:t>Mistakes happen with copies. These tiny differences are called mutations.</a:t>
            </a:r>
          </a:p>
          <a:p>
            <a:r>
              <a:rPr lang="en-US" sz="2800" dirty="0"/>
              <a:t>Some mutations cause the drugs to be less effective or not work at all.</a:t>
            </a:r>
          </a:p>
          <a:p>
            <a:r>
              <a:rPr lang="en-US" sz="2800" dirty="0"/>
              <a:t>These HIV strains are called drug-resistant.</a:t>
            </a:r>
          </a:p>
          <a:p>
            <a:endParaRPr lang="en-GB" sz="2800" dirty="0"/>
          </a:p>
        </p:txBody>
      </p:sp>
    </p:spTree>
    <p:extLst>
      <p:ext uri="{BB962C8B-B14F-4D97-AF65-F5344CB8AC3E}">
        <p14:creationId xmlns:p14="http://schemas.microsoft.com/office/powerpoint/2010/main" val="286913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7632700" cy="1143000"/>
          </a:xfrm>
        </p:spPr>
        <p:txBody>
          <a:bodyPr>
            <a:normAutofit/>
          </a:bodyPr>
          <a:lstStyle/>
          <a:p>
            <a:pPr eaLnBrk="1" hangingPunct="1">
              <a:defRPr/>
            </a:pPr>
            <a:r>
              <a:rPr lang="en-GB" dirty="0">
                <a:ea typeface="+mj-ea"/>
              </a:rPr>
              <a:t>HIV / ART resistance</a:t>
            </a:r>
          </a:p>
        </p:txBody>
      </p:sp>
      <p:sp>
        <p:nvSpPr>
          <p:cNvPr id="156675" name="Rectangle 3"/>
          <p:cNvSpPr>
            <a:spLocks noGrp="1" noChangeArrowheads="1"/>
          </p:cNvSpPr>
          <p:nvPr>
            <p:ph type="body" idx="4294967295"/>
          </p:nvPr>
        </p:nvSpPr>
        <p:spPr>
          <a:xfrm>
            <a:off x="827088" y="1700213"/>
            <a:ext cx="7921625" cy="4340225"/>
          </a:xfrm>
        </p:spPr>
        <p:txBody>
          <a:bodyPr/>
          <a:lstStyle/>
          <a:p>
            <a:pPr eaLnBrk="1" hangingPunct="1">
              <a:lnSpc>
                <a:spcPct val="80000"/>
              </a:lnSpc>
              <a:spcAft>
                <a:spcPct val="25000"/>
              </a:spcAft>
              <a:buClr>
                <a:schemeClr val="tx1"/>
              </a:buClr>
              <a:buFont typeface="Arial" pitchFamily="34" charset="0"/>
              <a:buChar char="•"/>
              <a:defRPr/>
            </a:pPr>
            <a:r>
              <a:rPr lang="en-GB" altLang="en-US" dirty="0"/>
              <a:t>Resistance predominantly occurs with poor adherence</a:t>
            </a:r>
          </a:p>
          <a:p>
            <a:pPr eaLnBrk="1" hangingPunct="1">
              <a:lnSpc>
                <a:spcPct val="80000"/>
              </a:lnSpc>
              <a:spcAft>
                <a:spcPct val="25000"/>
              </a:spcAft>
              <a:buClr>
                <a:schemeClr val="tx1"/>
              </a:buClr>
              <a:defRPr/>
            </a:pPr>
            <a:r>
              <a:rPr lang="en-GB" altLang="en-US" dirty="0"/>
              <a:t>Mutations during replication of the virus are not controlled by ART &amp; are allowed to multiply</a:t>
            </a:r>
          </a:p>
          <a:p>
            <a:pPr eaLnBrk="1" hangingPunct="1">
              <a:lnSpc>
                <a:spcPct val="80000"/>
              </a:lnSpc>
              <a:spcAft>
                <a:spcPct val="25000"/>
              </a:spcAft>
              <a:buClr>
                <a:schemeClr val="tx1"/>
              </a:buClr>
              <a:buFont typeface="Arial" pitchFamily="34" charset="0"/>
              <a:buChar char="•"/>
              <a:defRPr/>
            </a:pPr>
            <a:r>
              <a:rPr lang="en-GB" altLang="en-US" dirty="0"/>
              <a:t>Resistant drugs lead to viral load failure</a:t>
            </a:r>
          </a:p>
          <a:p>
            <a:pPr eaLnBrk="1" hangingPunct="1">
              <a:lnSpc>
                <a:spcPct val="80000"/>
              </a:lnSpc>
              <a:spcAft>
                <a:spcPct val="25000"/>
              </a:spcAft>
              <a:buClr>
                <a:schemeClr val="tx1"/>
              </a:buClr>
              <a:buFont typeface="Arial" pitchFamily="34" charset="0"/>
              <a:buChar char="•"/>
              <a:defRPr/>
            </a:pPr>
            <a:r>
              <a:rPr lang="en-GB" altLang="en-US" dirty="0"/>
              <a:t>Resistance testing before ART &amp; with loss of </a:t>
            </a:r>
            <a:r>
              <a:rPr lang="en-GB" altLang="en-US" dirty="0" err="1"/>
              <a:t>virological</a:t>
            </a:r>
            <a:r>
              <a:rPr lang="en-GB" altLang="en-US" dirty="0"/>
              <a:t> control</a:t>
            </a:r>
          </a:p>
          <a:p>
            <a:pPr marL="271463" indent="-271463" eaLnBrk="1" hangingPunct="1">
              <a:lnSpc>
                <a:spcPct val="80000"/>
              </a:lnSpc>
              <a:spcAft>
                <a:spcPct val="25000"/>
              </a:spcAft>
              <a:buClr>
                <a:schemeClr val="tx1"/>
              </a:buClr>
              <a:buFont typeface="Wingdings" pitchFamily="2" charset="2"/>
              <a:buChar char="Ø"/>
              <a:defRPr/>
            </a:pPr>
            <a:endParaRPr lang="en-GB" altLang="en-US" sz="2400" dirty="0"/>
          </a:p>
          <a:p>
            <a:pPr marL="271463" indent="-271463" eaLnBrk="1" hangingPunct="1">
              <a:lnSpc>
                <a:spcPct val="80000"/>
              </a:lnSpc>
              <a:spcAft>
                <a:spcPct val="25000"/>
              </a:spcAft>
              <a:buClr>
                <a:schemeClr val="tx1"/>
              </a:buClr>
              <a:buFont typeface="Wingdings" pitchFamily="2" charset="2"/>
              <a:buChar char="Ø"/>
              <a:defRPr/>
            </a:pPr>
            <a:endParaRPr lang="en-GB" altLang="en-US" sz="2400" dirty="0"/>
          </a:p>
          <a:p>
            <a:pPr marL="271463" indent="-271463" eaLnBrk="1" hangingPunct="1">
              <a:lnSpc>
                <a:spcPct val="80000"/>
              </a:lnSpc>
              <a:spcAft>
                <a:spcPct val="25000"/>
              </a:spcAft>
              <a:buClr>
                <a:schemeClr val="tx1"/>
              </a:buClr>
              <a:buFont typeface="Wingdings" pitchFamily="2" charset="2"/>
              <a:buChar char="Ø"/>
              <a:defRPr/>
            </a:pPr>
            <a:endParaRPr lang="en-GB" altLang="en-US" sz="2400" dirty="0"/>
          </a:p>
          <a:p>
            <a:pPr marL="271463" indent="-271463" eaLnBrk="1" hangingPunct="1">
              <a:lnSpc>
                <a:spcPct val="80000"/>
              </a:lnSpc>
              <a:spcAft>
                <a:spcPct val="25000"/>
              </a:spcAft>
              <a:buClr>
                <a:schemeClr val="tx1"/>
              </a:buClr>
              <a:buFont typeface="Wingdings" pitchFamily="2" charset="2"/>
              <a:buChar char="Ø"/>
              <a:defRPr/>
            </a:pPr>
            <a:endParaRPr lang="en-GB" altLang="en-US" sz="2400" dirty="0"/>
          </a:p>
          <a:p>
            <a:pPr marL="271463" indent="-271463" eaLnBrk="1" hangingPunct="1">
              <a:lnSpc>
                <a:spcPct val="80000"/>
              </a:lnSpc>
              <a:spcAft>
                <a:spcPct val="25000"/>
              </a:spcAft>
              <a:buClr>
                <a:schemeClr val="tx1"/>
              </a:buClr>
              <a:buFont typeface="Wingdings" pitchFamily="2" charset="2"/>
              <a:buChar char="Ø"/>
              <a:defRPr/>
            </a:pPr>
            <a:endParaRPr lang="en-GB" altLang="en-US" sz="2400" dirty="0"/>
          </a:p>
          <a:p>
            <a:pPr marL="271463" indent="-271463" eaLnBrk="1" hangingPunct="1">
              <a:lnSpc>
                <a:spcPct val="80000"/>
              </a:lnSpc>
              <a:spcAft>
                <a:spcPct val="25000"/>
              </a:spcAft>
              <a:buClr>
                <a:schemeClr val="tx1"/>
              </a:buClr>
              <a:buFont typeface="Wingdings" pitchFamily="2" charset="2"/>
              <a:buChar char="Ø"/>
              <a:defRPr/>
            </a:pPr>
            <a:endParaRPr lang="en-GB" altLang="en-US" sz="2400" dirty="0"/>
          </a:p>
        </p:txBody>
      </p:sp>
    </p:spTree>
    <p:extLst>
      <p:ext uri="{BB962C8B-B14F-4D97-AF65-F5344CB8AC3E}">
        <p14:creationId xmlns:p14="http://schemas.microsoft.com/office/powerpoint/2010/main" val="42827815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7632700" cy="1143000"/>
          </a:xfrm>
        </p:spPr>
        <p:txBody>
          <a:bodyPr>
            <a:normAutofit/>
          </a:bodyPr>
          <a:lstStyle/>
          <a:p>
            <a:pPr eaLnBrk="1" hangingPunct="1">
              <a:defRPr/>
            </a:pPr>
            <a:r>
              <a:rPr lang="en-GB" dirty="0">
                <a:ea typeface="+mj-ea"/>
              </a:rPr>
              <a:t>ART resistance</a:t>
            </a:r>
          </a:p>
        </p:txBody>
      </p:sp>
      <p:sp>
        <p:nvSpPr>
          <p:cNvPr id="348163" name="Rectangle 3"/>
          <p:cNvSpPr>
            <a:spLocks noGrp="1" noChangeArrowheads="1"/>
          </p:cNvSpPr>
          <p:nvPr>
            <p:ph type="body" idx="4294967295"/>
          </p:nvPr>
        </p:nvSpPr>
        <p:spPr>
          <a:xfrm>
            <a:off x="539750" y="1341438"/>
            <a:ext cx="8208963" cy="4699000"/>
          </a:xfrm>
        </p:spPr>
        <p:txBody>
          <a:bodyPr/>
          <a:lstStyle/>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p:txBody>
      </p:sp>
      <p:pic>
        <p:nvPicPr>
          <p:cNvPr id="348164" name="Picture 2"/>
          <p:cNvPicPr>
            <a:picLocks noChangeAspect="1" noChangeArrowheads="1"/>
          </p:cNvPicPr>
          <p:nvPr/>
        </p:nvPicPr>
        <p:blipFill>
          <a:blip r:embed="rId3"/>
          <a:srcRect/>
          <a:stretch>
            <a:fillRect/>
          </a:stretch>
        </p:blipFill>
        <p:spPr bwMode="auto">
          <a:xfrm>
            <a:off x="338138" y="404813"/>
            <a:ext cx="8442325" cy="5376862"/>
          </a:xfrm>
          <a:prstGeom prst="rect">
            <a:avLst/>
          </a:prstGeom>
          <a:noFill/>
          <a:ln w="9525">
            <a:noFill/>
            <a:miter lim="800000"/>
            <a:headEnd/>
            <a:tailEnd/>
          </a:ln>
        </p:spPr>
      </p:pic>
    </p:spTree>
    <p:extLst>
      <p:ext uri="{BB962C8B-B14F-4D97-AF65-F5344CB8AC3E}">
        <p14:creationId xmlns:p14="http://schemas.microsoft.com/office/powerpoint/2010/main" val="18577568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D85B-12FA-45FA-8BB0-9AD25FAC7AA9}"/>
              </a:ext>
            </a:extLst>
          </p:cNvPr>
          <p:cNvSpPr>
            <a:spLocks noGrp="1"/>
          </p:cNvSpPr>
          <p:nvPr>
            <p:ph type="ctrTitle"/>
          </p:nvPr>
        </p:nvSpPr>
        <p:spPr/>
        <p:txBody>
          <a:bodyPr/>
          <a:lstStyle/>
          <a:p>
            <a:r>
              <a:rPr lang="en-GB" dirty="0"/>
              <a:t>Adherence as a leading cause of Resistance</a:t>
            </a:r>
          </a:p>
        </p:txBody>
      </p:sp>
    </p:spTree>
    <p:extLst>
      <p:ext uri="{BB962C8B-B14F-4D97-AF65-F5344CB8AC3E}">
        <p14:creationId xmlns:p14="http://schemas.microsoft.com/office/powerpoint/2010/main" val="126825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11188" y="333375"/>
            <a:ext cx="7632700" cy="1143000"/>
          </a:xfrm>
        </p:spPr>
        <p:txBody>
          <a:bodyPr>
            <a:normAutofit/>
          </a:bodyPr>
          <a:lstStyle/>
          <a:p>
            <a:pPr eaLnBrk="1" hangingPunct="1"/>
            <a:r>
              <a:rPr lang="en-GB"/>
              <a:t>Adherence associated Factors</a:t>
            </a:r>
          </a:p>
        </p:txBody>
      </p:sp>
      <p:sp>
        <p:nvSpPr>
          <p:cNvPr id="156675" name="Rectangle 3"/>
          <p:cNvSpPr>
            <a:spLocks noGrp="1" noChangeArrowheads="1"/>
          </p:cNvSpPr>
          <p:nvPr>
            <p:ph type="body" idx="4294967295"/>
          </p:nvPr>
        </p:nvSpPr>
        <p:spPr>
          <a:xfrm>
            <a:off x="755650" y="1628775"/>
            <a:ext cx="7345363" cy="3959225"/>
          </a:xfrm>
        </p:spPr>
        <p:txBody>
          <a:bodyPr/>
          <a:lstStyle/>
          <a:p>
            <a:pPr eaLnBrk="1" hangingPunct="1">
              <a:buFont typeface="Arial" pitchFamily="34" charset="0"/>
              <a:buChar char="•"/>
              <a:defRPr/>
            </a:pPr>
            <a:r>
              <a:rPr lang="en-GB" dirty="0"/>
              <a:t>Lack of understanding</a:t>
            </a:r>
          </a:p>
          <a:p>
            <a:pPr eaLnBrk="1" hangingPunct="1">
              <a:buFont typeface="Arial" pitchFamily="34" charset="0"/>
              <a:buChar char="•"/>
              <a:defRPr/>
            </a:pPr>
            <a:r>
              <a:rPr lang="en-US" dirty="0"/>
              <a:t>Younger age</a:t>
            </a:r>
            <a:endParaRPr lang="en-GB" dirty="0"/>
          </a:p>
          <a:p>
            <a:pPr eaLnBrk="1" hangingPunct="1">
              <a:buFont typeface="Arial" pitchFamily="34" charset="0"/>
              <a:buChar char="•"/>
              <a:defRPr/>
            </a:pPr>
            <a:r>
              <a:rPr lang="en-US" dirty="0"/>
              <a:t>Psychosocial issues </a:t>
            </a:r>
          </a:p>
          <a:p>
            <a:pPr eaLnBrk="1" hangingPunct="1">
              <a:buFont typeface="Arial" pitchFamily="34" charset="0"/>
              <a:buChar char="•"/>
              <a:defRPr/>
            </a:pPr>
            <a:r>
              <a:rPr lang="en-US" dirty="0"/>
              <a:t>Nondisclosure of HIV </a:t>
            </a:r>
            <a:r>
              <a:rPr lang="en-US" dirty="0" err="1"/>
              <a:t>serostatus</a:t>
            </a:r>
            <a:r>
              <a:rPr lang="en-US" i="1" dirty="0"/>
              <a:t> </a:t>
            </a:r>
            <a:endParaRPr lang="en-GB" dirty="0"/>
          </a:p>
          <a:p>
            <a:pPr eaLnBrk="1" hangingPunct="1">
              <a:buFont typeface="Arial" pitchFamily="34" charset="0"/>
              <a:buChar char="•"/>
              <a:defRPr/>
            </a:pPr>
            <a:r>
              <a:rPr lang="en-US" dirty="0"/>
              <a:t>Substance abuse</a:t>
            </a:r>
          </a:p>
          <a:p>
            <a:pPr eaLnBrk="1" hangingPunct="1">
              <a:buFont typeface="Arial" pitchFamily="34" charset="0"/>
              <a:buChar char="•"/>
              <a:defRPr/>
            </a:pPr>
            <a:r>
              <a:rPr lang="en-US" dirty="0"/>
              <a:t>Stigma</a:t>
            </a:r>
            <a:r>
              <a:rPr lang="en-US" i="1" dirty="0"/>
              <a:t> </a:t>
            </a:r>
          </a:p>
          <a:p>
            <a:pPr eaLnBrk="1" hangingPunct="1">
              <a:buFont typeface="Arial" pitchFamily="34" charset="0"/>
              <a:buChar char="•"/>
              <a:defRPr/>
            </a:pPr>
            <a:endParaRPr lang="en-GB" dirty="0"/>
          </a:p>
          <a:p>
            <a:pPr marL="271463" indent="-271463" eaLnBrk="1" hangingPunct="1">
              <a:lnSpc>
                <a:spcPct val="80000"/>
              </a:lnSpc>
              <a:spcAft>
                <a:spcPct val="25000"/>
              </a:spcAft>
              <a:buClr>
                <a:schemeClr val="tx1"/>
              </a:buClr>
              <a:buFont typeface="Wingdings" pitchFamily="2" charset="2"/>
              <a:buChar char="Ø"/>
              <a:defRPr/>
            </a:pPr>
            <a:endParaRPr lang="en-GB" altLang="en-US" sz="24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9750" y="333375"/>
            <a:ext cx="7632700" cy="1143000"/>
          </a:xfrm>
        </p:spPr>
        <p:txBody>
          <a:bodyPr>
            <a:normAutofit/>
          </a:bodyPr>
          <a:lstStyle/>
          <a:p>
            <a:pPr eaLnBrk="1" hangingPunct="1">
              <a:defRPr/>
            </a:pPr>
            <a:r>
              <a:rPr lang="en-GB" dirty="0"/>
              <a:t>Adherence associated Factors</a:t>
            </a:r>
            <a:endParaRPr lang="en-GB" dirty="0">
              <a:ea typeface="+mj-ea"/>
            </a:endParaRPr>
          </a:p>
        </p:txBody>
      </p:sp>
      <p:sp>
        <p:nvSpPr>
          <p:cNvPr id="156675" name="Rectangle 3"/>
          <p:cNvSpPr>
            <a:spLocks noGrp="1" noChangeArrowheads="1"/>
          </p:cNvSpPr>
          <p:nvPr>
            <p:ph type="body" idx="4294967295"/>
          </p:nvPr>
        </p:nvSpPr>
        <p:spPr>
          <a:xfrm>
            <a:off x="684213" y="1628775"/>
            <a:ext cx="7920037" cy="4411663"/>
          </a:xfrm>
        </p:spPr>
        <p:txBody>
          <a:bodyPr/>
          <a:lstStyle/>
          <a:p>
            <a:pPr eaLnBrk="1" hangingPunct="1">
              <a:lnSpc>
                <a:spcPct val="80000"/>
              </a:lnSpc>
              <a:spcAft>
                <a:spcPct val="25000"/>
              </a:spcAft>
              <a:buClr>
                <a:schemeClr val="tx1"/>
              </a:buClr>
              <a:buFont typeface="Arial" pitchFamily="34" charset="0"/>
              <a:buChar char="•"/>
              <a:defRPr/>
            </a:pPr>
            <a:r>
              <a:rPr lang="en-GB" altLang="en-US" dirty="0"/>
              <a:t>Personal commitment</a:t>
            </a:r>
          </a:p>
          <a:p>
            <a:pPr eaLnBrk="1" hangingPunct="1">
              <a:lnSpc>
                <a:spcPct val="80000"/>
              </a:lnSpc>
              <a:spcAft>
                <a:spcPct val="25000"/>
              </a:spcAft>
              <a:buClr>
                <a:schemeClr val="tx1"/>
              </a:buClr>
              <a:buFont typeface="Arial" pitchFamily="34" charset="0"/>
              <a:buChar char="•"/>
              <a:defRPr/>
            </a:pPr>
            <a:r>
              <a:rPr lang="en-GB" altLang="en-US" dirty="0"/>
              <a:t>Lifestyle and work</a:t>
            </a:r>
          </a:p>
          <a:p>
            <a:pPr eaLnBrk="1" hangingPunct="1">
              <a:buFont typeface="Arial" pitchFamily="34" charset="0"/>
              <a:buChar char="•"/>
              <a:defRPr/>
            </a:pPr>
            <a:r>
              <a:rPr lang="en-US" dirty="0"/>
              <a:t>Difficulty with taking medication </a:t>
            </a:r>
            <a:endParaRPr lang="en-GB" dirty="0"/>
          </a:p>
          <a:p>
            <a:pPr eaLnBrk="1" hangingPunct="1">
              <a:buFont typeface="Arial" pitchFamily="34" charset="0"/>
              <a:buChar char="•"/>
              <a:defRPr/>
            </a:pPr>
            <a:r>
              <a:rPr lang="en-US" dirty="0"/>
              <a:t>Complex regimens and adverse drug effects</a:t>
            </a:r>
            <a:endParaRPr lang="en-GB" dirty="0"/>
          </a:p>
          <a:p>
            <a:pPr eaLnBrk="1" hangingPunct="1">
              <a:buFont typeface="Arial" pitchFamily="34" charset="0"/>
              <a:buChar char="•"/>
              <a:defRPr/>
            </a:pPr>
            <a:r>
              <a:rPr lang="en-US" dirty="0"/>
              <a:t>Cost issues</a:t>
            </a:r>
          </a:p>
          <a:p>
            <a:pPr eaLnBrk="1" hangingPunct="1">
              <a:buFont typeface="Arial" pitchFamily="34" charset="0"/>
              <a:buChar char="•"/>
              <a:defRPr/>
            </a:pPr>
            <a:r>
              <a:rPr lang="en-GB" altLang="en-US" dirty="0"/>
              <a:t>Support from partner, family, friends</a:t>
            </a:r>
          </a:p>
          <a:p>
            <a:pPr eaLnBrk="1" hangingPunct="1">
              <a:buFont typeface="Arial" pitchFamily="34" charset="0"/>
              <a:buChar char="•"/>
              <a:defRPr/>
            </a:pPr>
            <a:endParaRPr lang="en-GB" dirty="0"/>
          </a:p>
          <a:p>
            <a:pPr marL="271463" indent="-271463" eaLnBrk="1" hangingPunct="1">
              <a:lnSpc>
                <a:spcPct val="80000"/>
              </a:lnSpc>
              <a:spcAft>
                <a:spcPct val="25000"/>
              </a:spcAft>
              <a:buClr>
                <a:schemeClr val="tx1"/>
              </a:buClr>
              <a:buFont typeface="Wingdings" pitchFamily="2" charset="2"/>
              <a:buChar char="Ø"/>
              <a:defRPr/>
            </a:pPr>
            <a:endParaRPr lang="en-GB" altLang="en-US"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a:xfrm>
            <a:off x="0" y="274638"/>
            <a:ext cx="8229600" cy="1143000"/>
          </a:xfrm>
        </p:spPr>
        <p:txBody>
          <a:bodyPr/>
          <a:lstStyle/>
          <a:p>
            <a:pPr eaLnBrk="1" hangingPunct="1"/>
            <a:r>
              <a:rPr lang="en-GB" sz="4000" dirty="0">
                <a:ea typeface="ＭＳ Ｐゴシック" charset="-128"/>
                <a:cs typeface="ＭＳ Ｐゴシック" charset="-128"/>
              </a:rPr>
              <a:t>Goals of HIV therapy</a:t>
            </a:r>
          </a:p>
        </p:txBody>
      </p:sp>
      <p:sp>
        <p:nvSpPr>
          <p:cNvPr id="288771" name="Rectangle 3"/>
          <p:cNvSpPr>
            <a:spLocks noGrp="1" noChangeArrowheads="1"/>
          </p:cNvSpPr>
          <p:nvPr>
            <p:ph type="body" idx="4294967295"/>
          </p:nvPr>
        </p:nvSpPr>
        <p:spPr>
          <a:xfrm>
            <a:off x="755650" y="1412875"/>
            <a:ext cx="7773988" cy="4279900"/>
          </a:xfrm>
        </p:spPr>
        <p:txBody>
          <a:bodyPr/>
          <a:lstStyle/>
          <a:p>
            <a:pPr defTabSz="914400" eaLnBrk="1" hangingPunct="1">
              <a:spcBef>
                <a:spcPct val="0"/>
              </a:spcBef>
            </a:pPr>
            <a:r>
              <a:rPr lang="en-GB" dirty="0">
                <a:ea typeface="ＭＳ Ｐゴシック" charset="-128"/>
                <a:cs typeface="ＭＳ Ｐゴシック" charset="-128"/>
              </a:rPr>
              <a:t>The primary goal is to prevent HIV-related morbidity and mortality. </a:t>
            </a:r>
          </a:p>
          <a:p>
            <a:pPr defTabSz="914400" eaLnBrk="1" hangingPunct="1"/>
            <a:r>
              <a:rPr lang="en-US" dirty="0">
                <a:ea typeface="ＭＳ Ｐゴシック" charset="-128"/>
                <a:cs typeface="ＭＳ Ｐゴシック" charset="-128"/>
              </a:rPr>
              <a:t>Suppress HIV viral load to undetectable</a:t>
            </a:r>
          </a:p>
          <a:p>
            <a:pPr defTabSz="914400" eaLnBrk="1" hangingPunct="1"/>
            <a:r>
              <a:rPr lang="en-US" dirty="0">
                <a:ea typeface="ＭＳ Ｐゴシック" charset="-128"/>
                <a:cs typeface="ＭＳ Ｐゴシック" charset="-128"/>
              </a:rPr>
              <a:t>Restore and/or preserve immunologic function</a:t>
            </a:r>
          </a:p>
          <a:p>
            <a:pPr defTabSz="914400" eaLnBrk="1" hangingPunct="1"/>
            <a:r>
              <a:rPr lang="en-US" dirty="0">
                <a:ea typeface="ＭＳ Ｐゴシック" charset="-128"/>
                <a:cs typeface="ＭＳ Ｐゴシック" charset="-128"/>
              </a:rPr>
              <a:t>Prevent HIV transmission</a:t>
            </a:r>
          </a:p>
          <a:p>
            <a:pPr defTabSz="914400" eaLnBrk="1" hangingPunct="1"/>
            <a:r>
              <a:rPr lang="en-US" dirty="0">
                <a:ea typeface="ＭＳ Ｐゴシック" charset="-128"/>
                <a:cs typeface="ＭＳ Ｐゴシック" charset="-128"/>
              </a:rPr>
              <a:t>Treatment is lifelong</a:t>
            </a:r>
          </a:p>
          <a:p>
            <a:pPr lvl="1" defTabSz="914400" eaLnBrk="1" hangingPunct="1">
              <a:lnSpc>
                <a:spcPct val="90000"/>
              </a:lnSpc>
              <a:buClr>
                <a:schemeClr val="tx1"/>
              </a:buClr>
              <a:buFont typeface="Wingdings" charset="2"/>
              <a:buChar char="Ø"/>
            </a:pPr>
            <a:endParaRPr lang="en-GB" sz="2000" dirty="0">
              <a:cs typeface="MS PGothic" pitchFamily="34" charset="-128"/>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9750" y="549275"/>
            <a:ext cx="7632700" cy="1143000"/>
          </a:xfrm>
        </p:spPr>
        <p:txBody>
          <a:bodyPr>
            <a:normAutofit fontScale="90000"/>
          </a:bodyPr>
          <a:lstStyle/>
          <a:p>
            <a:pPr eaLnBrk="1" hangingPunct="1">
              <a:defRPr/>
            </a:pPr>
            <a:r>
              <a:rPr lang="en-GB" dirty="0">
                <a:ea typeface="+mj-ea"/>
              </a:rPr>
              <a:t>Consequences of poor adherence</a:t>
            </a:r>
          </a:p>
        </p:txBody>
      </p:sp>
      <p:sp>
        <p:nvSpPr>
          <p:cNvPr id="339971" name="Rectangle 3"/>
          <p:cNvSpPr>
            <a:spLocks noGrp="1" noChangeArrowheads="1"/>
          </p:cNvSpPr>
          <p:nvPr>
            <p:ph type="body" idx="4294967295"/>
          </p:nvPr>
        </p:nvSpPr>
        <p:spPr>
          <a:xfrm>
            <a:off x="755650" y="1341438"/>
            <a:ext cx="7704138" cy="4699000"/>
          </a:xfrm>
        </p:spPr>
        <p:txBody>
          <a:bodyPr/>
          <a:lstStyle/>
          <a:p>
            <a:pPr eaLnBrk="1" hangingPunct="1">
              <a:lnSpc>
                <a:spcPct val="80000"/>
              </a:lnSpc>
              <a:spcAft>
                <a:spcPct val="25000"/>
              </a:spcAft>
              <a:buClr>
                <a:schemeClr val="tx1"/>
              </a:buClr>
            </a:pPr>
            <a:endParaRPr lang="en-GB">
              <a:ea typeface="ＭＳ Ｐゴシック" charset="-128"/>
              <a:cs typeface="ＭＳ Ｐゴシック" charset="-128"/>
            </a:endParaRPr>
          </a:p>
          <a:p>
            <a:pPr eaLnBrk="1" hangingPunct="1">
              <a:lnSpc>
                <a:spcPct val="80000"/>
              </a:lnSpc>
              <a:spcAft>
                <a:spcPct val="25000"/>
              </a:spcAft>
              <a:buClr>
                <a:schemeClr val="tx1"/>
              </a:buClr>
            </a:pPr>
            <a:endParaRPr lang="en-GB" sz="2400">
              <a:ea typeface="ＭＳ Ｐゴシック" charset="-128"/>
              <a:cs typeface="ＭＳ Ｐゴシック" charset="-128"/>
            </a:endParaRPr>
          </a:p>
          <a:p>
            <a:pPr eaLnBrk="1" hangingPunct="1">
              <a:lnSpc>
                <a:spcPct val="80000"/>
              </a:lnSpc>
              <a:spcAft>
                <a:spcPct val="25000"/>
              </a:spcAft>
              <a:buClr>
                <a:schemeClr val="tx1"/>
              </a:buClr>
            </a:pPr>
            <a:r>
              <a:rPr lang="en-GB">
                <a:ea typeface="ＭＳ Ｐゴシック" charset="-128"/>
                <a:cs typeface="ＭＳ Ｐゴシック" charset="-128"/>
              </a:rPr>
              <a:t>Incomplete viral suppression</a:t>
            </a:r>
          </a:p>
          <a:p>
            <a:pPr eaLnBrk="1" hangingPunct="1">
              <a:lnSpc>
                <a:spcPct val="80000"/>
              </a:lnSpc>
              <a:spcAft>
                <a:spcPct val="25000"/>
              </a:spcAft>
              <a:buClr>
                <a:schemeClr val="tx1"/>
              </a:buClr>
            </a:pPr>
            <a:r>
              <a:rPr lang="en-GB">
                <a:ea typeface="ＭＳ Ｐゴシック" charset="-128"/>
                <a:cs typeface="ＭＳ Ｐゴシック" charset="-128"/>
              </a:rPr>
              <a:t>Continued destruction of immune system</a:t>
            </a:r>
          </a:p>
          <a:p>
            <a:pPr eaLnBrk="1" hangingPunct="1">
              <a:lnSpc>
                <a:spcPct val="80000"/>
              </a:lnSpc>
              <a:spcAft>
                <a:spcPct val="25000"/>
              </a:spcAft>
              <a:buClr>
                <a:schemeClr val="tx1"/>
              </a:buClr>
            </a:pPr>
            <a:r>
              <a:rPr lang="en-GB">
                <a:ea typeface="ＭＳ Ｐゴシック" charset="-128"/>
                <a:cs typeface="ＭＳ Ｐゴシック" charset="-128"/>
              </a:rPr>
              <a:t>Disease progression</a:t>
            </a:r>
          </a:p>
          <a:p>
            <a:pPr eaLnBrk="1" hangingPunct="1">
              <a:lnSpc>
                <a:spcPct val="80000"/>
              </a:lnSpc>
              <a:spcAft>
                <a:spcPct val="25000"/>
              </a:spcAft>
              <a:buClr>
                <a:schemeClr val="tx1"/>
              </a:buClr>
            </a:pPr>
            <a:r>
              <a:rPr lang="en-GB">
                <a:ea typeface="ＭＳ Ｐゴシック" charset="-128"/>
                <a:cs typeface="ＭＳ Ｐゴシック" charset="-128"/>
              </a:rPr>
              <a:t>Emergence of resistant strains</a:t>
            </a:r>
          </a:p>
          <a:p>
            <a:pPr eaLnBrk="1" hangingPunct="1">
              <a:lnSpc>
                <a:spcPct val="80000"/>
              </a:lnSpc>
              <a:spcAft>
                <a:spcPct val="25000"/>
              </a:spcAft>
              <a:buClr>
                <a:schemeClr val="tx1"/>
              </a:buClr>
            </a:pPr>
            <a:r>
              <a:rPr lang="en-GB">
                <a:ea typeface="ＭＳ Ｐゴシック" charset="-128"/>
                <a:cs typeface="ＭＳ Ｐゴシック" charset="-128"/>
              </a:rPr>
              <a:t>Limited future options</a:t>
            </a:r>
          </a:p>
          <a:p>
            <a:pPr eaLnBrk="1" hangingPunct="1">
              <a:lnSpc>
                <a:spcPct val="80000"/>
              </a:lnSpc>
              <a:spcAft>
                <a:spcPct val="25000"/>
              </a:spcAft>
              <a:buClr>
                <a:schemeClr val="tx1"/>
              </a:buClr>
            </a:pPr>
            <a:endParaRPr lang="en-GB">
              <a:ea typeface="ＭＳ Ｐゴシック" charset="-128"/>
              <a:cs typeface="ＭＳ Ｐゴシック" charset="-128"/>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itle 1"/>
          <p:cNvSpPr>
            <a:spLocks noGrp="1"/>
          </p:cNvSpPr>
          <p:nvPr>
            <p:ph type="ctrTitle"/>
          </p:nvPr>
        </p:nvSpPr>
        <p:spPr>
          <a:xfrm>
            <a:off x="468313" y="765175"/>
            <a:ext cx="8275637" cy="647700"/>
          </a:xfrm>
        </p:spPr>
        <p:txBody>
          <a:bodyPr>
            <a:normAutofit fontScale="90000"/>
          </a:bodyPr>
          <a:lstStyle/>
          <a:p>
            <a:pPr eaLnBrk="1" hangingPunct="1"/>
            <a:r>
              <a:rPr lang="en-GB" dirty="0">
                <a:ea typeface="ＭＳ Ｐゴシック" charset="-128"/>
                <a:cs typeface="ＭＳ Ｐゴシック" charset="-128"/>
              </a:rPr>
              <a:t>Nursing role in ongoing adherence</a:t>
            </a:r>
          </a:p>
        </p:txBody>
      </p:sp>
      <p:sp>
        <p:nvSpPr>
          <p:cNvPr id="342019" name="Subtitle 2"/>
          <p:cNvSpPr>
            <a:spLocks noGrp="1"/>
          </p:cNvSpPr>
          <p:nvPr>
            <p:ph type="subTitle" idx="1"/>
          </p:nvPr>
        </p:nvSpPr>
        <p:spPr>
          <a:xfrm>
            <a:off x="539750" y="1628775"/>
            <a:ext cx="8353425" cy="4010025"/>
          </a:xfrm>
        </p:spPr>
        <p:txBody>
          <a:bodyPr/>
          <a:lstStyle/>
          <a:p>
            <a:pPr marL="457200" indent="-457200" algn="l" eaLnBrk="1" hangingPunct="1">
              <a:buFont typeface="Arial" charset="-52"/>
              <a:buChar char="•"/>
            </a:pPr>
            <a:r>
              <a:rPr lang="en-GB" dirty="0">
                <a:solidFill>
                  <a:schemeClr val="tx1"/>
                </a:solidFill>
                <a:ea typeface="ＭＳ Ｐゴシック" charset="-128"/>
                <a:cs typeface="ＭＳ Ｐゴシック" charset="-128"/>
              </a:rPr>
              <a:t>Acknowledge you understand it’s difficult</a:t>
            </a:r>
          </a:p>
          <a:p>
            <a:pPr marL="457200" indent="-457200" algn="l" eaLnBrk="1" hangingPunct="1">
              <a:buFont typeface="Arial" charset="-52"/>
              <a:buChar char="•"/>
            </a:pPr>
            <a:r>
              <a:rPr lang="en-GB" dirty="0">
                <a:solidFill>
                  <a:schemeClr val="tx1"/>
                </a:solidFill>
                <a:ea typeface="ＭＳ Ｐゴシック" charset="-128"/>
                <a:cs typeface="ＭＳ Ｐゴシック" charset="-128"/>
              </a:rPr>
              <a:t>Confirm understanding of their regimen</a:t>
            </a:r>
          </a:p>
          <a:p>
            <a:pPr marL="457200" indent="-457200" algn="l" eaLnBrk="1" hangingPunct="1">
              <a:buFont typeface="Arial" charset="-52"/>
              <a:buChar char="•"/>
            </a:pPr>
            <a:r>
              <a:rPr lang="en-GB" dirty="0">
                <a:solidFill>
                  <a:schemeClr val="tx1"/>
                </a:solidFill>
                <a:ea typeface="ＭＳ Ｐゴシック" charset="-128"/>
                <a:cs typeface="ＭＳ Ｐゴシック" charset="-128"/>
              </a:rPr>
              <a:t>Assess adherence</a:t>
            </a:r>
          </a:p>
          <a:p>
            <a:pPr marL="457200" indent="-457200" algn="l" eaLnBrk="1" hangingPunct="1">
              <a:buFont typeface="Arial" charset="-52"/>
              <a:buChar char="•"/>
            </a:pPr>
            <a:r>
              <a:rPr lang="en-GB" dirty="0">
                <a:solidFill>
                  <a:schemeClr val="tx1"/>
                </a:solidFill>
                <a:ea typeface="ＭＳ Ｐゴシック" charset="-128"/>
                <a:cs typeface="ＭＳ Ｐゴシック" charset="-128"/>
              </a:rPr>
              <a:t>Find out reasons for missed doses</a:t>
            </a:r>
          </a:p>
          <a:p>
            <a:pPr marL="457200" indent="-457200" algn="l" eaLnBrk="1" hangingPunct="1">
              <a:buFont typeface="Arial" charset="-52"/>
              <a:buChar char="•"/>
            </a:pPr>
            <a:r>
              <a:rPr lang="en-GB" dirty="0">
                <a:solidFill>
                  <a:schemeClr val="tx1"/>
                </a:solidFill>
                <a:ea typeface="ＭＳ Ｐゴシック" charset="-128"/>
                <a:cs typeface="ＭＳ Ｐゴシック" charset="-128"/>
              </a:rPr>
              <a:t>Ask about side effects</a:t>
            </a:r>
          </a:p>
          <a:p>
            <a:pPr marL="457200" indent="-457200" algn="l" eaLnBrk="1" hangingPunct="1">
              <a:buFont typeface="Arial" charset="-52"/>
              <a:buChar char="•"/>
            </a:pPr>
            <a:r>
              <a:rPr lang="en-GB" dirty="0">
                <a:solidFill>
                  <a:schemeClr val="tx1"/>
                </a:solidFill>
                <a:ea typeface="ＭＳ Ｐゴシック" charset="-128"/>
                <a:cs typeface="ＭＳ Ｐゴシック" charset="-128"/>
              </a:rPr>
              <a:t>Offer suggestions to overcome obstacles</a:t>
            </a:r>
          </a:p>
          <a:p>
            <a:pPr marL="457200" indent="-457200" eaLnBrk="1" hangingPunct="1">
              <a:buFont typeface="Arial" charset="-52"/>
              <a:buChar char="•"/>
            </a:pPr>
            <a:endParaRPr lang="en-GB" dirty="0">
              <a:solidFill>
                <a:schemeClr val="tx1"/>
              </a:solidFill>
              <a:ea typeface="ＭＳ Ｐゴシック" charset="-128"/>
              <a:cs typeface="ＭＳ Ｐゴシック"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9750" y="549275"/>
            <a:ext cx="7632700" cy="1143000"/>
          </a:xfrm>
        </p:spPr>
        <p:txBody>
          <a:bodyPr>
            <a:normAutofit/>
          </a:bodyPr>
          <a:lstStyle/>
          <a:p>
            <a:pPr eaLnBrk="1" hangingPunct="1">
              <a:defRPr/>
            </a:pPr>
            <a:r>
              <a:rPr lang="en-GB" dirty="0">
                <a:ea typeface="+mj-ea"/>
              </a:rPr>
              <a:t>Multidisciplinary approach</a:t>
            </a:r>
          </a:p>
        </p:txBody>
      </p:sp>
      <p:sp>
        <p:nvSpPr>
          <p:cNvPr id="156675" name="Rectangle 3"/>
          <p:cNvSpPr>
            <a:spLocks noGrp="1" noChangeArrowheads="1"/>
          </p:cNvSpPr>
          <p:nvPr>
            <p:ph type="body" idx="4294967295"/>
          </p:nvPr>
        </p:nvSpPr>
        <p:spPr>
          <a:xfrm>
            <a:off x="755650" y="1341438"/>
            <a:ext cx="7704138" cy="4699000"/>
          </a:xfrm>
        </p:spPr>
        <p:txBody>
          <a:bodyPr/>
          <a:lstStyle/>
          <a:p>
            <a:pPr marL="0" indent="0" eaLnBrk="1" hangingPunct="1">
              <a:lnSpc>
                <a:spcPct val="80000"/>
              </a:lnSpc>
              <a:spcAft>
                <a:spcPct val="25000"/>
              </a:spcAft>
              <a:buClr>
                <a:schemeClr val="tx1"/>
              </a:buClr>
              <a:buFont typeface="Arial" charset="-52"/>
              <a:buNone/>
            </a:pPr>
            <a:r>
              <a:rPr lang="en-GB" sz="2400"/>
              <a:t>				</a:t>
            </a:r>
          </a:p>
          <a:p>
            <a:pPr marL="0" indent="0" eaLnBrk="1" hangingPunct="1">
              <a:lnSpc>
                <a:spcPct val="80000"/>
              </a:lnSpc>
              <a:spcAft>
                <a:spcPct val="25000"/>
              </a:spcAft>
              <a:buClr>
                <a:schemeClr val="tx1"/>
              </a:buClr>
              <a:buFont typeface="Arial" charset="-52"/>
              <a:buNone/>
            </a:pPr>
            <a:r>
              <a:rPr lang="en-GB" sz="2400"/>
              <a:t>					</a:t>
            </a:r>
            <a:r>
              <a:rPr lang="en-GB" sz="2800" b="1"/>
              <a:t>Same message from all</a:t>
            </a:r>
          </a:p>
          <a:p>
            <a:pPr marL="0" indent="0" eaLnBrk="1" hangingPunct="1">
              <a:lnSpc>
                <a:spcPct val="80000"/>
              </a:lnSpc>
              <a:spcAft>
                <a:spcPct val="25000"/>
              </a:spcAft>
              <a:buClr>
                <a:schemeClr val="tx1"/>
              </a:buClr>
            </a:pPr>
            <a:endParaRPr lang="en-GB"/>
          </a:p>
        </p:txBody>
      </p:sp>
      <p:sp>
        <p:nvSpPr>
          <p:cNvPr id="2" name="Oval 1"/>
          <p:cNvSpPr/>
          <p:nvPr/>
        </p:nvSpPr>
        <p:spPr>
          <a:xfrm>
            <a:off x="2771775" y="2852738"/>
            <a:ext cx="3362325" cy="22320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800" b="1" dirty="0"/>
              <a:t>Adherence message for the patient</a:t>
            </a:r>
          </a:p>
        </p:txBody>
      </p:sp>
      <p:sp>
        <p:nvSpPr>
          <p:cNvPr id="8" name="Rectangle 7"/>
          <p:cNvSpPr/>
          <p:nvPr/>
        </p:nvSpPr>
        <p:spPr>
          <a:xfrm>
            <a:off x="1162050" y="2295525"/>
            <a:ext cx="2276475" cy="1114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400" b="1" dirty="0"/>
              <a:t>Doctors</a:t>
            </a:r>
          </a:p>
        </p:txBody>
      </p:sp>
      <p:sp>
        <p:nvSpPr>
          <p:cNvPr id="9" name="Rectangle 8"/>
          <p:cNvSpPr/>
          <p:nvPr/>
        </p:nvSpPr>
        <p:spPr>
          <a:xfrm>
            <a:off x="1187450" y="4292600"/>
            <a:ext cx="2276475" cy="1114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400" b="1" dirty="0"/>
              <a:t>Pharmacist</a:t>
            </a:r>
          </a:p>
        </p:txBody>
      </p:sp>
      <p:sp>
        <p:nvSpPr>
          <p:cNvPr id="10" name="Rectangle 9"/>
          <p:cNvSpPr/>
          <p:nvPr/>
        </p:nvSpPr>
        <p:spPr>
          <a:xfrm>
            <a:off x="5435600" y="4305300"/>
            <a:ext cx="2278063" cy="11128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400" b="1" dirty="0"/>
              <a:t>Counsellor</a:t>
            </a:r>
          </a:p>
        </p:txBody>
      </p:sp>
      <p:sp>
        <p:nvSpPr>
          <p:cNvPr id="11" name="Rectangle 10"/>
          <p:cNvSpPr/>
          <p:nvPr/>
        </p:nvSpPr>
        <p:spPr>
          <a:xfrm>
            <a:off x="5435600" y="2295525"/>
            <a:ext cx="2278063" cy="1114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400" b="1" dirty="0"/>
              <a:t>Nurses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116013" y="476250"/>
            <a:ext cx="6856412" cy="1143000"/>
          </a:xfrm>
        </p:spPr>
        <p:txBody>
          <a:bodyPr>
            <a:normAutofit/>
          </a:bodyPr>
          <a:lstStyle/>
          <a:p>
            <a:pPr eaLnBrk="1" hangingPunct="1"/>
            <a:r>
              <a:rPr lang="en-GB"/>
              <a:t>Side effects</a:t>
            </a:r>
          </a:p>
        </p:txBody>
      </p:sp>
      <p:sp>
        <p:nvSpPr>
          <p:cNvPr id="70659" name="Rectangle 3"/>
          <p:cNvSpPr>
            <a:spLocks noGrp="1" noChangeArrowheads="1"/>
          </p:cNvSpPr>
          <p:nvPr>
            <p:ph type="body" idx="4294967295"/>
          </p:nvPr>
        </p:nvSpPr>
        <p:spPr>
          <a:xfrm>
            <a:off x="539750" y="1340769"/>
            <a:ext cx="7929563" cy="4628232"/>
          </a:xfrm>
        </p:spPr>
        <p:txBody>
          <a:bodyPr/>
          <a:lstStyle/>
          <a:p>
            <a:pPr marL="0" indent="0">
              <a:buNone/>
            </a:pPr>
            <a:r>
              <a:rPr lang="en-GB" dirty="0"/>
              <a:t>Common (Short Term)</a:t>
            </a:r>
          </a:p>
          <a:p>
            <a:pPr lvl="0"/>
            <a:r>
              <a:rPr lang="en-GB" dirty="0"/>
              <a:t>GI gastrointestinal-nausea, vomiting</a:t>
            </a:r>
            <a:r>
              <a:rPr lang="en-GB"/>
              <a:t>, diarrhoea</a:t>
            </a:r>
            <a:endParaRPr lang="en-GB" dirty="0"/>
          </a:p>
          <a:p>
            <a:pPr lvl="0"/>
            <a:r>
              <a:rPr lang="en-GB" dirty="0"/>
              <a:t>Central nervous system: headaches, fatigue, insomnia, dream, low mood</a:t>
            </a:r>
          </a:p>
          <a:p>
            <a:pPr lvl="0"/>
            <a:r>
              <a:rPr lang="en-GB" dirty="0"/>
              <a:t>Rash</a:t>
            </a:r>
          </a:p>
          <a:p>
            <a:pPr marL="0" indent="0">
              <a:buNone/>
            </a:pPr>
            <a:r>
              <a:rPr lang="en-GB" dirty="0"/>
              <a:t>Long term</a:t>
            </a:r>
          </a:p>
          <a:p>
            <a:pPr lvl="0"/>
            <a:r>
              <a:rPr lang="en-GB" dirty="0"/>
              <a:t>Lipids, Liver, bone density, weight gain</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187450" y="476250"/>
            <a:ext cx="6856413" cy="1143000"/>
          </a:xfrm>
        </p:spPr>
        <p:txBody>
          <a:bodyPr>
            <a:normAutofit/>
          </a:bodyPr>
          <a:lstStyle/>
          <a:p>
            <a:pPr eaLnBrk="1" hangingPunct="1">
              <a:defRPr/>
            </a:pPr>
            <a:r>
              <a:rPr lang="en-GB" dirty="0">
                <a:ea typeface="+mj-ea"/>
              </a:rPr>
              <a:t>Summary</a:t>
            </a:r>
          </a:p>
        </p:txBody>
      </p:sp>
      <p:sp>
        <p:nvSpPr>
          <p:cNvPr id="74754" name="Rectangle 3"/>
          <p:cNvSpPr>
            <a:spLocks noGrp="1" noChangeArrowheads="1"/>
          </p:cNvSpPr>
          <p:nvPr>
            <p:ph type="body" idx="4294967295"/>
          </p:nvPr>
        </p:nvSpPr>
        <p:spPr>
          <a:xfrm>
            <a:off x="539750" y="1412875"/>
            <a:ext cx="7929563" cy="4340225"/>
          </a:xfrm>
        </p:spPr>
        <p:txBody>
          <a:bodyPr/>
          <a:lstStyle/>
          <a:p>
            <a:pPr eaLnBrk="1" hangingPunct="1">
              <a:lnSpc>
                <a:spcPct val="80000"/>
              </a:lnSpc>
              <a:spcAft>
                <a:spcPct val="25000"/>
              </a:spcAft>
              <a:buClr>
                <a:schemeClr val="tx1"/>
              </a:buClr>
            </a:pPr>
            <a:endParaRPr lang="en-GB" altLang="en-US" dirty="0">
              <a:cs typeface="ＭＳ Ｐゴシック"/>
            </a:endParaRPr>
          </a:p>
          <a:p>
            <a:pPr eaLnBrk="1" hangingPunct="1">
              <a:lnSpc>
                <a:spcPct val="80000"/>
              </a:lnSpc>
              <a:spcAft>
                <a:spcPct val="25000"/>
              </a:spcAft>
              <a:buClr>
                <a:schemeClr val="tx1"/>
              </a:buClr>
            </a:pPr>
            <a:r>
              <a:rPr lang="en-GB" altLang="en-US" dirty="0">
                <a:cs typeface="ＭＳ Ｐゴシック"/>
              </a:rPr>
              <a:t>ART prolongs life</a:t>
            </a:r>
          </a:p>
          <a:p>
            <a:pPr eaLnBrk="1" hangingPunct="1">
              <a:lnSpc>
                <a:spcPct val="80000"/>
              </a:lnSpc>
              <a:spcAft>
                <a:spcPct val="25000"/>
              </a:spcAft>
              <a:buClr>
                <a:schemeClr val="tx1"/>
              </a:buClr>
            </a:pPr>
            <a:r>
              <a:rPr lang="en-GB" altLang="en-US" dirty="0">
                <a:cs typeface="ＭＳ Ｐゴシック"/>
              </a:rPr>
              <a:t>Adherence is important to </a:t>
            </a:r>
            <a:r>
              <a:rPr lang="en-GB" altLang="en-US">
                <a:cs typeface="ＭＳ Ｐゴシック"/>
              </a:rPr>
              <a:t>preventing resistance</a:t>
            </a:r>
          </a:p>
          <a:p>
            <a:pPr eaLnBrk="1" hangingPunct="1">
              <a:lnSpc>
                <a:spcPct val="80000"/>
              </a:lnSpc>
              <a:spcAft>
                <a:spcPct val="25000"/>
              </a:spcAft>
              <a:buClr>
                <a:schemeClr val="tx1"/>
              </a:buClr>
            </a:pPr>
            <a:r>
              <a:rPr lang="en-GB" altLang="en-US" dirty="0">
                <a:cs typeface="ＭＳ Ｐゴシック"/>
              </a:rPr>
              <a:t>Side effects can be managed</a:t>
            </a:r>
          </a:p>
          <a:p>
            <a:pPr eaLnBrk="1" hangingPunct="1">
              <a:lnSpc>
                <a:spcPct val="80000"/>
              </a:lnSpc>
              <a:spcAft>
                <a:spcPct val="25000"/>
              </a:spcAft>
              <a:buClr>
                <a:schemeClr val="tx1"/>
              </a:buClr>
            </a:pPr>
            <a:r>
              <a:rPr lang="en-GB" altLang="en-US" dirty="0">
                <a:cs typeface="ＭＳ Ｐゴシック"/>
              </a:rPr>
              <a:t>Nurses can be an important support for those taking ART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5" descr="question-mark"/>
          <p:cNvPicPr>
            <a:picLocks noChangeAspect="1" noChangeArrowheads="1"/>
          </p:cNvPicPr>
          <p:nvPr/>
        </p:nvPicPr>
        <p:blipFill>
          <a:blip r:embed="rId3"/>
          <a:srcRect/>
          <a:stretch>
            <a:fillRect/>
          </a:stretch>
        </p:blipFill>
        <p:spPr bwMode="auto">
          <a:xfrm>
            <a:off x="3132138" y="1557338"/>
            <a:ext cx="2952750" cy="36957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CD4 count and viral load without treatment"/>
          <p:cNvPicPr>
            <a:picLocks noChangeAspect="1" noChangeArrowheads="1"/>
          </p:cNvPicPr>
          <p:nvPr/>
        </p:nvPicPr>
        <p:blipFill>
          <a:blip r:embed="rId2"/>
          <a:srcRect/>
          <a:stretch>
            <a:fillRect/>
          </a:stretch>
        </p:blipFill>
        <p:spPr bwMode="auto">
          <a:xfrm>
            <a:off x="827088" y="1125538"/>
            <a:ext cx="7561262" cy="4464050"/>
          </a:xfrm>
          <a:prstGeom prst="rect">
            <a:avLst/>
          </a:prstGeom>
          <a:noFill/>
          <a:ln w="9525">
            <a:noFill/>
            <a:miter lim="800000"/>
            <a:headEnd/>
            <a:tailEnd/>
          </a:ln>
        </p:spPr>
      </p:pic>
      <p:sp>
        <p:nvSpPr>
          <p:cNvPr id="290819" name="TextBox 2"/>
          <p:cNvSpPr txBox="1">
            <a:spLocks noChangeArrowheads="1"/>
          </p:cNvSpPr>
          <p:nvPr/>
        </p:nvSpPr>
        <p:spPr bwMode="auto">
          <a:xfrm>
            <a:off x="576263" y="692150"/>
            <a:ext cx="8064500" cy="831850"/>
          </a:xfrm>
          <a:prstGeom prst="rect">
            <a:avLst/>
          </a:prstGeom>
          <a:noFill/>
          <a:ln w="9525">
            <a:noFill/>
            <a:miter lim="800000"/>
            <a:headEnd/>
            <a:tailEnd/>
          </a:ln>
        </p:spPr>
        <p:txBody>
          <a:bodyPr>
            <a:prstTxWarp prst="textNoShape">
              <a:avLst/>
            </a:prstTxWarp>
            <a:spAutoFit/>
          </a:bodyPr>
          <a:lstStyle/>
          <a:p>
            <a:pPr algn="ctr"/>
            <a:r>
              <a:rPr lang="en-GB" sz="2400"/>
              <a:t>Natural progression of CD4 cells and HIV Viral load in the absence of HIV treatment</a:t>
            </a:r>
          </a:p>
        </p:txBody>
      </p:sp>
      <p:sp>
        <p:nvSpPr>
          <p:cNvPr id="290820" name="TextBox 3"/>
          <p:cNvSpPr txBox="1">
            <a:spLocks noChangeArrowheads="1"/>
          </p:cNvSpPr>
          <p:nvPr/>
        </p:nvSpPr>
        <p:spPr bwMode="auto">
          <a:xfrm>
            <a:off x="755650" y="6308725"/>
            <a:ext cx="4895850" cy="461963"/>
          </a:xfrm>
          <a:prstGeom prst="rect">
            <a:avLst/>
          </a:prstGeom>
          <a:noFill/>
          <a:ln w="9525">
            <a:noFill/>
            <a:miter lim="800000"/>
            <a:headEnd/>
            <a:tailEnd/>
          </a:ln>
        </p:spPr>
        <p:txBody>
          <a:bodyPr>
            <a:prstTxWarp prst="textNoShape">
              <a:avLst/>
            </a:prstTxWarp>
            <a:spAutoFit/>
          </a:bodyPr>
          <a:lstStyle/>
          <a:p>
            <a:r>
              <a:rPr lang="en-GB" sz="1200">
                <a:solidFill>
                  <a:schemeClr val="bg1"/>
                </a:solidFill>
              </a:rPr>
              <a:t>Source:  HIV i-base</a:t>
            </a:r>
          </a:p>
          <a:p>
            <a:r>
              <a:rPr lang="en-GB" sz="1200">
                <a:solidFill>
                  <a:schemeClr val="bg1"/>
                </a:solidFill>
              </a:rPr>
              <a:t>http://i-base.info/ttfa/section-2/214-how-cd4-and-viral-load-are-related/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CD4 count and viral load with treatment"/>
          <p:cNvPicPr>
            <a:picLocks noChangeAspect="1" noChangeArrowheads="1"/>
          </p:cNvPicPr>
          <p:nvPr/>
        </p:nvPicPr>
        <p:blipFill>
          <a:blip r:embed="rId2"/>
          <a:srcRect/>
          <a:stretch>
            <a:fillRect/>
          </a:stretch>
        </p:blipFill>
        <p:spPr bwMode="auto">
          <a:xfrm>
            <a:off x="684213" y="1428750"/>
            <a:ext cx="7751762" cy="4176713"/>
          </a:xfrm>
          <a:prstGeom prst="rect">
            <a:avLst/>
          </a:prstGeom>
          <a:noFill/>
          <a:ln w="9525">
            <a:noFill/>
            <a:miter lim="800000"/>
            <a:headEnd/>
            <a:tailEnd/>
          </a:ln>
        </p:spPr>
      </p:pic>
      <p:sp>
        <p:nvSpPr>
          <p:cNvPr id="291843" name="TextBox 2"/>
          <p:cNvSpPr txBox="1">
            <a:spLocks noChangeArrowheads="1"/>
          </p:cNvSpPr>
          <p:nvPr/>
        </p:nvSpPr>
        <p:spPr bwMode="auto">
          <a:xfrm>
            <a:off x="576263" y="765175"/>
            <a:ext cx="8064500" cy="461963"/>
          </a:xfrm>
          <a:prstGeom prst="rect">
            <a:avLst/>
          </a:prstGeom>
          <a:noFill/>
          <a:ln w="9525">
            <a:noFill/>
            <a:miter lim="800000"/>
            <a:headEnd/>
            <a:tailEnd/>
          </a:ln>
        </p:spPr>
        <p:txBody>
          <a:bodyPr>
            <a:prstTxWarp prst="textNoShape">
              <a:avLst/>
            </a:prstTxWarp>
            <a:spAutoFit/>
          </a:bodyPr>
          <a:lstStyle/>
          <a:p>
            <a:pPr algn="ctr"/>
            <a:r>
              <a:rPr lang="en-GB" sz="2400"/>
              <a:t>Effect of HIV treatment on CD4 count and viral load</a:t>
            </a:r>
          </a:p>
        </p:txBody>
      </p:sp>
      <p:sp>
        <p:nvSpPr>
          <p:cNvPr id="291844" name="Rectangle 1"/>
          <p:cNvSpPr>
            <a:spLocks noChangeArrowheads="1"/>
          </p:cNvSpPr>
          <p:nvPr/>
        </p:nvSpPr>
        <p:spPr bwMode="auto">
          <a:xfrm>
            <a:off x="576263" y="6165850"/>
            <a:ext cx="5692775" cy="460375"/>
          </a:xfrm>
          <a:prstGeom prst="rect">
            <a:avLst/>
          </a:prstGeom>
          <a:noFill/>
          <a:ln w="9525">
            <a:noFill/>
            <a:miter lim="800000"/>
            <a:headEnd/>
            <a:tailEnd/>
          </a:ln>
        </p:spPr>
        <p:txBody>
          <a:bodyPr>
            <a:prstTxWarp prst="textNoShape">
              <a:avLst/>
            </a:prstTxWarp>
            <a:spAutoFit/>
          </a:bodyPr>
          <a:lstStyle/>
          <a:p>
            <a:r>
              <a:rPr lang="en-GB" sz="1200">
                <a:solidFill>
                  <a:schemeClr val="bg1"/>
                </a:solidFill>
              </a:rPr>
              <a:t>Source:  HIV i-base</a:t>
            </a:r>
          </a:p>
          <a:p>
            <a:r>
              <a:rPr lang="en-GB" sz="1200">
                <a:solidFill>
                  <a:schemeClr val="bg1"/>
                </a:solidFill>
              </a:rPr>
              <a:t>http://i-base.info/ttfa/section-2/214-how-cd4-and-viral-load-are-related/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idx="4294967295"/>
          </p:nvPr>
        </p:nvSpPr>
        <p:spPr>
          <a:xfrm>
            <a:off x="179388" y="692150"/>
            <a:ext cx="8229600" cy="1143000"/>
          </a:xfrm>
        </p:spPr>
        <p:txBody>
          <a:bodyPr>
            <a:normAutofit fontScale="90000"/>
          </a:bodyPr>
          <a:lstStyle/>
          <a:p>
            <a:pPr eaLnBrk="1" hangingPunct="1"/>
            <a:r>
              <a:rPr lang="en-US" sz="4000" dirty="0">
                <a:ea typeface="ＭＳ Ｐゴシック" charset="-128"/>
                <a:cs typeface="ＭＳ Ｐゴシック" charset="-128"/>
              </a:rPr>
              <a:t>ART Classes</a:t>
            </a:r>
            <a:br>
              <a:rPr lang="en-GB" dirty="0">
                <a:ea typeface="ＭＳ Ｐゴシック" charset="-128"/>
                <a:cs typeface="ＭＳ Ｐゴシック" charset="-128"/>
              </a:rPr>
            </a:br>
            <a:endParaRPr lang="en-GB" dirty="0">
              <a:ea typeface="ＭＳ Ｐゴシック" charset="-128"/>
              <a:cs typeface="ＭＳ Ｐゴシック" charset="-128"/>
            </a:endParaRPr>
          </a:p>
        </p:txBody>
      </p:sp>
      <p:sp>
        <p:nvSpPr>
          <p:cNvPr id="3" name="Content Placeholder 2"/>
          <p:cNvSpPr>
            <a:spLocks noGrp="1"/>
          </p:cNvSpPr>
          <p:nvPr>
            <p:ph idx="4294967295"/>
          </p:nvPr>
        </p:nvSpPr>
        <p:spPr>
          <a:xfrm>
            <a:off x="611188" y="1341438"/>
            <a:ext cx="7161212" cy="4754562"/>
          </a:xfrm>
        </p:spPr>
        <p:txBody>
          <a:bodyPr/>
          <a:lstStyle/>
          <a:p>
            <a:pPr eaLnBrk="1" fontAlgn="t" hangingPunct="1">
              <a:defRPr/>
            </a:pPr>
            <a:r>
              <a:rPr lang="en-US" altLang="en-US" dirty="0"/>
              <a:t>CCR5 Antagonist</a:t>
            </a:r>
          </a:p>
          <a:p>
            <a:pPr eaLnBrk="1" fontAlgn="t" hangingPunct="1">
              <a:buFont typeface="Arial" pitchFamily="34" charset="0"/>
              <a:buChar char="•"/>
              <a:defRPr/>
            </a:pPr>
            <a:r>
              <a:rPr lang="en-US" altLang="en-US" dirty="0"/>
              <a:t>Fusion Inhibitors</a:t>
            </a:r>
          </a:p>
          <a:p>
            <a:pPr eaLnBrk="1" fontAlgn="t" hangingPunct="1">
              <a:buFont typeface="Arial" pitchFamily="34" charset="0"/>
              <a:buChar char="•"/>
              <a:defRPr/>
            </a:pPr>
            <a:r>
              <a:rPr lang="en-US" altLang="en-US" dirty="0"/>
              <a:t>Integrase Inhibitors </a:t>
            </a:r>
            <a:endParaRPr lang="en-GB" altLang="en-US" dirty="0"/>
          </a:p>
          <a:p>
            <a:pPr eaLnBrk="1" fontAlgn="t" hangingPunct="1">
              <a:buFont typeface="Arial" pitchFamily="34" charset="0"/>
              <a:buChar char="•"/>
              <a:defRPr/>
            </a:pPr>
            <a:r>
              <a:rPr lang="en-US" altLang="en-US" dirty="0"/>
              <a:t> Reverse Transcriptase (RT) Inhibitors </a:t>
            </a:r>
          </a:p>
          <a:p>
            <a:pPr lvl="1" eaLnBrk="1" fontAlgn="t" hangingPunct="1">
              <a:buFont typeface="Arial" pitchFamily="34" charset="0"/>
              <a:buChar char="–"/>
              <a:defRPr/>
            </a:pPr>
            <a:r>
              <a:rPr lang="en-US" altLang="en-US" dirty="0">
                <a:cs typeface="+mn-cs"/>
              </a:rPr>
              <a:t>NRTI, NNRTI</a:t>
            </a:r>
            <a:endParaRPr lang="en-GB" altLang="en-US" dirty="0">
              <a:cs typeface="+mn-cs"/>
            </a:endParaRPr>
          </a:p>
          <a:p>
            <a:pPr eaLnBrk="1" fontAlgn="t" hangingPunct="1">
              <a:buFont typeface="Arial" pitchFamily="34" charset="0"/>
              <a:buChar char="•"/>
              <a:defRPr/>
            </a:pPr>
            <a:r>
              <a:rPr lang="en-US" altLang="en-US" dirty="0"/>
              <a:t>Protease Inhibitors (PIs)</a:t>
            </a:r>
          </a:p>
          <a:p>
            <a:pPr eaLnBrk="1" fontAlgn="t" hangingPunct="1">
              <a:buFont typeface="Arial" pitchFamily="34" charset="0"/>
              <a:buChar char="•"/>
              <a:defRPr/>
            </a:pPr>
            <a:endParaRPr lang="en-GB" altLang="en-US" sz="2800" dirty="0"/>
          </a:p>
          <a:p>
            <a:pPr eaLnBrk="1" fontAlgn="t" hangingPunct="1">
              <a:buFont typeface="Arial" pitchFamily="34" charset="0"/>
              <a:buChar char="•"/>
              <a:defRPr/>
            </a:pPr>
            <a:endParaRPr lang="en-GB" altLang="en-US" sz="2800" dirty="0"/>
          </a:p>
          <a:p>
            <a:pPr marL="0" indent="0" eaLnBrk="1" hangingPunct="1">
              <a:buFont typeface="Arial" pitchFamily="34" charset="0"/>
              <a:buChar char="•"/>
              <a:defRPr/>
            </a:pPr>
            <a:endParaRPr lang="en-GB"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3"/>
          <p:cNvPicPr>
            <a:picLocks noChangeAspect="1"/>
          </p:cNvPicPr>
          <p:nvPr/>
        </p:nvPicPr>
        <p:blipFill>
          <a:blip r:embed="rId3"/>
          <a:srcRect/>
          <a:stretch>
            <a:fillRect/>
          </a:stretch>
        </p:blipFill>
        <p:spPr bwMode="auto">
          <a:xfrm>
            <a:off x="685800" y="0"/>
            <a:ext cx="7767638"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ctrTitle" idx="4294967295"/>
          </p:nvPr>
        </p:nvSpPr>
        <p:spPr>
          <a:xfrm>
            <a:off x="684213" y="620713"/>
            <a:ext cx="7772400" cy="1325562"/>
          </a:xfrm>
        </p:spPr>
        <p:txBody>
          <a:bodyPr/>
          <a:lstStyle/>
          <a:p>
            <a:pPr eaLnBrk="1" hangingPunct="1"/>
            <a:r>
              <a:rPr lang="en-GB" sz="3200"/>
              <a:t>Problems with ART</a:t>
            </a:r>
          </a:p>
        </p:txBody>
      </p:sp>
      <p:sp>
        <p:nvSpPr>
          <p:cNvPr id="105475" name="Subtitle 2"/>
          <p:cNvSpPr>
            <a:spLocks noGrp="1"/>
          </p:cNvSpPr>
          <p:nvPr>
            <p:ph type="subTitle" idx="4294967295"/>
          </p:nvPr>
        </p:nvSpPr>
        <p:spPr>
          <a:xfrm>
            <a:off x="611059" y="1767607"/>
            <a:ext cx="7488237" cy="3217862"/>
          </a:xfrm>
        </p:spPr>
        <p:txBody>
          <a:bodyPr>
            <a:normAutofit lnSpcReduction="10000"/>
          </a:bodyPr>
          <a:lstStyle/>
          <a:p>
            <a:pPr marL="457200" indent="-457200" eaLnBrk="1" hangingPunct="1">
              <a:defRPr/>
            </a:pPr>
            <a:r>
              <a:rPr lang="en-GB" altLang="en-US" sz="2800" dirty="0"/>
              <a:t>There are reservoir sites for HIV </a:t>
            </a:r>
          </a:p>
          <a:p>
            <a:pPr marL="457200" indent="-457200" eaLnBrk="1" hangingPunct="1">
              <a:defRPr/>
            </a:pPr>
            <a:r>
              <a:rPr lang="en-GB" altLang="en-US" sz="2800" dirty="0"/>
              <a:t>ART cannot penetrate into some areas</a:t>
            </a:r>
          </a:p>
          <a:p>
            <a:pPr marL="457200" indent="-457200" eaLnBrk="1" hangingPunct="1">
              <a:defRPr/>
            </a:pPr>
            <a:endParaRPr lang="en-GB" altLang="en-US" sz="2800" dirty="0"/>
          </a:p>
          <a:p>
            <a:pPr marL="457200" indent="-457200" eaLnBrk="1" hangingPunct="1">
              <a:defRPr/>
            </a:pPr>
            <a:r>
              <a:rPr lang="en-GB" altLang="en-US" sz="2800" dirty="0"/>
              <a:t>We cannot eradicate the virus completely --&gt; weigh up health benefits with commencing life long treatment</a:t>
            </a:r>
          </a:p>
          <a:p>
            <a:pPr marL="4000500" lvl="8" indent="-457200">
              <a:defRPr/>
            </a:pPr>
            <a:r>
              <a:rPr lang="en-GB" altLang="en-US" dirty="0"/>
              <a:t> </a:t>
            </a:r>
          </a:p>
        </p:txBody>
      </p:sp>
      <p:pic>
        <p:nvPicPr>
          <p:cNvPr id="303108" name="Picture 2" descr="C:\Program Files (x86)\Microsoft Office\MEDIA\CAGCAT10\j0300840.wmf"/>
          <p:cNvPicPr>
            <a:picLocks noChangeAspect="1" noChangeArrowheads="1"/>
          </p:cNvPicPr>
          <p:nvPr/>
        </p:nvPicPr>
        <p:blipFill>
          <a:blip r:embed="rId3"/>
          <a:srcRect/>
          <a:stretch>
            <a:fillRect/>
          </a:stretch>
        </p:blipFill>
        <p:spPr bwMode="auto">
          <a:xfrm>
            <a:off x="3448050" y="4221163"/>
            <a:ext cx="1814513" cy="1528762"/>
          </a:xfrm>
          <a:prstGeom prst="rect">
            <a:avLst/>
          </a:prstGeom>
          <a:noFill/>
          <a:ln w="9525">
            <a:noFill/>
            <a:miter lim="800000"/>
            <a:headEnd/>
            <a:tailEnd/>
          </a:ln>
        </p:spPr>
      </p:pic>
      <p:sp>
        <p:nvSpPr>
          <p:cNvPr id="303109" name="TextBox 1"/>
          <p:cNvSpPr txBox="1">
            <a:spLocks noChangeArrowheads="1"/>
          </p:cNvSpPr>
          <p:nvPr/>
        </p:nvSpPr>
        <p:spPr bwMode="auto">
          <a:xfrm>
            <a:off x="5651500" y="4800600"/>
            <a:ext cx="2987675" cy="523875"/>
          </a:xfrm>
          <a:prstGeom prst="rect">
            <a:avLst/>
          </a:prstGeom>
          <a:noFill/>
          <a:ln w="9525">
            <a:noFill/>
            <a:miter lim="800000"/>
            <a:headEnd/>
            <a:tailEnd/>
          </a:ln>
        </p:spPr>
        <p:txBody>
          <a:bodyPr wrap="none">
            <a:prstTxWarp prst="textNoShape">
              <a:avLst/>
            </a:prstTxWarp>
            <a:spAutoFit/>
          </a:bodyPr>
          <a:lstStyle/>
          <a:p>
            <a:r>
              <a:rPr lang="en-GB" sz="2800"/>
              <a:t>So…when to start?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ctrTitle"/>
          </p:nvPr>
        </p:nvSpPr>
        <p:spPr>
          <a:xfrm>
            <a:off x="684213" y="692150"/>
            <a:ext cx="7772400" cy="792163"/>
          </a:xfrm>
        </p:spPr>
        <p:txBody>
          <a:bodyPr/>
          <a:lstStyle/>
          <a:p>
            <a:pPr eaLnBrk="1" hangingPunct="1"/>
            <a:r>
              <a:rPr lang="en-GB" dirty="0">
                <a:ea typeface="ＭＳ Ｐゴシック" charset="-128"/>
                <a:cs typeface="ＭＳ Ｐゴシック" charset="-128"/>
              </a:rPr>
              <a:t>EACS Guidelines (2021) v11.0</a:t>
            </a:r>
          </a:p>
        </p:txBody>
      </p:sp>
      <p:sp>
        <p:nvSpPr>
          <p:cNvPr id="3" name="Subtitle 2"/>
          <p:cNvSpPr>
            <a:spLocks noGrp="1"/>
          </p:cNvSpPr>
          <p:nvPr>
            <p:ph type="subTitle" idx="1"/>
          </p:nvPr>
        </p:nvSpPr>
        <p:spPr>
          <a:xfrm>
            <a:off x="457200" y="1828800"/>
            <a:ext cx="8363272" cy="4310063"/>
          </a:xfrm>
        </p:spPr>
        <p:txBody>
          <a:bodyPr/>
          <a:lstStyle/>
          <a:p>
            <a:pPr algn="l" eaLnBrk="1" hangingPunct="1">
              <a:defRPr/>
            </a:pPr>
            <a:r>
              <a:rPr lang="en-US" sz="2400" dirty="0">
                <a:solidFill>
                  <a:schemeClr val="tx1"/>
                </a:solidFill>
              </a:rPr>
              <a:t>Starting ART on the same day after establishing a diagnosis of HIV infection is feasible and acceptable to HIV-positive persons. </a:t>
            </a:r>
          </a:p>
          <a:p>
            <a:pPr algn="l" eaLnBrk="1" hangingPunct="1">
              <a:defRPr/>
            </a:pPr>
            <a:endParaRPr lang="en-US" sz="2400" dirty="0">
              <a:solidFill>
                <a:schemeClr val="tx1"/>
              </a:solidFill>
            </a:endParaRPr>
          </a:p>
          <a:p>
            <a:pPr algn="l" eaLnBrk="1" hangingPunct="1">
              <a:defRPr/>
            </a:pPr>
            <a:r>
              <a:rPr lang="en-US" sz="2400" dirty="0">
                <a:solidFill>
                  <a:schemeClr val="tx1"/>
                </a:solidFill>
              </a:rPr>
              <a:t>Assessment of the readiness to start ART is essential for the person to express their preference and not feel pressured to start ART immediately, unless clinically indicated. </a:t>
            </a:r>
          </a:p>
          <a:p>
            <a:pPr algn="l" eaLnBrk="1" hangingPunct="1">
              <a:defRPr/>
            </a:pPr>
            <a:endParaRPr lang="en-GB" sz="2400" dirty="0">
              <a:solidFill>
                <a:schemeClr val="tx1"/>
              </a:solidFill>
            </a:endParaRPr>
          </a:p>
          <a:p>
            <a:pPr algn="l"/>
            <a:r>
              <a:rPr lang="en-GB" sz="2400" dirty="0">
                <a:solidFill>
                  <a:schemeClr val="tx1"/>
                </a:solidFill>
              </a:rPr>
              <a:t>The lower the CD4 count, the greater the urgency to start ART immediately  (European AIDS Clinical Society)</a:t>
            </a:r>
          </a:p>
          <a:p>
            <a:endParaRPr lang="en-GB" dirty="0">
              <a:solidFill>
                <a:schemeClr val="tx1"/>
              </a:solidFill>
            </a:endParaRPr>
          </a:p>
        </p:txBody>
      </p:sp>
    </p:spTree>
    <p:extLst>
      <p:ext uri="{BB962C8B-B14F-4D97-AF65-F5344CB8AC3E}">
        <p14:creationId xmlns:p14="http://schemas.microsoft.com/office/powerpoint/2010/main" val="1970781305"/>
      </p:ext>
    </p:extLst>
  </p:cSld>
  <p:clrMapOvr>
    <a:masterClrMapping/>
  </p:clrMapOvr>
</p:sld>
</file>

<file path=ppt/theme/theme1.xml><?xml version="1.0" encoding="utf-8"?>
<a:theme xmlns:a="http://schemas.openxmlformats.org/drawingml/2006/main" name="nursetri-template">
  <a:themeElements>
    <a:clrScheme name="Justri 1">
      <a:dk1>
        <a:srgbClr val="182454"/>
      </a:dk1>
      <a:lt1>
        <a:sysClr val="window" lastClr="FFFFFF"/>
      </a:lt1>
      <a:dk2>
        <a:srgbClr val="00396B"/>
      </a:dk2>
      <a:lt2>
        <a:srgbClr val="D9E3EC"/>
      </a:lt2>
      <a:accent1>
        <a:srgbClr val="004184"/>
      </a:accent1>
      <a:accent2>
        <a:srgbClr val="400D46"/>
      </a:accent2>
      <a:accent3>
        <a:srgbClr val="9BBB59"/>
      </a:accent3>
      <a:accent4>
        <a:srgbClr val="8064A2"/>
      </a:accent4>
      <a:accent5>
        <a:srgbClr val="4BACC6"/>
      </a:accent5>
      <a:accent6>
        <a:srgbClr val="F79646"/>
      </a:accent6>
      <a:hlink>
        <a:srgbClr val="56377B"/>
      </a:hlink>
      <a:folHlink>
        <a:srgbClr val="5238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nursetri-template</Template>
  <TotalTime>5341</TotalTime>
  <Words>3324</Words>
  <Application>Microsoft Macintosh PowerPoint</Application>
  <PresentationFormat>On-screen Show (4:3)</PresentationFormat>
  <Paragraphs>412</Paragraphs>
  <Slides>35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nursetri-template</vt:lpstr>
      <vt:lpstr> Nurse Management of medication and New Drug Developments </vt:lpstr>
      <vt:lpstr> Antiretroviral treatment </vt:lpstr>
      <vt:lpstr>Goals of HIV therapy</vt:lpstr>
      <vt:lpstr>PowerPoint Presentation</vt:lpstr>
      <vt:lpstr>PowerPoint Presentation</vt:lpstr>
      <vt:lpstr>ART Classes </vt:lpstr>
      <vt:lpstr>PowerPoint Presentation</vt:lpstr>
      <vt:lpstr>Problems with ART</vt:lpstr>
      <vt:lpstr>EACS Guidelines (2021) v11.0</vt:lpstr>
      <vt:lpstr>EACS (2021) Recommendations</vt:lpstr>
      <vt:lpstr>Blood tests before starting</vt:lpstr>
      <vt:lpstr>Before selecting an ART regimen, it is critical to review: </vt:lpstr>
      <vt:lpstr>ART-naïve Adult HIV-positive Persons : What to start with</vt:lpstr>
      <vt:lpstr>Initial Combination Regimen for ART-naïve Adult HIV-positive Persons (EACS 2021 vs 11.0)</vt:lpstr>
      <vt:lpstr>Understanding the 5 stages of readiness to start ART</vt:lpstr>
      <vt:lpstr> Reasons to Switch</vt:lpstr>
      <vt:lpstr> 2 Drug regimens</vt:lpstr>
      <vt:lpstr> 2 Drug regimens</vt:lpstr>
      <vt:lpstr> Injectables</vt:lpstr>
      <vt:lpstr> Benefits of Injectables</vt:lpstr>
      <vt:lpstr> Side Effects</vt:lpstr>
      <vt:lpstr>PowerPoint Presentation</vt:lpstr>
      <vt:lpstr>ART Resistance</vt:lpstr>
      <vt:lpstr>What is resistance?</vt:lpstr>
      <vt:lpstr>HIV / ART resistance</vt:lpstr>
      <vt:lpstr>ART resistance</vt:lpstr>
      <vt:lpstr>Adherence as a leading cause of Resistance</vt:lpstr>
      <vt:lpstr>Adherence associated Factors</vt:lpstr>
      <vt:lpstr>Adherence associated Factors</vt:lpstr>
      <vt:lpstr>Consequences of poor adherence</vt:lpstr>
      <vt:lpstr>Nursing role in ongoing adherence</vt:lpstr>
      <vt:lpstr>Multidisciplinary approach</vt:lpstr>
      <vt:lpstr>Side effects</vt:lpstr>
      <vt:lpstr>Summary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terryblazie</dc:creator>
  <cp:lastModifiedBy>Pamela Bruton</cp:lastModifiedBy>
  <cp:revision>86</cp:revision>
  <dcterms:created xsi:type="dcterms:W3CDTF">2018-05-27T09:12:28Z</dcterms:created>
  <dcterms:modified xsi:type="dcterms:W3CDTF">2022-10-28T10:00:18Z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51522128-396a-4d3a-98fa-45ed957ce5c8</vt:lpwstr>
  </property>
</Properties>
</file>