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435" r:id="rId2"/>
    <p:sldId id="346" r:id="rId3"/>
    <p:sldId id="313" r:id="rId4"/>
    <p:sldId id="482" r:id="rId5"/>
    <p:sldId id="458" r:id="rId6"/>
    <p:sldId id="453" r:id="rId7"/>
    <p:sldId id="461" r:id="rId8"/>
    <p:sldId id="454" r:id="rId9"/>
    <p:sldId id="466" r:id="rId10"/>
    <p:sldId id="468" r:id="rId11"/>
    <p:sldId id="472" r:id="rId12"/>
    <p:sldId id="473" r:id="rId13"/>
    <p:sldId id="462" r:id="rId14"/>
    <p:sldId id="465" r:id="rId15"/>
    <p:sldId id="478" r:id="rId16"/>
    <p:sldId id="457" r:id="rId17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52" autoAdjust="0"/>
    <p:restoredTop sz="82925" autoAdjust="0"/>
  </p:normalViewPr>
  <p:slideViewPr>
    <p:cSldViewPr>
      <p:cViewPr varScale="1">
        <p:scale>
          <a:sx n="74" d="100"/>
          <a:sy n="74" d="100"/>
        </p:scale>
        <p:origin x="78" y="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-3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2" d="100"/>
        <a:sy n="122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52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ba Kowalski" userId="e9be9a47dcebad49" providerId="LiveId" clId="{B501B67B-C381-4BF6-AFCA-6EFB8673028B}"/>
    <pc:docChg chg="modSld">
      <pc:chgData name="Kuba Kowalski" userId="e9be9a47dcebad49" providerId="LiveId" clId="{B501B67B-C381-4BF6-AFCA-6EFB8673028B}" dt="2022-11-13T15:48:09.459" v="48" actId="20577"/>
      <pc:docMkLst>
        <pc:docMk/>
      </pc:docMkLst>
      <pc:sldChg chg="modSp mod">
        <pc:chgData name="Kuba Kowalski" userId="e9be9a47dcebad49" providerId="LiveId" clId="{B501B67B-C381-4BF6-AFCA-6EFB8673028B}" dt="2022-11-13T15:43:31.813" v="8" actId="20577"/>
        <pc:sldMkLst>
          <pc:docMk/>
          <pc:sldMk cId="1373720333" sldId="461"/>
        </pc:sldMkLst>
        <pc:spChg chg="mod">
          <ac:chgData name="Kuba Kowalski" userId="e9be9a47dcebad49" providerId="LiveId" clId="{B501B67B-C381-4BF6-AFCA-6EFB8673028B}" dt="2022-11-13T15:43:31.813" v="8" actId="20577"/>
          <ac:spMkLst>
            <pc:docMk/>
            <pc:sldMk cId="1373720333" sldId="461"/>
            <ac:spMk id="3" creationId="{00000000-0000-0000-0000-000000000000}"/>
          </ac:spMkLst>
        </pc:spChg>
      </pc:sldChg>
      <pc:sldChg chg="modSp mod">
        <pc:chgData name="Kuba Kowalski" userId="e9be9a47dcebad49" providerId="LiveId" clId="{B501B67B-C381-4BF6-AFCA-6EFB8673028B}" dt="2022-11-13T15:48:09.459" v="48" actId="20577"/>
        <pc:sldMkLst>
          <pc:docMk/>
          <pc:sldMk cId="430958376" sldId="465"/>
        </pc:sldMkLst>
        <pc:spChg chg="mod">
          <ac:chgData name="Kuba Kowalski" userId="e9be9a47dcebad49" providerId="LiveId" clId="{B501B67B-C381-4BF6-AFCA-6EFB8673028B}" dt="2022-11-13T15:48:09.459" v="48" actId="20577"/>
          <ac:spMkLst>
            <pc:docMk/>
            <pc:sldMk cId="430958376" sldId="46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DBC5A-C484-0141-93E6-D3963567040D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401BF-7EB9-6744-AB08-B814E9B25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20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E093D2-0F10-4CE7-B431-E6025055CEFD}" type="datetimeFigureOut">
              <a:rPr lang="en-GB"/>
              <a:pPr>
                <a:defRPr/>
              </a:pPr>
              <a:t>13/11/2022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F18D2D-C346-4881-9346-DB67CDD73B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89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F18D2D-C346-4881-9346-DB67CDD73B3A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666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sz="1800">
                <a:cs typeface="MS PGothic" pitchFamily="34" charset="-128"/>
              </a:rPr>
              <a:t>HIV penetrates its target </a:t>
            </a:r>
          </a:p>
          <a:p>
            <a:pPr eaLnBrk="1" hangingPunct="1">
              <a:spcBef>
                <a:spcPct val="0"/>
              </a:spcBef>
            </a:pPr>
            <a:r>
              <a:rPr lang="en-GB" sz="1800">
                <a:cs typeface="MS PGothic" pitchFamily="34" charset="-128"/>
              </a:rPr>
              <a:t>HIV releases RNA into the cell. RNA must be converted to DNA by an enzyme called reverse transcriptase. </a:t>
            </a:r>
          </a:p>
          <a:p>
            <a:pPr eaLnBrk="1" hangingPunct="1">
              <a:spcBef>
                <a:spcPct val="0"/>
              </a:spcBef>
            </a:pPr>
            <a:r>
              <a:rPr lang="en-GB" sz="1800">
                <a:cs typeface="MS PGothic" pitchFamily="34" charset="-128"/>
              </a:rPr>
              <a:t>The viral DNA enters the cell's nucleus. Viral DNA becomes integrated with the cell's DNA by integrase enzyme</a:t>
            </a:r>
          </a:p>
          <a:p>
            <a:pPr eaLnBrk="1" hangingPunct="1">
              <a:spcBef>
                <a:spcPct val="0"/>
              </a:spcBef>
            </a:pPr>
            <a:r>
              <a:rPr lang="en-GB" sz="1800">
                <a:cs typeface="MS PGothic" pitchFamily="34" charset="-128"/>
              </a:rPr>
              <a:t>The DNA of the infected cell now produces RNA. </a:t>
            </a:r>
          </a:p>
          <a:p>
            <a:pPr eaLnBrk="1" hangingPunct="1">
              <a:spcBef>
                <a:spcPct val="0"/>
              </a:spcBef>
            </a:pPr>
            <a:r>
              <a:rPr lang="en-GB" sz="1800">
                <a:cs typeface="MS PGothic" pitchFamily="34" charset="-128"/>
              </a:rPr>
              <a:t>A new virus is assembled from RNA. </a:t>
            </a:r>
          </a:p>
          <a:p>
            <a:pPr eaLnBrk="1" hangingPunct="1">
              <a:spcBef>
                <a:spcPct val="0"/>
              </a:spcBef>
            </a:pPr>
            <a:r>
              <a:rPr lang="en-GB" sz="1800">
                <a:cs typeface="MS PGothic" pitchFamily="34" charset="-128"/>
              </a:rPr>
              <a:t>The virus pushes (buds) through the membrane of the cell, pinching off from the infected cell. </a:t>
            </a:r>
          </a:p>
          <a:p>
            <a:pPr eaLnBrk="1" hangingPunct="1">
              <a:spcBef>
                <a:spcPct val="0"/>
              </a:spcBef>
            </a:pPr>
            <a:r>
              <a:rPr lang="en-GB" sz="1800">
                <a:cs typeface="MS PGothic" pitchFamily="34" charset="-128"/>
              </a:rPr>
              <a:t>To be able to infect other cells, the budded virus must mature. It becomes mature when another HIV enzyme (HIV protease).</a:t>
            </a:r>
          </a:p>
          <a:p>
            <a:pPr eaLnBrk="1" hangingPunct="1"/>
            <a:endParaRPr lang="en-GB">
              <a:cs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1790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-52"/>
              <a:buNone/>
            </a:pPr>
            <a:r>
              <a:rPr lang="en-GB" u="sng" dirty="0" err="1"/>
              <a:t>iPrEx</a:t>
            </a:r>
            <a:r>
              <a:rPr lang="en-GB" u="sng" dirty="0"/>
              <a:t> Study (</a:t>
            </a:r>
            <a:r>
              <a:rPr lang="en-GB" u="sng" dirty="0" err="1"/>
              <a:t>Truvada</a:t>
            </a:r>
            <a:r>
              <a:rPr lang="en-GB" u="sng" dirty="0"/>
              <a:t> v Placebo) 11 sites 6 countries</a:t>
            </a:r>
            <a:r>
              <a:rPr lang="en-GB" u="sng" baseline="0" dirty="0"/>
              <a:t> 4 continents</a:t>
            </a:r>
            <a:endParaRPr lang="en-GB" u="sng" dirty="0"/>
          </a:p>
          <a:p>
            <a:pPr marL="0" indent="0"/>
            <a:r>
              <a:rPr lang="en-GB" dirty="0"/>
              <a:t>Gay and bisexual men</a:t>
            </a:r>
          </a:p>
          <a:p>
            <a:pPr marL="0" indent="0"/>
            <a:r>
              <a:rPr lang="en-GB" dirty="0"/>
              <a:t>44% less likely overall to get HIV</a:t>
            </a:r>
          </a:p>
          <a:p>
            <a:pPr marL="0" indent="0"/>
            <a:r>
              <a:rPr lang="en-GB" dirty="0"/>
              <a:t>99% if fully adherent</a:t>
            </a:r>
          </a:p>
          <a:p>
            <a:pPr marL="0" indent="0"/>
            <a:r>
              <a:rPr lang="en-GB" u="sng" dirty="0"/>
              <a:t>IPERGAY </a:t>
            </a:r>
            <a:r>
              <a:rPr lang="en-GB" u="sng" dirty="0" err="1"/>
              <a:t>france</a:t>
            </a:r>
            <a:r>
              <a:rPr lang="en-GB" u="sng" dirty="0"/>
              <a:t> </a:t>
            </a:r>
            <a:r>
              <a:rPr lang="en-GB" u="sng" dirty="0" err="1"/>
              <a:t>canada</a:t>
            </a:r>
            <a:endParaRPr lang="en-GB" u="sng" dirty="0"/>
          </a:p>
          <a:p>
            <a:pPr marL="0" indent="0"/>
            <a:r>
              <a:rPr lang="en-GB" i="0" u="none" dirty="0"/>
              <a:t>86</a:t>
            </a:r>
            <a:r>
              <a:rPr lang="en-GB" i="0" u="none" baseline="0" dirty="0"/>
              <a:t>%reduction</a:t>
            </a:r>
            <a:endParaRPr lang="en-GB" i="0" u="none" dirty="0"/>
          </a:p>
          <a:p>
            <a:pPr marL="0" indent="0">
              <a:buFont typeface="Arial" charset="-52"/>
              <a:buNone/>
            </a:pPr>
            <a:r>
              <a:rPr lang="en-GB" u="sng" dirty="0"/>
              <a:t>TDF2 Study (</a:t>
            </a:r>
            <a:r>
              <a:rPr lang="en-GB" u="sng" dirty="0" err="1"/>
              <a:t>Truvada</a:t>
            </a:r>
            <a:r>
              <a:rPr lang="en-GB" u="sng" dirty="0"/>
              <a:t> v Placebo) </a:t>
            </a:r>
            <a:r>
              <a:rPr lang="en-GB" u="sng" dirty="0" err="1"/>
              <a:t>botswana</a:t>
            </a:r>
            <a:endParaRPr lang="en-GB" u="sng" dirty="0"/>
          </a:p>
          <a:p>
            <a:pPr marL="0" indent="0"/>
            <a:r>
              <a:rPr lang="en-GB" dirty="0"/>
              <a:t>Heterosexuals </a:t>
            </a:r>
          </a:p>
          <a:p>
            <a:pPr marL="0" indent="0"/>
            <a:r>
              <a:rPr lang="en-GB" dirty="0"/>
              <a:t>62% risk reduction</a:t>
            </a:r>
          </a:p>
          <a:p>
            <a:pPr marL="0" indent="0"/>
            <a:r>
              <a:rPr lang="en-GB" dirty="0"/>
              <a:t>Infected participants were not fully adherent</a:t>
            </a:r>
          </a:p>
          <a:p>
            <a:pPr marL="0" indent="0">
              <a:buFont typeface="Arial" charset="-52"/>
              <a:buNone/>
            </a:pPr>
            <a:r>
              <a:rPr lang="en-GB" sz="900" i="1" dirty="0"/>
              <a:t>http://</a:t>
            </a:r>
            <a:r>
              <a:rPr lang="en-GB" sz="900" i="1" dirty="0" err="1"/>
              <a:t>www.cdc.gov/hiv/prevention/research/prep</a:t>
            </a:r>
            <a:r>
              <a:rPr lang="en-GB" sz="900" i="1" dirty="0"/>
              <a:t>/</a:t>
            </a:r>
          </a:p>
          <a:p>
            <a:pPr marL="0" indent="0">
              <a:buFont typeface="Arial" charset="-52"/>
              <a:buNone/>
            </a:pPr>
            <a:r>
              <a:rPr lang="en-GB" sz="900" u="sng" dirty="0"/>
              <a:t>Partners </a:t>
            </a:r>
            <a:r>
              <a:rPr lang="en-GB" sz="900" u="sng" dirty="0" err="1"/>
              <a:t>PrEP</a:t>
            </a:r>
            <a:r>
              <a:rPr lang="en-GB" sz="900" u="sng" dirty="0"/>
              <a:t> Study (TDF v </a:t>
            </a:r>
            <a:r>
              <a:rPr lang="en-GB" sz="900" u="sng" dirty="0" err="1"/>
              <a:t>Truvada</a:t>
            </a:r>
            <a:r>
              <a:rPr lang="en-GB" sz="900" u="sng" dirty="0"/>
              <a:t> v Placebo) </a:t>
            </a:r>
            <a:r>
              <a:rPr lang="en-GB" sz="900" u="sng" dirty="0" err="1"/>
              <a:t>kenya</a:t>
            </a:r>
            <a:r>
              <a:rPr lang="en-GB" sz="900" u="sng" dirty="0"/>
              <a:t> </a:t>
            </a:r>
            <a:r>
              <a:rPr lang="en-GB" sz="900" u="sng" dirty="0" err="1"/>
              <a:t>uganda</a:t>
            </a:r>
            <a:endParaRPr lang="en-GB" sz="900" u="sng" dirty="0"/>
          </a:p>
          <a:p>
            <a:pPr marL="0" indent="0"/>
            <a:r>
              <a:rPr lang="en-GB" sz="900" dirty="0"/>
              <a:t>Men and women in HIV discordant couples</a:t>
            </a:r>
          </a:p>
          <a:p>
            <a:pPr marL="0" indent="0"/>
            <a:r>
              <a:rPr lang="en-GB" sz="900" dirty="0"/>
              <a:t>73% less likely to become infected</a:t>
            </a:r>
          </a:p>
          <a:p>
            <a:pPr marL="0" indent="0"/>
            <a:r>
              <a:rPr lang="en-GB" sz="900" dirty="0"/>
              <a:t>Fully adherent had up to 90% reduction in risk</a:t>
            </a:r>
          </a:p>
          <a:p>
            <a:pPr marL="0" indent="0">
              <a:buFont typeface="Arial" charset="-52"/>
              <a:buNone/>
            </a:pPr>
            <a:r>
              <a:rPr lang="en-GB" sz="900" u="sng" dirty="0"/>
              <a:t>Bangkok </a:t>
            </a:r>
            <a:r>
              <a:rPr lang="en-GB" sz="900" u="sng" dirty="0" err="1"/>
              <a:t>Tenofovir</a:t>
            </a:r>
            <a:r>
              <a:rPr lang="en-GB" sz="900" u="sng" dirty="0"/>
              <a:t> Study (</a:t>
            </a:r>
            <a:r>
              <a:rPr lang="en-GB" sz="900" u="sng" dirty="0" err="1"/>
              <a:t>Tenofovir</a:t>
            </a:r>
            <a:r>
              <a:rPr lang="en-GB" sz="900" u="sng" dirty="0"/>
              <a:t> </a:t>
            </a:r>
            <a:r>
              <a:rPr lang="en-GB" sz="900" u="sng" dirty="0" err="1"/>
              <a:t>v</a:t>
            </a:r>
            <a:r>
              <a:rPr lang="en-GB" sz="900" u="sng" dirty="0"/>
              <a:t> Placebo)</a:t>
            </a:r>
          </a:p>
          <a:p>
            <a:pPr marL="0" indent="0"/>
            <a:r>
              <a:rPr lang="en-GB" sz="900" dirty="0"/>
              <a:t>IVDU</a:t>
            </a:r>
          </a:p>
          <a:p>
            <a:pPr marL="0" indent="0"/>
            <a:r>
              <a:rPr lang="en-GB" sz="900" dirty="0"/>
              <a:t>49% risk reduction</a:t>
            </a:r>
          </a:p>
          <a:p>
            <a:pPr marL="0" indent="0"/>
            <a:r>
              <a:rPr lang="en-GB" sz="900" dirty="0"/>
              <a:t>Adherent 74% risk reduction</a:t>
            </a:r>
          </a:p>
          <a:p>
            <a:pPr marL="0" indent="0">
              <a:buFont typeface="Arial" charset="-52"/>
              <a:buNone/>
            </a:pPr>
            <a:r>
              <a:rPr lang="en-GB" sz="800" i="1" dirty="0"/>
              <a:t>http://</a:t>
            </a:r>
            <a:r>
              <a:rPr lang="en-GB" sz="800" i="1" dirty="0" err="1"/>
              <a:t>www.cdc.gov/hiv/prevention/research/prep</a:t>
            </a:r>
            <a:r>
              <a:rPr lang="en-GB" sz="800" i="1" dirty="0"/>
              <a:t>/</a:t>
            </a:r>
          </a:p>
          <a:p>
            <a:pPr marL="0" indent="0">
              <a:buFont typeface="Arial" charset="-52"/>
              <a:buNone/>
            </a:pPr>
            <a:endParaRPr lang="en-GB" sz="900" i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5D663-D4BC-9C4F-88FE-99D8F7EED3D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F18D2D-C346-4881-9346-DB67CDD73B3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52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F18D2D-C346-4881-9346-DB67CDD73B3A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946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>
              <a:cs typeface="MS PGothic" pitchFamily="34" charset="-128"/>
            </a:endParaRPr>
          </a:p>
        </p:txBody>
      </p:sp>
      <p:sp>
        <p:nvSpPr>
          <p:cNvPr id="162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45ECA7-273C-6642-BF9A-5BC365B653DB}" type="slidenum">
              <a:rPr lang="en-US" smtClean="0">
                <a:latin typeface="Calibri" charset="0"/>
              </a:rPr>
              <a:pPr/>
              <a:t>16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C5595"/>
              </a:gs>
              <a:gs pos="47000">
                <a:srgbClr val="B6CDE0"/>
              </a:gs>
              <a:gs pos="86000">
                <a:srgbClr val="0C5595"/>
              </a:gs>
              <a:gs pos="96001">
                <a:srgbClr val="0E2E55"/>
              </a:gs>
              <a:gs pos="100000">
                <a:srgbClr val="0E2E55"/>
              </a:gs>
            </a:gsLst>
            <a:lin ang="5400000"/>
          </a:gradFill>
          <a:ln w="9525">
            <a:solidFill>
              <a:srgbClr val="003F84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728788" y="1333500"/>
            <a:ext cx="5683250" cy="38496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rgbClr val="0C5595"/>
            </a:solidFill>
            <a:round/>
            <a:headEnd/>
            <a:tailEnd/>
          </a:ln>
          <a:effectLst>
            <a:outerShdw blurRad="165100" dist="50800" dir="2700000" algn="tl" rotWithShape="0">
              <a:srgbClr val="808080"/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dk1"/>
              </a:solidFill>
              <a:latin typeface="+mn-lt"/>
            </a:endParaRPr>
          </a:p>
        </p:txBody>
      </p:sp>
      <p:pic>
        <p:nvPicPr>
          <p:cNvPr id="5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2838" y="3989388"/>
            <a:ext cx="18351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4172" y="2130425"/>
            <a:ext cx="5115656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C5595"/>
              </a:gs>
              <a:gs pos="47000">
                <a:srgbClr val="B6CDE0"/>
              </a:gs>
              <a:gs pos="86000">
                <a:srgbClr val="0C5595"/>
              </a:gs>
              <a:gs pos="96001">
                <a:srgbClr val="0E2E55"/>
              </a:gs>
              <a:gs pos="100000">
                <a:srgbClr val="0E2E55"/>
              </a:gs>
            </a:gsLst>
            <a:lin ang="5400000"/>
          </a:gradFill>
          <a:ln w="9525">
            <a:solidFill>
              <a:srgbClr val="003F84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1817688" y="1333500"/>
            <a:ext cx="5683250" cy="38496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rgbClr val="0C5595"/>
            </a:solidFill>
            <a:round/>
            <a:headEnd/>
            <a:tailEnd/>
          </a:ln>
          <a:effectLst>
            <a:outerShdw blurRad="165100" dist="50800" dir="2700000" algn="tl" rotWithShape="0">
              <a:srgbClr val="808080"/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dk1"/>
              </a:solidFill>
              <a:latin typeface="+mn-lt"/>
            </a:endParaRPr>
          </a:p>
        </p:txBody>
      </p:sp>
      <p:pic>
        <p:nvPicPr>
          <p:cNvPr id="4" name="Picture 11" descr="nursetri-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1875" y="2206625"/>
            <a:ext cx="4743450" cy="206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C5595"/>
              </a:gs>
              <a:gs pos="47000">
                <a:srgbClr val="B6CDE0"/>
              </a:gs>
              <a:gs pos="86000">
                <a:srgbClr val="0C5595"/>
              </a:gs>
              <a:gs pos="96001">
                <a:srgbClr val="0E2E55"/>
              </a:gs>
              <a:gs pos="100000">
                <a:srgbClr val="0E2E55"/>
              </a:gs>
            </a:gsLst>
            <a:lin ang="5400000"/>
          </a:gradFill>
          <a:ln w="9525">
            <a:solidFill>
              <a:srgbClr val="003F84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  <a:ea typeface="ＭＳ Ｐゴシック" charset="0"/>
              <a:cs typeface="Arial" charset="0"/>
            </a:endParaRP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728788" y="1333500"/>
            <a:ext cx="5683250" cy="38496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rgbClr val="0C5595"/>
            </a:solidFill>
            <a:round/>
            <a:headEnd/>
            <a:tailEnd/>
          </a:ln>
          <a:effectLst>
            <a:outerShdw blurRad="165100" dist="50800" dir="2700000" algn="tl" rotWithShape="0">
              <a:srgbClr val="000000">
                <a:alpha val="74997"/>
              </a:srgbClr>
            </a:outerShdw>
          </a:effectLst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182454"/>
              </a:solidFill>
              <a:latin typeface="Calibri"/>
              <a:ea typeface="ＭＳ Ｐゴシック" charset="0"/>
              <a:cs typeface="Arial" charset="0"/>
            </a:endParaRPr>
          </a:p>
        </p:txBody>
      </p:sp>
      <p:pic>
        <p:nvPicPr>
          <p:cNvPr id="5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2838" y="3989388"/>
            <a:ext cx="18351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4172" y="2130425"/>
            <a:ext cx="5115656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761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C5595"/>
              </a:gs>
              <a:gs pos="47000">
                <a:srgbClr val="B6CDE0"/>
              </a:gs>
              <a:gs pos="86000">
                <a:srgbClr val="0C5595"/>
              </a:gs>
              <a:gs pos="96001">
                <a:srgbClr val="0E2E55"/>
              </a:gs>
              <a:gs pos="100000">
                <a:srgbClr val="0E2E55"/>
              </a:gs>
            </a:gsLst>
            <a:lin ang="5400000"/>
          </a:gradFill>
          <a:ln w="9525">
            <a:solidFill>
              <a:srgbClr val="003F84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290513" y="420688"/>
            <a:ext cx="8564562" cy="5459412"/>
          </a:xfrm>
          <a:prstGeom prst="roundRect">
            <a:avLst>
              <a:gd name="adj" fmla="val 16667"/>
            </a:avLst>
          </a:prstGeom>
          <a:solidFill>
            <a:srgbClr val="E3EAF1"/>
          </a:solidFill>
          <a:ln w="25400">
            <a:solidFill>
              <a:srgbClr val="0C5595"/>
            </a:solidFill>
            <a:round/>
            <a:headEnd/>
            <a:tailEnd/>
          </a:ln>
          <a:effectLst>
            <a:outerShdw blurRad="165100" dist="50800" dir="2700000" algn="tl" rotWithShape="0">
              <a:srgbClr val="808080"/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30" name="Picture 9" descr="nursetri-logo-rev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31075" y="6035675"/>
            <a:ext cx="13557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7" r:id="rId2"/>
    <p:sldLayoutId id="2147483668" r:id="rId3"/>
    <p:sldLayoutId id="2147483665" r:id="rId4"/>
    <p:sldLayoutId id="2147483666" r:id="rId5"/>
    <p:sldLayoutId id="2147483673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03462" y="1772816"/>
            <a:ext cx="4537075" cy="2693987"/>
          </a:xfrm>
        </p:spPr>
        <p:txBody>
          <a:bodyPr>
            <a:normAutofit fontScale="90000"/>
          </a:bodyPr>
          <a:lstStyle/>
          <a:p>
            <a:r>
              <a:rPr lang="pl-PL" sz="4000" dirty="0"/>
              <a:t>Profilaktyka </a:t>
            </a:r>
            <a:r>
              <a:rPr lang="pl-PL" sz="4000" dirty="0" err="1"/>
              <a:t>poekspozycyjna</a:t>
            </a:r>
            <a:r>
              <a:rPr lang="pl-PL" sz="4000" dirty="0"/>
              <a:t> (PEP) i </a:t>
            </a:r>
            <a:r>
              <a:rPr lang="pl-PL" sz="4000" dirty="0" err="1"/>
              <a:t>przedekspozycyjna</a:t>
            </a:r>
            <a:r>
              <a:rPr lang="pl-PL" sz="4000" dirty="0"/>
              <a:t> (</a:t>
            </a:r>
            <a:r>
              <a:rPr lang="pl-PL" sz="4000" dirty="0" err="1"/>
              <a:t>PrEP</a:t>
            </a:r>
            <a:r>
              <a:rPr lang="pl-PL" sz="4000" dirty="0"/>
              <a:t>) 
</a:t>
            </a:r>
            <a:endParaRPr lang="en-US" sz="4800" dirty="0"/>
          </a:p>
        </p:txBody>
      </p:sp>
      <p:sp>
        <p:nvSpPr>
          <p:cNvPr id="86019" name="TextBox 1"/>
          <p:cNvSpPr txBox="1">
            <a:spLocks noChangeArrowheads="1"/>
          </p:cNvSpPr>
          <p:nvPr/>
        </p:nvSpPr>
        <p:spPr bwMode="auto">
          <a:xfrm>
            <a:off x="2051720" y="4581128"/>
            <a:ext cx="4373685" cy="61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Font typeface="Arial" charset="-52"/>
              <a:buNone/>
            </a:pPr>
            <a:endParaRPr lang="en-US" i="1" dirty="0"/>
          </a:p>
          <a:p>
            <a:pPr eaLnBrk="0" hangingPunct="0"/>
            <a:r>
              <a:rPr lang="en-GB" dirty="0"/>
              <a:t>Anele Waters</a:t>
            </a:r>
          </a:p>
        </p:txBody>
      </p:sp>
    </p:spTree>
    <p:extLst>
      <p:ext uri="{BB962C8B-B14F-4D97-AF65-F5344CB8AC3E}">
        <p14:creationId xmlns:p14="http://schemas.microsoft.com/office/powerpoint/2010/main" val="349765196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0172"/>
            <a:ext cx="8229600" cy="1143000"/>
          </a:xfrm>
        </p:spPr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Dowody </a:t>
            </a:r>
            <a:r>
              <a:rPr lang="pl-PL" dirty="0" err="1">
                <a:solidFill>
                  <a:srgbClr val="FF0000"/>
                </a:solidFill>
              </a:rPr>
              <a:t>PrEP</a:t>
            </a:r>
            <a:r>
              <a:rPr lang="pl-PL" dirty="0">
                <a:solidFill>
                  <a:srgbClr val="FF0000"/>
                </a:solidFill>
              </a:rPr>
              <a:t> i choroby przenoszone drogą płciową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Przegląd systematyczny </a:t>
            </a:r>
            <a:r>
              <a:rPr lang="pl-PL" dirty="0" err="1"/>
              <a:t>zachowań</a:t>
            </a:r>
            <a:r>
              <a:rPr lang="pl-PL" dirty="0"/>
              <a:t> seksualnych (</a:t>
            </a:r>
            <a:r>
              <a:rPr lang="pl-PL" dirty="0" err="1"/>
              <a:t>Freeborn</a:t>
            </a:r>
            <a:r>
              <a:rPr lang="pl-PL" dirty="0"/>
              <a:t> 2018)
</a:t>
            </a:r>
            <a:r>
              <a:rPr lang="pl-PL" sz="2800" dirty="0"/>
              <a:t>Brak dowodów na wzrost </a:t>
            </a:r>
            <a:r>
              <a:rPr lang="pl-PL" sz="2800" dirty="0" err="1"/>
              <a:t>zachowań</a:t>
            </a:r>
            <a:r>
              <a:rPr lang="pl-PL" sz="2800" dirty="0"/>
              <a:t> ryzykownych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pl-PL" dirty="0"/>
              <a:t>Podsumowując</a:t>
            </a:r>
            <a:endParaRPr lang="en-US" dirty="0"/>
          </a:p>
          <a:p>
            <a:r>
              <a:rPr lang="en-US" sz="2800" dirty="0"/>
              <a:t>In MSM and transgender women there is growing evidence of increased risk of STI associated with </a:t>
            </a:r>
            <a:r>
              <a:rPr lang="en-US" sz="2800" dirty="0" err="1"/>
              <a:t>PrEP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584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 to </a:t>
            </a:r>
            <a:r>
              <a:rPr lang="en-US" dirty="0" err="1">
                <a:solidFill>
                  <a:srgbClr val="FF0000"/>
                </a:solidFill>
              </a:rPr>
              <a:t>oznacza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GB" sz="2800" dirty="0"/>
              <a:t> </a:t>
            </a:r>
            <a:r>
              <a:rPr lang="en-GB" sz="2800" dirty="0" err="1"/>
              <a:t>PrEP</a:t>
            </a:r>
            <a:r>
              <a:rPr lang="en-GB" sz="2800" dirty="0"/>
              <a:t>, </a:t>
            </a:r>
            <a:r>
              <a:rPr lang="pl-PL" sz="2800" dirty="0"/>
              <a:t>podobnie jak doustna pigułka antykoncepcyjna, prawie na pewno przyczynia się do wzrostu chorób przenoszonych drogą płciową
HIV jest chorobą przenoszoną drogą płciową. </a:t>
            </a:r>
            <a:r>
              <a:rPr lang="pl-PL" sz="2800" dirty="0" err="1"/>
              <a:t>PrEP</a:t>
            </a:r>
            <a:r>
              <a:rPr lang="pl-PL" sz="2800" dirty="0"/>
              <a:t> przed nią chroni.
Musimy wzmocnić nasze programy kontroli chorób przenoszonych drogą płciową 
</a:t>
            </a:r>
            <a:r>
              <a:rPr lang="en-US" sz="2800" dirty="0" err="1"/>
              <a:t>Potrzebne</a:t>
            </a:r>
            <a:r>
              <a:rPr lang="en-US" sz="2800" dirty="0"/>
              <a:t> </a:t>
            </a:r>
            <a:r>
              <a:rPr lang="en-US" sz="2800" dirty="0" err="1"/>
              <a:t>dalsze</a:t>
            </a:r>
            <a:r>
              <a:rPr lang="en-US" sz="2800" dirty="0"/>
              <a:t> </a:t>
            </a:r>
            <a:r>
              <a:rPr lang="en-US" sz="2800" dirty="0" err="1"/>
              <a:t>badania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7991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Modele </a:t>
            </a:r>
            <a:r>
              <a:rPr lang="en-US" dirty="0" err="1"/>
              <a:t>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415" y="1417638"/>
            <a:ext cx="8229600" cy="4525963"/>
          </a:xfrm>
        </p:spPr>
        <p:txBody>
          <a:bodyPr/>
          <a:lstStyle/>
          <a:p>
            <a:endParaRPr lang="en-US" sz="3600" dirty="0"/>
          </a:p>
          <a:p>
            <a:r>
              <a:rPr lang="pl-PL" sz="3600" dirty="0"/>
              <a:t>Kluczowe usługi kierowane przez populację
Usługi zintegrowane
Modele prowadzone przez pielęgniarki
Usługi </a:t>
            </a:r>
            <a:r>
              <a:rPr lang="pl-PL" sz="3600" dirty="0" err="1"/>
              <a:t>zdemedykalizowane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7026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Zalecenia</a:t>
            </a:r>
            <a:r>
              <a:rPr lang="pl-PL" sz="3600" dirty="0"/>
              <a:t> WHO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85395"/>
          </a:xfrm>
        </p:spPr>
        <p:txBody>
          <a:bodyPr/>
          <a:lstStyle/>
          <a:p>
            <a:endParaRPr lang="en-GB" sz="1600" dirty="0">
              <a:solidFill>
                <a:srgbClr val="3C4245"/>
              </a:solidFill>
              <a:latin typeface="Arial" panose="020B0604020202020204" pitchFamily="34" charset="0"/>
            </a:endParaRPr>
          </a:p>
          <a:p>
            <a:r>
              <a:rPr lang="pl-PL" dirty="0">
                <a:solidFill>
                  <a:srgbClr val="3C4245"/>
                </a:solidFill>
              </a:rPr>
              <a:t>2021-Pierścień </a:t>
            </a:r>
            <a:r>
              <a:rPr lang="pl-PL" dirty="0" err="1">
                <a:solidFill>
                  <a:srgbClr val="3C4245"/>
                </a:solidFill>
              </a:rPr>
              <a:t>Dapiwiryny</a:t>
            </a:r>
            <a:r>
              <a:rPr lang="pl-PL" dirty="0">
                <a:solidFill>
                  <a:srgbClr val="3C4245"/>
                </a:solidFill>
              </a:rPr>
              <a:t> może być oferowany jako dodatkowy wybór profilaktyczny dla kobiet ze znacznym ryzykiem HIV</a:t>
            </a:r>
            <a:endParaRPr lang="en-GB" b="0" i="0" u="none" strike="noStrike" dirty="0">
              <a:solidFill>
                <a:srgbClr val="3C4245"/>
              </a:solidFill>
              <a:effectLst/>
            </a:endParaRPr>
          </a:p>
          <a:p>
            <a:r>
              <a:rPr lang="pl-PL" dirty="0">
                <a:solidFill>
                  <a:srgbClr val="3C4245"/>
                </a:solidFill>
              </a:rPr>
              <a:t>2022-Długo działający </a:t>
            </a:r>
            <a:r>
              <a:rPr lang="pl-PL" dirty="0" err="1">
                <a:solidFill>
                  <a:srgbClr val="3C4245"/>
                </a:solidFill>
              </a:rPr>
              <a:t>kabotegrawir</a:t>
            </a:r>
            <a:r>
              <a:rPr lang="pl-PL" dirty="0">
                <a:solidFill>
                  <a:srgbClr val="3C4245"/>
                </a:solidFill>
              </a:rPr>
              <a:t> do </a:t>
            </a:r>
            <a:r>
              <a:rPr lang="pl-PL" dirty="0" err="1">
                <a:solidFill>
                  <a:srgbClr val="3C4245"/>
                </a:solidFill>
              </a:rPr>
              <a:t>wstrzykiwań</a:t>
            </a:r>
            <a:r>
              <a:rPr lang="pl-PL" dirty="0">
                <a:solidFill>
                  <a:srgbClr val="3C4245"/>
                </a:solidFill>
              </a:rPr>
              <a:t> (CAB-LA) może być oferowany jako dodatkowy wybór profilaktyczny dla osób ze znacznym ryzykiem zakażenia wirusem HIV. </a:t>
            </a:r>
            <a:endParaRPr lang="en-GB" b="0" i="0" u="none" strike="noStrike" dirty="0">
              <a:solidFill>
                <a:srgbClr val="3C4245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5656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64349"/>
            <a:ext cx="8229600" cy="1143000"/>
          </a:xfrm>
        </p:spPr>
        <p:txBody>
          <a:bodyPr/>
          <a:lstStyle/>
          <a:p>
            <a:r>
              <a:rPr lang="pl-PL" sz="4000" dirty="0">
                <a:solidFill>
                  <a:srgbClr val="FF0000"/>
                </a:solidFill>
              </a:rPr>
              <a:t>Jakie są wyzwania związane ze skalowaniem?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51917"/>
            <a:ext cx="8229600" cy="4929411"/>
          </a:xfrm>
        </p:spPr>
        <p:txBody>
          <a:bodyPr/>
          <a:lstStyle/>
          <a:p>
            <a:r>
              <a:rPr lang="pl-PL" sz="2800" dirty="0">
                <a:solidFill>
                  <a:srgbClr val="FF0000"/>
                </a:solidFill>
              </a:rPr>
              <a:t>Dostępność </a:t>
            </a:r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jest nadal bardzo ograniczona</a:t>
            </a:r>
            <a:r>
              <a:rPr lang="pl-PL" sz="2800" dirty="0">
                <a:solidFill>
                  <a:srgbClr val="FF0000"/>
                </a:solidFill>
              </a:rPr>
              <a:t>
Brak świadomości </a:t>
            </a:r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wśród tych, którzy mogliby skorzystać</a:t>
            </a:r>
            <a:r>
              <a:rPr lang="pl-PL" sz="2800" dirty="0">
                <a:solidFill>
                  <a:srgbClr val="FF0000"/>
                </a:solidFill>
              </a:rPr>
              <a:t>
</a:t>
            </a:r>
            <a:r>
              <a:rPr lang="en-GB" sz="2800" dirty="0" err="1">
                <a:solidFill>
                  <a:srgbClr val="FF0000"/>
                </a:solidFill>
              </a:rPr>
              <a:t>Regularne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stosowanie</a:t>
            </a:r>
            <a:r>
              <a:rPr lang="pl-PL" sz="2800" dirty="0">
                <a:solidFill>
                  <a:srgbClr val="FF0000"/>
                </a:solidFill>
              </a:rPr>
              <a:t> - </a:t>
            </a:r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wiele czynników</a:t>
            </a:r>
            <a:r>
              <a:rPr lang="pl-PL" sz="2800" dirty="0">
                <a:solidFill>
                  <a:srgbClr val="FF0000"/>
                </a:solidFill>
              </a:rPr>
              <a:t>
Akceptowalność – </a:t>
            </a:r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skutki uboczne, zaprzeczenie ryzyka </a:t>
            </a:r>
            <a:r>
              <a:rPr lang="pl-PL" sz="2800" dirty="0">
                <a:solidFill>
                  <a:srgbClr val="FF0000"/>
                </a:solidFill>
              </a:rPr>
              <a:t>
Stygmatyzacja i dyskryminacja – </a:t>
            </a:r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związane z </a:t>
            </a:r>
            <a:r>
              <a:rPr lang="pl-PL" sz="2800" dirty="0" err="1">
                <a:solidFill>
                  <a:schemeClr val="accent1">
                    <a:lumMod val="50000"/>
                  </a:schemeClr>
                </a:solidFill>
              </a:rPr>
              <a:t>zachowaniami</a:t>
            </a:r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 wysokiego ryzyka</a:t>
            </a:r>
            <a:r>
              <a:rPr lang="pl-PL" sz="2800" dirty="0">
                <a:solidFill>
                  <a:srgbClr val="FF0000"/>
                </a:solidFill>
              </a:rPr>
              <a:t>
Pakiet usług profilaktycznych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958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4400" dirty="0"/>
              <a:t>Jak wygląda sytuacja w Warszawie?
Co mogą zrobić pielęgniarki?
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90413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12875"/>
            <a:ext cx="7323138" cy="432435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70000"/>
              </a:lnSpc>
              <a:buFontTx/>
              <a:buNone/>
              <a:defRPr/>
            </a:pPr>
            <a:endParaRPr lang="en-GB" altLang="en-US">
              <a:cs typeface="Arial" charset="0"/>
            </a:endParaRPr>
          </a:p>
          <a:p>
            <a:pPr marL="609600" indent="-609600" eaLnBrk="1" hangingPunct="1">
              <a:lnSpc>
                <a:spcPct val="70000"/>
              </a:lnSpc>
              <a:buClr>
                <a:srgbClr val="C40075"/>
              </a:buClr>
              <a:buFont typeface="Wingdings" pitchFamily="2" charset="2"/>
              <a:buChar char="§"/>
              <a:defRPr/>
            </a:pPr>
            <a:endParaRPr lang="en-GB" altLang="en-US" sz="2000">
              <a:effectLst>
                <a:outerShdw blurRad="38100" dist="38100" dir="2700000" algn="tl">
                  <a:srgbClr val="C0C0C0"/>
                </a:outerShdw>
              </a:effectLst>
              <a:cs typeface="ＭＳ Ｐゴシック" charset="0"/>
            </a:endParaRPr>
          </a:p>
          <a:p>
            <a:pPr marL="609600" indent="-609600" eaLnBrk="1" hangingPunct="1">
              <a:lnSpc>
                <a:spcPct val="70000"/>
              </a:lnSpc>
              <a:buClr>
                <a:srgbClr val="C40075"/>
              </a:buClr>
              <a:buFont typeface="Wingdings" pitchFamily="2" charset="2"/>
              <a:buChar char="§"/>
              <a:defRPr/>
            </a:pPr>
            <a:endParaRPr lang="en-GB" altLang="en-US" sz="2000">
              <a:effectLst>
                <a:outerShdw blurRad="38100" dist="38100" dir="2700000" algn="tl">
                  <a:srgbClr val="C0C0C0"/>
                </a:outerShdw>
              </a:effectLst>
              <a:cs typeface="ＭＳ Ｐゴシック" charset="0"/>
            </a:endParaRPr>
          </a:p>
        </p:txBody>
      </p:sp>
      <p:pic>
        <p:nvPicPr>
          <p:cNvPr id="161795" name="Picture 3" descr="question-mar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1557338"/>
            <a:ext cx="295275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14571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010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0"/>
            <a:ext cx="77676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29B123-9D6D-413B-87F0-797A5F8F9E46}"/>
              </a:ext>
            </a:extLst>
          </p:cNvPr>
          <p:cNvSpPr txBox="1"/>
          <p:nvPr/>
        </p:nvSpPr>
        <p:spPr>
          <a:xfrm>
            <a:off x="1979712" y="582067"/>
            <a:ext cx="6396263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 err="1"/>
              <a:t>Profilaktyka</a:t>
            </a:r>
            <a:r>
              <a:rPr lang="en-US" sz="2800" b="1" dirty="0"/>
              <a:t> </a:t>
            </a:r>
            <a:r>
              <a:rPr lang="en-US" sz="2800" b="1" dirty="0" err="1"/>
              <a:t>poekspozycyjna</a:t>
            </a:r>
            <a:r>
              <a:rPr lang="en-US" sz="2800" b="1" dirty="0"/>
              <a:t>
</a:t>
            </a:r>
            <a:endParaRPr lang="en-US" sz="2800" b="1" dirty="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EA3A31-67BC-4DFA-9F97-E4B34F998252}"/>
              </a:ext>
            </a:extLst>
          </p:cNvPr>
          <p:cNvSpPr txBox="1"/>
          <p:nvPr/>
        </p:nvSpPr>
        <p:spPr>
          <a:xfrm>
            <a:off x="467544" y="1201082"/>
            <a:ext cx="8064896" cy="44558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pl-PL" sz="2400" dirty="0"/>
              <a:t>PEP polega na przyjmowaniu 28-dniowego cyklu leków przeciw HIV, po możliwym narażeniu na HIV (</a:t>
            </a:r>
            <a:r>
              <a:rPr lang="pl-PL" sz="2400" dirty="0" err="1"/>
              <a:t>Truvada</a:t>
            </a:r>
            <a:r>
              <a:rPr lang="pl-PL" sz="2400" dirty="0"/>
              <a:t> i </a:t>
            </a:r>
            <a:r>
              <a:rPr lang="pl-PL" sz="2400" dirty="0" err="1"/>
              <a:t>Raltegravir</a:t>
            </a:r>
            <a:r>
              <a:rPr lang="pl-PL" sz="2400" dirty="0"/>
              <a:t>)
Ocena ryzyka zakażenia HIV przed przepisaniem PEP i rozważenie </a:t>
            </a:r>
            <a:r>
              <a:rPr lang="pl-PL" sz="2400" dirty="0" err="1"/>
              <a:t>PrEP</a:t>
            </a:r>
            <a:r>
              <a:rPr lang="pl-PL" sz="2400" dirty="0"/>
              <a:t>
UK-PEP jest dostępny w klinikach zdrowia seksualnego oraz oddziałach ratunkowych i ratunkowych
&lt;4 godziny, ale nie &gt;72 godziny – Im szybciej, tym lepiej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3460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29B123-9D6D-413B-87F0-797A5F8F9E46}"/>
              </a:ext>
            </a:extLst>
          </p:cNvPr>
          <p:cNvSpPr txBox="1"/>
          <p:nvPr/>
        </p:nvSpPr>
        <p:spPr>
          <a:xfrm>
            <a:off x="2699792" y="728209"/>
            <a:ext cx="5018856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 err="1"/>
              <a:t>Ocena</a:t>
            </a:r>
            <a:r>
              <a:rPr lang="en-US" sz="2800" b="1" dirty="0"/>
              <a:t> </a:t>
            </a:r>
            <a:r>
              <a:rPr lang="en-US" sz="2800" b="1" dirty="0" err="1"/>
              <a:t>ryzyka</a:t>
            </a:r>
            <a:r>
              <a:rPr lang="en-US" sz="2800" b="1" dirty="0"/>
              <a:t> PEP
</a:t>
            </a:r>
            <a:endParaRPr lang="en-US" sz="2800" b="1" dirty="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EA3A31-67BC-4DFA-9F97-E4B34F998252}"/>
              </a:ext>
            </a:extLst>
          </p:cNvPr>
          <p:cNvSpPr txBox="1"/>
          <p:nvPr/>
        </p:nvSpPr>
        <p:spPr>
          <a:xfrm>
            <a:off x="431032" y="1205263"/>
            <a:ext cx="8461448" cy="52629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2400" dirty="0">
                <a:ea typeface="+mn-lt"/>
                <a:cs typeface="+mn-lt"/>
              </a:rPr>
              <a:t>Zawodowe: penetracja SC lub IM lub cięcie ostrym narzędziem
</a:t>
            </a:r>
            <a:r>
              <a:rPr lang="pl-PL" sz="2400" i="1" dirty="0">
                <a:ea typeface="+mn-lt"/>
                <a:cs typeface="+mn-lt"/>
              </a:rPr>
              <a:t>Tylko jeśli wiadomo o zakażeniu wirusem HIV lub występuje czynnik ryzyka o nieznanym statusie
</a:t>
            </a:r>
            <a:endParaRPr lang="en-US" sz="2400" i="1" dirty="0">
              <a:ea typeface="+mn-lt"/>
              <a:cs typeface="+mn-lt"/>
            </a:endParaRPr>
          </a:p>
          <a:p>
            <a:r>
              <a:rPr lang="pl-PL" sz="2400" dirty="0">
                <a:cs typeface="Calibri"/>
              </a:rPr>
              <a:t>Wydzieliny narządów płciowych: seks analny lub pochwowy lub receptywny seks oralny z wytryskiem
</a:t>
            </a:r>
            <a:r>
              <a:rPr lang="en-US" sz="2400" dirty="0">
                <a:cs typeface="Calibri"/>
              </a:rPr>
              <a:t>       </a:t>
            </a:r>
            <a:r>
              <a:rPr lang="pl-PL" sz="2400" dirty="0">
                <a:cs typeface="Calibri"/>
              </a:rPr>
              <a:t>Jeśli HIV + </a:t>
            </a:r>
            <a:r>
              <a:rPr lang="pl-PL" sz="2400" dirty="0" err="1">
                <a:cs typeface="Calibri"/>
              </a:rPr>
              <a:t>ve</a:t>
            </a:r>
            <a:r>
              <a:rPr lang="pl-PL" sz="2400" dirty="0">
                <a:cs typeface="Calibri"/>
              </a:rPr>
              <a:t> i </a:t>
            </a:r>
            <a:r>
              <a:rPr lang="pl-PL" sz="2400" dirty="0" err="1">
                <a:cs typeface="Calibri"/>
              </a:rPr>
              <a:t>wirusemia</a:t>
            </a:r>
            <a:r>
              <a:rPr lang="pl-PL" sz="2400" dirty="0">
                <a:cs typeface="Calibri"/>
              </a:rPr>
              <a:t> </a:t>
            </a:r>
            <a:r>
              <a:rPr lang="pl-PL" sz="2400" i="1" dirty="0">
                <a:cs typeface="Calibri"/>
              </a:rPr>
              <a:t>lub ma czynniki ryzyka o nieznanym statusie, jeśli okaże się, że jest niewykrywalny, może PEP</a:t>
            </a:r>
            <a:endParaRPr lang="en-US" sz="2400" i="1" dirty="0">
              <a:ea typeface="+mn-lt"/>
              <a:cs typeface="+mn-lt"/>
            </a:endParaRPr>
          </a:p>
          <a:p>
            <a:endParaRPr lang="en-US" sz="2400" i="1" dirty="0">
              <a:ea typeface="+mn-lt"/>
              <a:cs typeface="+mn-lt"/>
            </a:endParaRPr>
          </a:p>
          <a:p>
            <a:r>
              <a:rPr lang="pl-PL" sz="2400" dirty="0">
                <a:ea typeface="+mn-lt"/>
                <a:cs typeface="+mn-lt"/>
              </a:rPr>
              <a:t>Dożylne zażywanie narkotyków: </a:t>
            </a:r>
            <a:r>
              <a:rPr lang="pl-PL" sz="2400" i="1" dirty="0">
                <a:ea typeface="+mn-lt"/>
                <a:cs typeface="+mn-lt"/>
              </a:rPr>
              <a:t>Jeśli HIV + </a:t>
            </a:r>
            <a:r>
              <a:rPr lang="pl-PL" sz="2400" i="1" dirty="0" err="1">
                <a:ea typeface="+mn-lt"/>
                <a:cs typeface="+mn-lt"/>
              </a:rPr>
              <a:t>ve</a:t>
            </a:r>
            <a:r>
              <a:rPr lang="pl-PL" sz="2400" dirty="0">
                <a:ea typeface="+mn-lt"/>
                <a:cs typeface="+mn-lt"/>
              </a:rPr>
              <a:t>
</a:t>
            </a:r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7000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itle 1"/>
          <p:cNvSpPr>
            <a:spLocks noGrp="1"/>
          </p:cNvSpPr>
          <p:nvPr>
            <p:ph type="title"/>
          </p:nvPr>
        </p:nvSpPr>
        <p:spPr>
          <a:xfrm>
            <a:off x="457200" y="704809"/>
            <a:ext cx="8229600" cy="1143000"/>
          </a:xfrm>
        </p:spPr>
        <p:txBody>
          <a:bodyPr/>
          <a:lstStyle/>
          <a:p>
            <a:r>
              <a:rPr lang="en-GB" b="1" dirty="0"/>
              <a:t>Co to jest </a:t>
            </a:r>
            <a:r>
              <a:rPr lang="en-GB" b="1" dirty="0" err="1"/>
              <a:t>PrEP</a:t>
            </a:r>
            <a:r>
              <a:rPr lang="en-GB" b="1" dirty="0"/>
              <a:t>?
</a:t>
            </a:r>
            <a:endParaRPr lang="sr-Latn-C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>
              <a:defRPr/>
            </a:pPr>
            <a:r>
              <a:rPr lang="pl-PL" dirty="0" err="1"/>
              <a:t>PrEP</a:t>
            </a:r>
            <a:r>
              <a:rPr lang="pl-PL" dirty="0"/>
              <a:t> to codzienny cykl leków </a:t>
            </a:r>
            <a:r>
              <a:rPr lang="pl-PL" dirty="0" err="1"/>
              <a:t>przeciwretrowirusowych</a:t>
            </a:r>
            <a:r>
              <a:rPr lang="pl-PL" dirty="0"/>
              <a:t> (ARV) przyjmowanych przez osobę </a:t>
            </a:r>
            <a:r>
              <a:rPr lang="en-GB" dirty="0" err="1"/>
              <a:t>nie</a:t>
            </a:r>
            <a:r>
              <a:rPr lang="en-GB" dirty="0"/>
              <a:t> </a:t>
            </a:r>
            <a:r>
              <a:rPr lang="pl-PL" dirty="0"/>
              <a:t>zakażoną wirusem HIV w celu ochrony przed zakażeniem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Truvada (TDF/FTC 300/200mg) 1 tablet daily.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 algn="just">
              <a:buFont typeface="Arial" charset="-52"/>
              <a:buNone/>
              <a:defRPr/>
            </a:pPr>
            <a:endParaRPr lang="en-GB" dirty="0"/>
          </a:p>
          <a:p>
            <a:pPr marL="0" indent="0" algn="just">
              <a:buFont typeface="Arial" charset="-52"/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090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16024"/>
          </a:xfrm>
        </p:spPr>
        <p:txBody>
          <a:bodyPr/>
          <a:lstStyle/>
          <a:p>
            <a:r>
              <a:rPr lang="en-GB" b="1" dirty="0" err="1"/>
              <a:t>Zalecenia</a:t>
            </a:r>
            <a:r>
              <a:rPr lang="en-GB" b="1" dirty="0"/>
              <a:t> EACS </a:t>
            </a:r>
            <a:r>
              <a:rPr lang="en-GB" b="1" dirty="0" err="1"/>
              <a:t>PrEP</a:t>
            </a:r>
            <a:endParaRPr lang="sr-Latn-C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 dirty="0"/>
              <a:t>HIV </a:t>
            </a:r>
            <a:r>
              <a:rPr lang="en-GB" dirty="0" err="1"/>
              <a:t>ujemny</a:t>
            </a:r>
            <a:r>
              <a:rPr lang="pl-PL" dirty="0"/>
              <a:t> MSM i transpłciowy</a:t>
            </a:r>
            <a:r>
              <a:rPr lang="en-US" dirty="0"/>
              <a:t> </a:t>
            </a:r>
          </a:p>
          <a:p>
            <a:pPr>
              <a:buFont typeface="Wingdings" charset="2"/>
              <a:buChar char="Ø"/>
              <a:defRPr/>
            </a:pPr>
            <a:r>
              <a:rPr lang="pl-PL" sz="2800" dirty="0"/>
              <a:t>niespójne stosowanie prezerwatyw z przypadkowymi partnerami lub z partnerami zakażonymi wirusem HIV, którzy nie są na </a:t>
            </a:r>
            <a:r>
              <a:rPr lang="en-GB" sz="2800" dirty="0" err="1"/>
              <a:t>lekach</a:t>
            </a:r>
            <a:r>
              <a:rPr lang="en-GB" sz="2800" dirty="0"/>
              <a:t> </a:t>
            </a:r>
            <a:r>
              <a:rPr lang="pl-PL" sz="2800" dirty="0"/>
              <a:t>antyretrowirusowych</a:t>
            </a:r>
            <a:endParaRPr lang="en-US" sz="2800" dirty="0"/>
          </a:p>
          <a:p>
            <a:pPr marL="0" indent="0">
              <a:buNone/>
              <a:defRPr/>
            </a:pPr>
            <a:r>
              <a:rPr lang="en-US" dirty="0" err="1"/>
              <a:t>Heteroseksualiści</a:t>
            </a:r>
            <a:r>
              <a:rPr lang="en-US" dirty="0"/>
              <a:t> z HIV </a:t>
            </a:r>
            <a:r>
              <a:rPr lang="en-US" dirty="0" err="1"/>
              <a:t>ujemnym</a:t>
            </a:r>
            <a:r>
              <a:rPr lang="en-US" dirty="0"/>
              <a:t> </a:t>
            </a:r>
          </a:p>
          <a:p>
            <a:pPr>
              <a:buFont typeface="Wingdings" charset="2"/>
              <a:buChar char="Ø"/>
              <a:defRPr/>
            </a:pPr>
            <a:r>
              <a:rPr lang="pl-PL" sz="2800" dirty="0"/>
              <a:t>niespójne stosowanie prezerwatyw i prawdopodobieństwo posiadania partnerów zakażonych wirusem HIV, którzy nie są na </a:t>
            </a:r>
            <a:r>
              <a:rPr lang="en-GB" sz="2800" dirty="0" err="1"/>
              <a:t>lekach</a:t>
            </a:r>
            <a:r>
              <a:rPr lang="en-GB" sz="2800" dirty="0"/>
              <a:t> </a:t>
            </a:r>
            <a:r>
              <a:rPr lang="en-GB" sz="2800" dirty="0" err="1"/>
              <a:t>antyretrowirusowych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19747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Jak </a:t>
            </a:r>
            <a:r>
              <a:rPr lang="en-US" dirty="0" err="1">
                <a:solidFill>
                  <a:srgbClr val="FF0000"/>
                </a:solidFill>
              </a:rPr>
              <a:t>dobrze</a:t>
            </a:r>
            <a:r>
              <a:rPr lang="en-US" dirty="0">
                <a:solidFill>
                  <a:srgbClr val="FF0000"/>
                </a:solidFill>
              </a:rPr>
              <a:t> to </a:t>
            </a:r>
            <a:r>
              <a:rPr lang="en-US" dirty="0" err="1">
                <a:solidFill>
                  <a:srgbClr val="FF0000"/>
                </a:solidFill>
              </a:rPr>
              <a:t>działa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3600" dirty="0"/>
              <a:t>“</a:t>
            </a:r>
            <a:r>
              <a:rPr lang="pl-PL" sz="3600" dirty="0"/>
              <a:t>Skończył się spór o </a:t>
            </a:r>
            <a:r>
              <a:rPr lang="pl-PL" sz="3600" dirty="0" err="1"/>
              <a:t>PrEP</a:t>
            </a:r>
            <a:r>
              <a:rPr lang="pl-PL" sz="3600" dirty="0"/>
              <a:t>. Jeśli weźmiesz lek, działa on nie tylko w badaniu klinicznym, ale także w terenie</a:t>
            </a:r>
            <a:r>
              <a:rPr lang="en-US" sz="3600" dirty="0"/>
              <a:t>”</a:t>
            </a:r>
          </a:p>
          <a:p>
            <a:pPr marL="0" indent="0">
              <a:buNone/>
            </a:pPr>
            <a:r>
              <a:rPr lang="pl-PL" sz="2000" dirty="0"/>
              <a:t>Anthony </a:t>
            </a:r>
            <a:r>
              <a:rPr lang="pl-PL" sz="2000" dirty="0" err="1"/>
              <a:t>Fauci</a:t>
            </a:r>
            <a:r>
              <a:rPr lang="pl-PL" sz="2000" dirty="0"/>
              <a:t>, </a:t>
            </a:r>
            <a:r>
              <a:rPr lang="en-GB" sz="2000" dirty="0" err="1"/>
              <a:t>kierownik</a:t>
            </a:r>
            <a:r>
              <a:rPr lang="pl-PL" sz="2000" dirty="0"/>
              <a:t> amerykańskiego Narodowego Instytutu Alergii i Chorób Zakaźnych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pl-PL" dirty="0"/>
              <a:t>Jeśli w pełni </a:t>
            </a:r>
            <a:r>
              <a:rPr lang="en-GB" dirty="0" err="1"/>
              <a:t>stosowany</a:t>
            </a:r>
            <a:r>
              <a:rPr lang="pl-PL" dirty="0"/>
              <a:t>, jest prawie 100% ochrony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720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579296" cy="4476725"/>
          </a:xfrm>
        </p:spPr>
        <p:txBody>
          <a:bodyPr/>
          <a:lstStyle/>
          <a:p>
            <a:pPr marL="0" indent="0" algn="ctr">
              <a:buFont typeface="Arial" charset="-52"/>
              <a:buNone/>
            </a:pPr>
            <a:r>
              <a:rPr lang="en-GB" sz="4000" dirty="0" err="1">
                <a:solidFill>
                  <a:srgbClr val="FF0000"/>
                </a:solidFill>
              </a:rPr>
              <a:t>PrEP</a:t>
            </a:r>
            <a:r>
              <a:rPr lang="en-GB" sz="4000" dirty="0">
                <a:solidFill>
                  <a:srgbClr val="FF0000"/>
                </a:solidFill>
              </a:rPr>
              <a:t> – </a:t>
            </a:r>
            <a:r>
              <a:rPr lang="en-GB" sz="4000" dirty="0" err="1">
                <a:solidFill>
                  <a:srgbClr val="FF0000"/>
                </a:solidFill>
              </a:rPr>
              <a:t>dowody</a:t>
            </a:r>
            <a:endParaRPr lang="en-GB" sz="4000" dirty="0">
              <a:solidFill>
                <a:srgbClr val="FF0000"/>
              </a:solidFill>
            </a:endParaRPr>
          </a:p>
          <a:p>
            <a:pPr marL="0" indent="0" algn="ctr">
              <a:buFont typeface="Arial" charset="-52"/>
              <a:buNone/>
            </a:pPr>
            <a:endParaRPr lang="en-GB" sz="2800" dirty="0"/>
          </a:p>
          <a:p>
            <a:r>
              <a:rPr lang="en-GB" dirty="0" err="1"/>
              <a:t>Badanie</a:t>
            </a:r>
            <a:r>
              <a:rPr lang="en-GB" dirty="0"/>
              <a:t> </a:t>
            </a:r>
            <a:r>
              <a:rPr lang="en-GB" dirty="0" err="1"/>
              <a:t>iPrEx</a:t>
            </a:r>
            <a:r>
              <a:rPr lang="en-GB" dirty="0"/>
              <a:t> (Truvada v placebo) - 2007
</a:t>
            </a:r>
            <a:r>
              <a:rPr lang="en-GB" dirty="0" err="1"/>
              <a:t>Badanie</a:t>
            </a:r>
            <a:r>
              <a:rPr lang="en-GB" dirty="0"/>
              <a:t> IPERGAY (Truvada v placebo)
</a:t>
            </a:r>
            <a:r>
              <a:rPr lang="en-GB" dirty="0" err="1"/>
              <a:t>Badanie</a:t>
            </a:r>
            <a:r>
              <a:rPr lang="en-GB" dirty="0"/>
              <a:t> TDF2 (Truvada v placebo)
</a:t>
            </a:r>
            <a:r>
              <a:rPr lang="en-GB" dirty="0" err="1"/>
              <a:t>Badanie</a:t>
            </a:r>
            <a:r>
              <a:rPr lang="en-GB" dirty="0"/>
              <a:t> </a:t>
            </a:r>
            <a:r>
              <a:rPr lang="en-GB" dirty="0" err="1"/>
              <a:t>PrEP</a:t>
            </a:r>
            <a:r>
              <a:rPr lang="en-GB" dirty="0"/>
              <a:t> </a:t>
            </a:r>
            <a:r>
              <a:rPr lang="en-GB" dirty="0" err="1"/>
              <a:t>dla</a:t>
            </a:r>
            <a:r>
              <a:rPr lang="en-GB" dirty="0"/>
              <a:t> </a:t>
            </a:r>
            <a:r>
              <a:rPr lang="en-GB" dirty="0" err="1"/>
              <a:t>partnerów</a:t>
            </a:r>
            <a:r>
              <a:rPr lang="en-GB" dirty="0"/>
              <a:t> (TDF v Truvada v placebo)
</a:t>
            </a:r>
            <a:r>
              <a:rPr lang="en-GB" dirty="0" err="1"/>
              <a:t>Badanie</a:t>
            </a:r>
            <a:r>
              <a:rPr lang="en-GB" dirty="0"/>
              <a:t> Bangkok Tenofovir (Tenofovir v placebo)
</a:t>
            </a:r>
            <a:r>
              <a:rPr lang="en-GB" dirty="0" err="1"/>
              <a:t>Badanie</a:t>
            </a:r>
            <a:r>
              <a:rPr lang="en-GB" dirty="0"/>
              <a:t> PROUD (</a:t>
            </a:r>
            <a:r>
              <a:rPr lang="en-GB" dirty="0" err="1"/>
              <a:t>Wielka</a:t>
            </a:r>
            <a:r>
              <a:rPr lang="en-GB" dirty="0"/>
              <a:t> </a:t>
            </a:r>
            <a:r>
              <a:rPr lang="en-GB" dirty="0" err="1"/>
              <a:t>Brytania</a:t>
            </a:r>
            <a:r>
              <a:rPr lang="en-GB" dirty="0"/>
              <a:t>) </a:t>
            </a:r>
            <a:r>
              <a:rPr lang="en-GB" dirty="0" err="1"/>
              <a:t>Tru</a:t>
            </a:r>
            <a:r>
              <a:rPr lang="en-GB" dirty="0"/>
              <a:t> v </a:t>
            </a:r>
            <a:r>
              <a:rPr lang="en-GB" dirty="0" err="1"/>
              <a:t>odroczone</a:t>
            </a:r>
            <a:endParaRPr lang="en-GB" dirty="0"/>
          </a:p>
          <a:p>
            <a:pPr marL="0" indent="0">
              <a:buFont typeface="Arial" charset="-52"/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43720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941" y="543000"/>
            <a:ext cx="8229600" cy="1143000"/>
          </a:xfrm>
        </p:spPr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Dowody na </a:t>
            </a:r>
            <a:r>
              <a:rPr lang="pl-PL" dirty="0" err="1">
                <a:solidFill>
                  <a:srgbClr val="FF0000"/>
                </a:solidFill>
              </a:rPr>
              <a:t>PrEP</a:t>
            </a:r>
            <a:r>
              <a:rPr lang="pl-PL" dirty="0">
                <a:solidFill>
                  <a:srgbClr val="FF0000"/>
                </a:solidFill>
              </a:rPr>
              <a:t> i </a:t>
            </a:r>
            <a:r>
              <a:rPr lang="pl-PL" dirty="0" err="1">
                <a:solidFill>
                  <a:srgbClr val="FF0000"/>
                </a:solidFill>
              </a:rPr>
              <a:t>chor</a:t>
            </a:r>
            <a:r>
              <a:rPr lang="en-GB" dirty="0" err="1">
                <a:solidFill>
                  <a:srgbClr val="FF0000"/>
                </a:solidFill>
              </a:rPr>
              <a:t>oby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przenoszon</a:t>
            </a:r>
            <a:r>
              <a:rPr lang="en-GB" dirty="0">
                <a:solidFill>
                  <a:srgbClr val="FF0000"/>
                </a:solidFill>
              </a:rPr>
              <a:t>e</a:t>
            </a:r>
            <a:r>
              <a:rPr lang="pl-PL" dirty="0">
                <a:solidFill>
                  <a:srgbClr val="FF0000"/>
                </a:solidFill>
              </a:rPr>
              <a:t> drogą płciową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pl-PL" sz="2800" dirty="0"/>
              <a:t>Przegląd systematyczny i metaanaliza: </a:t>
            </a:r>
            <a:r>
              <a:rPr lang="pl-PL" sz="2800" dirty="0" err="1"/>
              <a:t>Kojima</a:t>
            </a:r>
            <a:r>
              <a:rPr lang="pl-PL" sz="2800" dirty="0"/>
              <a:t> 2016: porównanie </a:t>
            </a:r>
            <a:r>
              <a:rPr lang="pl-PL" sz="2800" dirty="0" err="1"/>
              <a:t>PrEP</a:t>
            </a:r>
            <a:r>
              <a:rPr lang="pl-PL" sz="2800" dirty="0"/>
              <a:t> i innych niż </a:t>
            </a:r>
            <a:r>
              <a:rPr lang="pl-PL" sz="2800" dirty="0" err="1"/>
              <a:t>PrEP</a:t>
            </a:r>
            <a:endParaRPr lang="en-US" sz="2800" dirty="0"/>
          </a:p>
          <a:p>
            <a:pPr marL="0" indent="0">
              <a:buNone/>
            </a:pPr>
            <a:r>
              <a:rPr lang="pl-PL" sz="2000" dirty="0"/>
              <a:t>Wzrost chorób przenoszonych drogą płciową u użytkowników </a:t>
            </a:r>
            <a:r>
              <a:rPr lang="pl-PL" sz="2000" dirty="0" err="1"/>
              <a:t>PrEP</a:t>
            </a:r>
            <a:endParaRPr lang="en-US" sz="2000" dirty="0"/>
          </a:p>
          <a:p>
            <a:r>
              <a:rPr lang="pl-PL" sz="2800" dirty="0"/>
              <a:t>Przegląd systematyczny i metaanaliza badań otwartych: </a:t>
            </a:r>
            <a:r>
              <a:rPr lang="pl-PL" sz="2800" dirty="0" err="1"/>
              <a:t>Traeger</a:t>
            </a:r>
            <a:r>
              <a:rPr lang="pl-PL" sz="2800" dirty="0"/>
              <a:t> 2018</a:t>
            </a:r>
            <a:endParaRPr lang="en-US" sz="2800" dirty="0"/>
          </a:p>
          <a:p>
            <a:pPr marL="0" indent="0">
              <a:buNone/>
            </a:pPr>
            <a:r>
              <a:rPr lang="pl-PL" sz="2000" dirty="0"/>
              <a:t>Brak znaczącego wzrostu odsetka zgłaszających seks bez prezerwatyw 
Heterogeniczność wyników, pewna tendencja do</a:t>
            </a:r>
            <a:endParaRPr lang="en-GB" sz="2000" dirty="0"/>
          </a:p>
          <a:p>
            <a:pPr lvl="1"/>
            <a:r>
              <a:rPr lang="pl-PL" sz="1600" dirty="0"/>
              <a:t>Zwiększony otwarty seks analny bez prezerwatyw z partnerami ≥10 
Zwiększony seks bez prezerwatywy z HIV-pozytywnym lub nieznanym partnerem 
Wzrost nigdy nie używania prezerwatyw podczas seksu analnego</a:t>
            </a:r>
            <a:endParaRPr lang="en-US" sz="1600" dirty="0"/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31216"/>
      </p:ext>
    </p:extLst>
  </p:cSld>
  <p:clrMapOvr>
    <a:masterClrMapping/>
  </p:clrMapOvr>
</p:sld>
</file>

<file path=ppt/theme/theme1.xml><?xml version="1.0" encoding="utf-8"?>
<a:theme xmlns:a="http://schemas.openxmlformats.org/drawingml/2006/main" name="nursetri-template">
  <a:themeElements>
    <a:clrScheme name="Justri 1">
      <a:dk1>
        <a:srgbClr val="182454"/>
      </a:dk1>
      <a:lt1>
        <a:sysClr val="window" lastClr="FFFFFF"/>
      </a:lt1>
      <a:dk2>
        <a:srgbClr val="00396B"/>
      </a:dk2>
      <a:lt2>
        <a:srgbClr val="D9E3EC"/>
      </a:lt2>
      <a:accent1>
        <a:srgbClr val="004184"/>
      </a:accent1>
      <a:accent2>
        <a:srgbClr val="400D46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6377B"/>
      </a:hlink>
      <a:folHlink>
        <a:srgbClr val="52387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nursetri-template</Template>
  <TotalTime>4580</TotalTime>
  <Words>900</Words>
  <Application>Microsoft Office PowerPoint</Application>
  <PresentationFormat>On-screen Show (4:3)</PresentationFormat>
  <Paragraphs>85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nursetri-template</vt:lpstr>
      <vt:lpstr>Profilaktyka poekspozycyjna (PEP) i przedekspozycyjna (PrEP) 
</vt:lpstr>
      <vt:lpstr>PowerPoint Presentation</vt:lpstr>
      <vt:lpstr>PowerPoint Presentation</vt:lpstr>
      <vt:lpstr>PowerPoint Presentation</vt:lpstr>
      <vt:lpstr>Co to jest PrEP?
</vt:lpstr>
      <vt:lpstr>Zalecenia EACS PrEP</vt:lpstr>
      <vt:lpstr>Jak dobrze to działa?</vt:lpstr>
      <vt:lpstr>PowerPoint Presentation</vt:lpstr>
      <vt:lpstr>Dowody na PrEP i choroby przenoszone drogą płciową</vt:lpstr>
      <vt:lpstr>Dowody PrEP i choroby przenoszone drogą płciową</vt:lpstr>
      <vt:lpstr>Co to oznacza?</vt:lpstr>
      <vt:lpstr>Modele PrEP</vt:lpstr>
      <vt:lpstr>Zalecenia WHO</vt:lpstr>
      <vt:lpstr>Jakie są wyzwania związane ze skalowaniem?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terryblazie</dc:creator>
  <cp:lastModifiedBy>Jakub Kowalski</cp:lastModifiedBy>
  <cp:revision>101</cp:revision>
  <cp:lastPrinted>2017-10-11T12:42:04Z</cp:lastPrinted>
  <dcterms:created xsi:type="dcterms:W3CDTF">2017-11-10T11:28:55Z</dcterms:created>
  <dcterms:modified xsi:type="dcterms:W3CDTF">2022-11-13T15:48:21Z</dcterms:modified>
</cp:coreProperties>
</file>