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4"/>
  </p:notesMasterIdLst>
  <p:handoutMasterIdLst>
    <p:handoutMasterId r:id="rId15"/>
  </p:handoutMasterIdLst>
  <p:sldIdLst>
    <p:sldId id="479" r:id="rId2"/>
    <p:sldId id="435" r:id="rId3"/>
    <p:sldId id="489" r:id="rId4"/>
    <p:sldId id="481" r:id="rId5"/>
    <p:sldId id="486" r:id="rId6"/>
    <p:sldId id="482" r:id="rId7"/>
    <p:sldId id="483" r:id="rId8"/>
    <p:sldId id="484" r:id="rId9"/>
    <p:sldId id="491" r:id="rId10"/>
    <p:sldId id="485" r:id="rId11"/>
    <p:sldId id="492" r:id="rId12"/>
    <p:sldId id="487" r:id="rId13"/>
  </p:sldIdLst>
  <p:sldSz cx="9144000" cy="6858000" type="screen4x3"/>
  <p:notesSz cx="6797675" cy="9928225"/>
  <p:defaultTextStyle>
    <a:defPPr>
      <a:defRPr lang="pl"/>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82" autoAdjust="0"/>
    <p:restoredTop sz="50000" autoAdjust="0"/>
  </p:normalViewPr>
  <p:slideViewPr>
    <p:cSldViewPr>
      <p:cViewPr varScale="1">
        <p:scale>
          <a:sx n="55" d="100"/>
          <a:sy n="55" d="100"/>
        </p:scale>
        <p:origin x="786" y="78"/>
      </p:cViewPr>
      <p:guideLst>
        <p:guide orient="horz" pos="2160"/>
        <p:guide pos="2880"/>
      </p:guideLst>
    </p:cSldViewPr>
  </p:slideViewPr>
  <p:outlineViewPr>
    <p:cViewPr>
      <p:scale>
        <a:sx n="33" d="100"/>
        <a:sy n="33" d="100"/>
      </p:scale>
      <p:origin x="-32" y="0"/>
    </p:cViewPr>
  </p:outlineViewPr>
  <p:notesTextViewPr>
    <p:cViewPr>
      <p:scale>
        <a:sx n="1" d="1"/>
        <a:sy n="1" d="1"/>
      </p:scale>
      <p:origin x="0" y="0"/>
    </p:cViewPr>
  </p:notesTextViewPr>
  <p:sorterViewPr>
    <p:cViewPr>
      <p:scale>
        <a:sx n="122" d="100"/>
        <a:sy n="122" d="100"/>
      </p:scale>
      <p:origin x="0" y="0"/>
    </p:cViewPr>
  </p:sorterViewPr>
  <p:notesViewPr>
    <p:cSldViewPr>
      <p:cViewPr varScale="1">
        <p:scale>
          <a:sx n="68" d="100"/>
          <a:sy n="68" d="100"/>
        </p:scale>
        <p:origin x="3528"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uba Kowalski" userId="e9be9a47dcebad49" providerId="LiveId" clId="{B3AD6BB7-A14C-4DFF-8C7E-DC7A1DBCE1C8}"/>
    <pc:docChg chg="modSld">
      <pc:chgData name="Kuba Kowalski" userId="e9be9a47dcebad49" providerId="LiveId" clId="{B3AD6BB7-A14C-4DFF-8C7E-DC7A1DBCE1C8}" dt="2022-11-13T15:58:55.827" v="3"/>
      <pc:docMkLst>
        <pc:docMk/>
      </pc:docMkLst>
      <pc:sldChg chg="modNotesTx">
        <pc:chgData name="Kuba Kowalski" userId="e9be9a47dcebad49" providerId="LiveId" clId="{B3AD6BB7-A14C-4DFF-8C7E-DC7A1DBCE1C8}" dt="2022-11-13T15:58:44.957" v="1"/>
        <pc:sldMkLst>
          <pc:docMk/>
          <pc:sldMk cId="776343355" sldId="483"/>
        </pc:sldMkLst>
      </pc:sldChg>
      <pc:sldChg chg="modNotesTx">
        <pc:chgData name="Kuba Kowalski" userId="e9be9a47dcebad49" providerId="LiveId" clId="{B3AD6BB7-A14C-4DFF-8C7E-DC7A1DBCE1C8}" dt="2022-11-13T15:58:51.562" v="2"/>
        <pc:sldMkLst>
          <pc:docMk/>
          <pc:sldMk cId="1479860992" sldId="484"/>
        </pc:sldMkLst>
      </pc:sldChg>
      <pc:sldChg chg="modNotesTx">
        <pc:chgData name="Kuba Kowalski" userId="e9be9a47dcebad49" providerId="LiveId" clId="{B3AD6BB7-A14C-4DFF-8C7E-DC7A1DBCE1C8}" dt="2022-11-13T15:58:37.953" v="0"/>
        <pc:sldMkLst>
          <pc:docMk/>
          <pc:sldMk cId="3555949581" sldId="489"/>
        </pc:sldMkLst>
      </pc:sldChg>
      <pc:sldChg chg="modNotesTx">
        <pc:chgData name="Kuba Kowalski" userId="e9be9a47dcebad49" providerId="LiveId" clId="{B3AD6BB7-A14C-4DFF-8C7E-DC7A1DBCE1C8}" dt="2022-11-13T15:58:55.827" v="3"/>
        <pc:sldMkLst>
          <pc:docMk/>
          <pc:sldMk cId="3949911885" sldId="49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84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8475"/>
          </a:xfrm>
          <a:prstGeom prst="rect">
            <a:avLst/>
          </a:prstGeom>
        </p:spPr>
        <p:txBody>
          <a:bodyPr vert="horz" lIns="91440" tIns="45720" rIns="91440" bIns="45720" rtlCol="0"/>
          <a:lstStyle>
            <a:lvl1pPr algn="r">
              <a:defRPr sz="1200"/>
            </a:lvl1pPr>
          </a:lstStyle>
          <a:p>
            <a:fld id="{19FDBC5A-C484-0141-93E6-D3963567040D}" type="datetimeFigureOut">
              <a:rPr lang="en-US" smtClean="0"/>
              <a:t>11/13/2022</a:t>
            </a:fld>
            <a:endParaRPr lang="en-US"/>
          </a:p>
        </p:txBody>
      </p:sp>
      <p:sp>
        <p:nvSpPr>
          <p:cNvPr id="4" name="Footer Placeholder 3"/>
          <p:cNvSpPr>
            <a:spLocks noGrp="1"/>
          </p:cNvSpPr>
          <p:nvPr>
            <p:ph type="ftr" sz="quarter" idx="2"/>
          </p:nvPr>
        </p:nvSpPr>
        <p:spPr>
          <a:xfrm>
            <a:off x="0" y="9429750"/>
            <a:ext cx="2946400" cy="49847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8475"/>
          </a:xfrm>
          <a:prstGeom prst="rect">
            <a:avLst/>
          </a:prstGeom>
        </p:spPr>
        <p:txBody>
          <a:bodyPr vert="horz" lIns="91440" tIns="45720" rIns="91440" bIns="45720" rtlCol="0" anchor="b"/>
          <a:lstStyle>
            <a:lvl1pPr algn="r">
              <a:defRPr sz="1200"/>
            </a:lvl1pPr>
          </a:lstStyle>
          <a:p>
            <a:fld id="{535401BF-7EB9-6744-AB08-B814E9B257B2}" type="slidenum">
              <a:rPr lang="en-US" smtClean="0"/>
              <a:t>‹#›</a:t>
            </a:fld>
            <a:endParaRPr lang="en-US"/>
          </a:p>
        </p:txBody>
      </p:sp>
    </p:spTree>
    <p:extLst>
      <p:ext uri="{BB962C8B-B14F-4D97-AF65-F5344CB8AC3E}">
        <p14:creationId xmlns:p14="http://schemas.microsoft.com/office/powerpoint/2010/main" val="2075020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GB"/>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5E093D2-0F10-4CE7-B431-E6025055CEFD}" type="datetimeFigureOut">
              <a:rPr lang="en-GB"/>
              <a:pPr>
                <a:defRPr/>
              </a:pPr>
              <a:t>13/11/2022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pl" noProof="0"/>
              <a:t>Kliknij, aby edytować główne style tekstu</a:t>
            </a:r>
          </a:p>
          <a:p>
            <a:pPr lvl="1"/>
            <a:r>
              <a:rPr lang="pl" noProof="0"/>
              <a:t>Drugi poziom</a:t>
            </a:r>
          </a:p>
          <a:p>
            <a:pPr lvl="2"/>
            <a:r>
              <a:rPr lang="pl" noProof="0"/>
              <a:t>Trzeci poziom</a:t>
            </a:r>
          </a:p>
          <a:p>
            <a:pPr lvl="3"/>
            <a:r>
              <a:rPr lang="pl" noProof="0"/>
              <a:t>Czwarty poziom</a:t>
            </a:r>
          </a:p>
          <a:p>
            <a:pPr lvl="4"/>
            <a:r>
              <a:rPr lang="pl" noProof="0"/>
              <a:t>Piąty poziom</a:t>
            </a:r>
            <a:endParaRPr lang="en-GB"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GB"/>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25F18D2D-C346-4881-9346-DB67CDD73B3A}" type="slidenum">
              <a:rPr lang="en-GB"/>
              <a:pPr>
                <a:defRPr/>
              </a:pPr>
              <a:t>‹#›</a:t>
            </a:fld>
            <a:endParaRPr lang="en-GB"/>
          </a:p>
        </p:txBody>
      </p:sp>
    </p:spTree>
    <p:extLst>
      <p:ext uri="{BB962C8B-B14F-4D97-AF65-F5344CB8AC3E}">
        <p14:creationId xmlns:p14="http://schemas.microsoft.com/office/powerpoint/2010/main" val="1257898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1</a:t>
            </a:fld>
            <a:endParaRPr lang="en-GB"/>
          </a:p>
        </p:txBody>
      </p:sp>
    </p:spTree>
    <p:extLst>
      <p:ext uri="{BB962C8B-B14F-4D97-AF65-F5344CB8AC3E}">
        <p14:creationId xmlns:p14="http://schemas.microsoft.com/office/powerpoint/2010/main" val="14538765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12</a:t>
            </a:fld>
            <a:endParaRPr lang="en-GB"/>
          </a:p>
        </p:txBody>
      </p:sp>
    </p:spTree>
    <p:extLst>
      <p:ext uri="{BB962C8B-B14F-4D97-AF65-F5344CB8AC3E}">
        <p14:creationId xmlns:p14="http://schemas.microsoft.com/office/powerpoint/2010/main" val="454274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5F18D2D-C346-4881-9346-DB67CDD73B3A}" type="slidenum">
              <a:rPr lang="en-GB" smtClean="0"/>
              <a:pPr>
                <a:defRPr/>
              </a:pPr>
              <a:t>2</a:t>
            </a:fld>
            <a:endParaRPr lang="en-GB"/>
          </a:p>
        </p:txBody>
      </p:sp>
    </p:spTree>
    <p:extLst>
      <p:ext uri="{BB962C8B-B14F-4D97-AF65-F5344CB8AC3E}">
        <p14:creationId xmlns:p14="http://schemas.microsoft.com/office/powerpoint/2010/main" val="154466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Guidelines were launched at the AIDS </a:t>
            </a:r>
            <a:r>
              <a:rPr lang="en-US" dirty="0" err="1"/>
              <a:t>cinference</a:t>
            </a:r>
            <a:r>
              <a:rPr lang="en-US" dirty="0"/>
              <a:t> in Montreal this year. Public health response to the cha;;</a:t>
            </a:r>
            <a:r>
              <a:rPr lang="en-US" dirty="0" err="1"/>
              <a:t>lenges</a:t>
            </a:r>
            <a:r>
              <a:rPr lang="en-US" dirty="0"/>
              <a:t> of HIV hepatitis and STIs</a:t>
            </a:r>
          </a:p>
          <a:p>
            <a:r>
              <a:rPr lang="en-US" dirty="0"/>
              <a:t>An evidence and rights-based approach</a:t>
            </a:r>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3</a:t>
            </a:fld>
            <a:endParaRPr lang="en-GB"/>
          </a:p>
        </p:txBody>
      </p:sp>
    </p:spTree>
    <p:extLst>
      <p:ext uri="{BB962C8B-B14F-4D97-AF65-F5344CB8AC3E}">
        <p14:creationId xmlns:p14="http://schemas.microsoft.com/office/powerpoint/2010/main" val="868088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4</a:t>
            </a:fld>
            <a:endParaRPr lang="en-GB"/>
          </a:p>
        </p:txBody>
      </p:sp>
    </p:spTree>
    <p:extLst>
      <p:ext uri="{BB962C8B-B14F-4D97-AF65-F5344CB8AC3E}">
        <p14:creationId xmlns:p14="http://schemas.microsoft.com/office/powerpoint/2010/main" val="12012915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5</a:t>
            </a:fld>
            <a:endParaRPr lang="en-GB"/>
          </a:p>
        </p:txBody>
      </p:sp>
    </p:spTree>
    <p:extLst>
      <p:ext uri="{BB962C8B-B14F-4D97-AF65-F5344CB8AC3E}">
        <p14:creationId xmlns:p14="http://schemas.microsoft.com/office/powerpoint/2010/main" val="31506482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b="1" kern="1200" dirty="0">
                <a:solidFill>
                  <a:schemeClr val="tx1"/>
                </a:solidFill>
                <a:effectLst/>
                <a:latin typeface="+mn-lt"/>
                <a:ea typeface="+mn-ea"/>
                <a:cs typeface="+mn-cs"/>
              </a:rPr>
              <a:t>Vulnerable groups. </a:t>
            </a:r>
            <a:r>
              <a:rPr lang="en-US" sz="1200" kern="1200" dirty="0">
                <a:solidFill>
                  <a:schemeClr val="tx1"/>
                </a:solidFill>
                <a:effectLst/>
                <a:latin typeface="+mn-lt"/>
                <a:ea typeface="+mn-ea"/>
                <a:cs typeface="+mn-cs"/>
              </a:rPr>
              <a:t>In certain contexts other groups also are particularly vulnerable to HIV infection, for example, migrant workers, refugees, long-distance truck drivers, military personnel, miners, and, in southern Africa, young women. These populations are not uniformly vulnerable or equally affected across different countries and epidemic settings. Countries should also identify these additional populations specific to their settings and focus attention and develop and tailor services accordingly. </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25F18D2D-C346-4881-9346-DB67CDD73B3A}" type="slidenum">
              <a:rPr lang="en-GB" smtClean="0"/>
              <a:pPr>
                <a:defRPr/>
              </a:pPr>
              <a:t>7</a:t>
            </a:fld>
            <a:endParaRPr lang="en-GB"/>
          </a:p>
        </p:txBody>
      </p:sp>
    </p:spTree>
    <p:extLst>
      <p:ext uri="{BB962C8B-B14F-4D97-AF65-F5344CB8AC3E}">
        <p14:creationId xmlns:p14="http://schemas.microsoft.com/office/powerpoint/2010/main" val="220602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Access to prep pep</a:t>
            </a:r>
          </a:p>
          <a:p>
            <a:r>
              <a:rPr lang="en-US" dirty="0"/>
              <a:t>Harm reduction </a:t>
            </a:r>
            <a:r>
              <a:rPr lang="mr-IN" dirty="0"/>
              <a:t>–</a:t>
            </a:r>
            <a:r>
              <a:rPr lang="en-US" dirty="0"/>
              <a:t> needles, syringes OST</a:t>
            </a:r>
          </a:p>
          <a:p>
            <a:r>
              <a:rPr lang="en-US" dirty="0"/>
              <a:t>Testing routinely offered</a:t>
            </a:r>
          </a:p>
          <a:p>
            <a:r>
              <a:rPr lang="en-US" dirty="0"/>
              <a:t>Mental health screening</a:t>
            </a:r>
          </a:p>
          <a:p>
            <a:r>
              <a:rPr lang="en-US" dirty="0"/>
              <a:t>Prevention/treatment of co- morbidities  routine screening</a:t>
            </a:r>
          </a:p>
          <a:p>
            <a:r>
              <a:rPr lang="en-US" dirty="0"/>
              <a:t>Sexual and reproductive</a:t>
            </a:r>
            <a:r>
              <a:rPr lang="en-US" baseline="0" dirty="0"/>
              <a:t> </a:t>
            </a:r>
            <a:r>
              <a:rPr lang="en-US" dirty="0"/>
              <a:t>health </a:t>
            </a:r>
          </a:p>
          <a:p>
            <a:endParaRPr lang="en-US" dirty="0"/>
          </a:p>
          <a:p>
            <a:r>
              <a:rPr lang="en-US" dirty="0"/>
              <a:t>Reaching out:</a:t>
            </a:r>
          </a:p>
          <a:p>
            <a:r>
              <a:rPr lang="en-US" dirty="0"/>
              <a:t>Virtual/on-line interventions</a:t>
            </a:r>
          </a:p>
          <a:p>
            <a:r>
              <a:rPr lang="en-US" dirty="0"/>
              <a:t>Promote role of peer navigators</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5F18D2D-C346-4881-9346-DB67CDD73B3A}" type="slidenum">
              <a:rPr lang="en-GB" smtClean="0"/>
              <a:pPr>
                <a:defRPr/>
              </a:pPr>
              <a:t>8</a:t>
            </a:fld>
            <a:endParaRPr lang="en-GB"/>
          </a:p>
        </p:txBody>
      </p:sp>
    </p:spTree>
    <p:extLst>
      <p:ext uri="{BB962C8B-B14F-4D97-AF65-F5344CB8AC3E}">
        <p14:creationId xmlns:p14="http://schemas.microsoft.com/office/powerpoint/2010/main" val="11188008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Peer navigators to guide people through the services</a:t>
            </a:r>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9</a:t>
            </a:fld>
            <a:endParaRPr lang="en-GB"/>
          </a:p>
        </p:txBody>
      </p:sp>
    </p:spTree>
    <p:extLst>
      <p:ext uri="{BB962C8B-B14F-4D97-AF65-F5344CB8AC3E}">
        <p14:creationId xmlns:p14="http://schemas.microsoft.com/office/powerpoint/2010/main" val="1474229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25F18D2D-C346-4881-9346-DB67CDD73B3A}" type="slidenum">
              <a:rPr lang="en-GB" smtClean="0"/>
              <a:pPr>
                <a:defRPr/>
              </a:pPr>
              <a:t>11</a:t>
            </a:fld>
            <a:endParaRPr lang="en-GB"/>
          </a:p>
        </p:txBody>
      </p:sp>
    </p:spTree>
    <p:extLst>
      <p:ext uri="{BB962C8B-B14F-4D97-AF65-F5344CB8AC3E}">
        <p14:creationId xmlns:p14="http://schemas.microsoft.com/office/powerpoint/2010/main" val="2873041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a:t>Click to edit Master title style</a:t>
            </a:r>
          </a:p>
        </p:txBody>
      </p:sp>
      <p:sp>
        <p:nvSpPr>
          <p:cNvPr id="3" name="Content Placeholder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4" name="Rounded Rectangle 3"/>
          <p:cNvSpPr>
            <a:spLocks noChangeArrowheads="1"/>
          </p:cNvSpPr>
          <p:nvPr/>
        </p:nvSpPr>
        <p:spPr bwMode="auto">
          <a:xfrm>
            <a:off x="17287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pic>
        <p:nvPicPr>
          <p:cNvPr id="5" name="Picture 11"/>
          <p:cNvPicPr>
            <a:picLocks noChangeAspect="1"/>
          </p:cNvPicPr>
          <p:nvPr/>
        </p:nvPicPr>
        <p:blipFill>
          <a:blip r:embed="rId2"/>
          <a:srcRect/>
          <a:stretch>
            <a:fillRect/>
          </a:stretch>
        </p:blipFill>
        <p:spPr bwMode="auto">
          <a:xfrm>
            <a:off x="3652838" y="3989388"/>
            <a:ext cx="1835150" cy="800100"/>
          </a:xfrm>
          <a:prstGeom prst="rect">
            <a:avLst/>
          </a:prstGeom>
          <a:noFill/>
          <a:ln w="9525">
            <a:noFill/>
            <a:miter lim="800000"/>
            <a:headEnd/>
            <a:tailEnd/>
          </a:ln>
        </p:spPr>
      </p:pic>
      <p:sp>
        <p:nvSpPr>
          <p:cNvPr id="2" name="Title 1"/>
          <p:cNvSpPr>
            <a:spLocks noGrp="1"/>
          </p:cNvSpPr>
          <p:nvPr>
            <p:ph type="ctrTitle"/>
          </p:nvPr>
        </p:nvSpPr>
        <p:spPr>
          <a:xfrm>
            <a:off x="2014172" y="2130425"/>
            <a:ext cx="5115656" cy="1470025"/>
          </a:xfrm>
        </p:spPr>
        <p:txBody>
          <a:bodyPr/>
          <a:lstStyle>
            <a:lvl1pPr>
              <a:defRPr>
                <a:solidFill>
                  <a:schemeClr val="tx1"/>
                </a:solidFill>
              </a:defRPr>
            </a:lvl1pPr>
          </a:lstStyle>
          <a:p>
            <a:r>
              <a:rPr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3" name="Rounded Rectangle 2"/>
          <p:cNvSpPr>
            <a:spLocks noChangeArrowheads="1"/>
          </p:cNvSpPr>
          <p:nvPr/>
        </p:nvSpPr>
        <p:spPr bwMode="auto">
          <a:xfrm>
            <a:off x="18176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pic>
        <p:nvPicPr>
          <p:cNvPr id="4" name="Picture 11" descr="nursetri-logo.png"/>
          <p:cNvPicPr>
            <a:picLocks noChangeAspect="1"/>
          </p:cNvPicPr>
          <p:nvPr/>
        </p:nvPicPr>
        <p:blipFill>
          <a:blip r:embed="rId2"/>
          <a:srcRect/>
          <a:stretch>
            <a:fillRect/>
          </a:stretch>
        </p:blipFill>
        <p:spPr bwMode="auto">
          <a:xfrm>
            <a:off x="2301875" y="2206625"/>
            <a:ext cx="4743450" cy="2068513"/>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3" name="Rectangle 2"/>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000000">
                <a:alpha val="34998"/>
              </a:srgbClr>
            </a:outerShdw>
          </a:effectLst>
        </p:spPr>
        <p:txBody>
          <a:bodyPr anchor="ctr"/>
          <a:lstStyle/>
          <a:p>
            <a:pPr algn="ctr" defTabSz="914400" fontAlgn="auto">
              <a:spcBef>
                <a:spcPts val="0"/>
              </a:spcBef>
              <a:spcAft>
                <a:spcPts val="0"/>
              </a:spcAft>
              <a:defRPr/>
            </a:pPr>
            <a:endParaRPr lang="en-US">
              <a:solidFill>
                <a:prstClr val="white"/>
              </a:solidFill>
              <a:latin typeface="Calibri"/>
              <a:ea typeface="ＭＳ Ｐゴシック" charset="0"/>
              <a:cs typeface="Arial" charset="0"/>
            </a:endParaRPr>
          </a:p>
        </p:txBody>
      </p:sp>
      <p:sp>
        <p:nvSpPr>
          <p:cNvPr id="4" name="Rounded Rectangle 3"/>
          <p:cNvSpPr>
            <a:spLocks noChangeArrowheads="1"/>
          </p:cNvSpPr>
          <p:nvPr/>
        </p:nvSpPr>
        <p:spPr bwMode="auto">
          <a:xfrm>
            <a:off x="1728788" y="1333500"/>
            <a:ext cx="5683250" cy="3849688"/>
          </a:xfrm>
          <a:prstGeom prst="roundRect">
            <a:avLst>
              <a:gd name="adj" fmla="val 16667"/>
            </a:avLst>
          </a:prstGeom>
          <a:solidFill>
            <a:schemeClr val="bg1"/>
          </a:solidFill>
          <a:ln w="25400">
            <a:solidFill>
              <a:srgbClr val="0C5595"/>
            </a:solidFill>
            <a:round/>
            <a:headEnd/>
            <a:tailEnd/>
          </a:ln>
          <a:effectLst>
            <a:outerShdw blurRad="165100" dist="50800" dir="2700000" algn="tl" rotWithShape="0">
              <a:srgbClr val="000000">
                <a:alpha val="74997"/>
              </a:srgbClr>
            </a:outerShdw>
          </a:effectLst>
        </p:spPr>
        <p:txBody>
          <a:bodyPr anchor="ctr"/>
          <a:lstStyle/>
          <a:p>
            <a:pPr algn="ctr" defTabSz="914400" fontAlgn="auto">
              <a:spcBef>
                <a:spcPts val="0"/>
              </a:spcBef>
              <a:spcAft>
                <a:spcPts val="0"/>
              </a:spcAft>
              <a:defRPr/>
            </a:pPr>
            <a:endParaRPr lang="en-US">
              <a:solidFill>
                <a:srgbClr val="182454"/>
              </a:solidFill>
              <a:latin typeface="Calibri"/>
              <a:ea typeface="ＭＳ Ｐゴシック" charset="0"/>
              <a:cs typeface="Arial" charset="0"/>
            </a:endParaRPr>
          </a:p>
        </p:txBody>
      </p:sp>
      <p:pic>
        <p:nvPicPr>
          <p:cNvPr id="5" name="Picture 11"/>
          <p:cNvPicPr>
            <a:picLocks noChangeAspect="1"/>
          </p:cNvPicPr>
          <p:nvPr/>
        </p:nvPicPr>
        <p:blipFill>
          <a:blip r:embed="rId2"/>
          <a:srcRect/>
          <a:stretch>
            <a:fillRect/>
          </a:stretch>
        </p:blipFill>
        <p:spPr bwMode="auto">
          <a:xfrm>
            <a:off x="3652838" y="3989388"/>
            <a:ext cx="1835150" cy="800100"/>
          </a:xfrm>
          <a:prstGeom prst="rect">
            <a:avLst/>
          </a:prstGeom>
          <a:noFill/>
          <a:ln w="9525">
            <a:noFill/>
            <a:miter lim="800000"/>
            <a:headEnd/>
            <a:tailEnd/>
          </a:ln>
        </p:spPr>
      </p:pic>
      <p:sp>
        <p:nvSpPr>
          <p:cNvPr id="2" name="Title 1"/>
          <p:cNvSpPr>
            <a:spLocks noGrp="1"/>
          </p:cNvSpPr>
          <p:nvPr>
            <p:ph type="ctrTitle"/>
          </p:nvPr>
        </p:nvSpPr>
        <p:spPr>
          <a:xfrm>
            <a:off x="2014172" y="2130425"/>
            <a:ext cx="5115656" cy="1470025"/>
          </a:xfrm>
        </p:spPr>
        <p:txBody>
          <a:bodyPr/>
          <a:lstStyle>
            <a:lvl1pPr>
              <a:defRPr>
                <a:solidFill>
                  <a:schemeClr val="tx1"/>
                </a:solidFill>
              </a:defRPr>
            </a:lvl1pPr>
          </a:lstStyle>
          <a:p>
            <a:r>
              <a:rPr lang="en-US"/>
              <a:t>Click to edit Master title style</a:t>
            </a:r>
          </a:p>
        </p:txBody>
      </p:sp>
    </p:spTree>
    <p:extLst>
      <p:ext uri="{BB962C8B-B14F-4D97-AF65-F5344CB8AC3E}">
        <p14:creationId xmlns:p14="http://schemas.microsoft.com/office/powerpoint/2010/main" val="487613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a:spLocks noChangeArrowheads="1"/>
          </p:cNvSpPr>
          <p:nvPr/>
        </p:nvSpPr>
        <p:spPr bwMode="auto">
          <a:xfrm>
            <a:off x="0" y="0"/>
            <a:ext cx="9144000" cy="6858000"/>
          </a:xfrm>
          <a:prstGeom prst="rect">
            <a:avLst/>
          </a:prstGeom>
          <a:gradFill rotWithShape="1">
            <a:gsLst>
              <a:gs pos="0">
                <a:srgbClr val="0C5595"/>
              </a:gs>
              <a:gs pos="47000">
                <a:srgbClr val="B6CDE0"/>
              </a:gs>
              <a:gs pos="86000">
                <a:srgbClr val="0C5595"/>
              </a:gs>
              <a:gs pos="96001">
                <a:srgbClr val="0E2E55"/>
              </a:gs>
              <a:gs pos="100000">
                <a:srgbClr val="0E2E55"/>
              </a:gs>
            </a:gsLst>
            <a:lin ang="5400000"/>
          </a:gradFill>
          <a:ln w="9525">
            <a:solidFill>
              <a:srgbClr val="003F84"/>
            </a:solidFill>
            <a:miter lim="800000"/>
            <a:headEnd/>
            <a:tailEnd/>
          </a:ln>
          <a:effectLst>
            <a:outerShdw blurRad="40000" dist="23000" dir="5400000" rotWithShape="0">
              <a:srgbClr val="808080">
                <a:alpha val="34999"/>
              </a:srgbClr>
            </a:outerShdw>
          </a:effectLst>
        </p:spPr>
        <p:txBody>
          <a:bodyPr anchor="ctr"/>
          <a:lstStyle/>
          <a:p>
            <a:pPr algn="ctr" fontAlgn="auto">
              <a:spcBef>
                <a:spcPts val="0"/>
              </a:spcBef>
              <a:spcAft>
                <a:spcPts val="0"/>
              </a:spcAft>
              <a:defRPr/>
            </a:pPr>
            <a:endParaRPr lang="en-US">
              <a:solidFill>
                <a:schemeClr val="lt1"/>
              </a:solidFill>
              <a:latin typeface="+mn-lt"/>
            </a:endParaRPr>
          </a:p>
        </p:txBody>
      </p:sp>
      <p:sp>
        <p:nvSpPr>
          <p:cNvPr id="9" name="Rounded Rectangle 8"/>
          <p:cNvSpPr>
            <a:spLocks noChangeArrowheads="1"/>
          </p:cNvSpPr>
          <p:nvPr/>
        </p:nvSpPr>
        <p:spPr bwMode="auto">
          <a:xfrm>
            <a:off x="290513" y="420688"/>
            <a:ext cx="8564562" cy="5459412"/>
          </a:xfrm>
          <a:prstGeom prst="roundRect">
            <a:avLst>
              <a:gd name="adj" fmla="val 16667"/>
            </a:avLst>
          </a:prstGeom>
          <a:solidFill>
            <a:srgbClr val="E3EAF1"/>
          </a:solidFill>
          <a:ln w="25400">
            <a:solidFill>
              <a:srgbClr val="0C5595"/>
            </a:solidFill>
            <a:round/>
            <a:headEnd/>
            <a:tailEnd/>
          </a:ln>
          <a:effectLst>
            <a:outerShdw blurRad="165100" dist="50800" dir="2700000" algn="tl" rotWithShape="0">
              <a:srgbClr val="808080"/>
            </a:outerShdw>
          </a:effectLst>
        </p:spPr>
        <p:txBody>
          <a:bodyPr anchor="ctr"/>
          <a:lstStyle/>
          <a:p>
            <a:pPr algn="ctr" fontAlgn="auto">
              <a:spcBef>
                <a:spcPts val="0"/>
              </a:spcBef>
              <a:spcAft>
                <a:spcPts val="0"/>
              </a:spcAft>
              <a:defRPr/>
            </a:pPr>
            <a:endParaRPr lang="en-US">
              <a:solidFill>
                <a:schemeClr val="dk1"/>
              </a:solidFill>
              <a:latin typeface="+mn-lt"/>
            </a:endParaRPr>
          </a:p>
        </p:txBody>
      </p:sp>
      <p:sp>
        <p:nvSpPr>
          <p:cNvPr id="102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pl" altLang="en-US"/>
              <a:t>Kliknij, aby edytować styl tytułu głównego</a:t>
            </a:r>
            <a:endParaRPr lang="en-GB" altLang="en-US"/>
          </a:p>
        </p:txBody>
      </p:sp>
      <p:sp>
        <p:nvSpPr>
          <p:cNvPr id="102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pl" altLang="en-US"/>
              <a:t>Kliknij, aby edytować główne style tekstu</a:t>
            </a:r>
          </a:p>
          <a:p>
            <a:pPr lvl="1"/>
            <a:r>
              <a:rPr lang="pl" altLang="en-US"/>
              <a:t>Drugi poziom</a:t>
            </a:r>
          </a:p>
          <a:p>
            <a:pPr lvl="2"/>
            <a:r>
              <a:rPr lang="pl" altLang="en-US"/>
              <a:t>Trzeci poziom</a:t>
            </a:r>
          </a:p>
          <a:p>
            <a:pPr lvl="3"/>
            <a:r>
              <a:rPr lang="pl" altLang="en-US"/>
              <a:t>Czwarty poziom</a:t>
            </a:r>
          </a:p>
          <a:p>
            <a:pPr lvl="4"/>
            <a:r>
              <a:rPr lang="pl" altLang="en-US"/>
              <a:t>Piąty poziom</a:t>
            </a:r>
            <a:endParaRPr lang="en-GB" altLang="en-US"/>
          </a:p>
        </p:txBody>
      </p:sp>
      <p:pic>
        <p:nvPicPr>
          <p:cNvPr id="1030" name="Picture 9" descr="nursetri-logo-rev.png"/>
          <p:cNvPicPr>
            <a:picLocks noChangeAspect="1"/>
          </p:cNvPicPr>
          <p:nvPr/>
        </p:nvPicPr>
        <p:blipFill>
          <a:blip r:embed="rId8"/>
          <a:srcRect/>
          <a:stretch>
            <a:fillRect/>
          </a:stretch>
        </p:blipFill>
        <p:spPr bwMode="auto">
          <a:xfrm>
            <a:off x="7331075" y="6035675"/>
            <a:ext cx="1355725" cy="59055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4" r:id="rId1"/>
    <p:sldLayoutId id="2147483667" r:id="rId2"/>
    <p:sldLayoutId id="2147483668" r:id="rId3"/>
    <p:sldLayoutId id="2147483665" r:id="rId4"/>
    <p:sldLayoutId id="2147483666" r:id="rId5"/>
    <p:sldLayoutId id="2147483673" r:id="rId6"/>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a:cs typeface="ＭＳ Ｐゴシック" charset="0"/>
        </a:defRPr>
      </a:lvl5pPr>
      <a:lvl6pPr marL="4572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eaLnBrk="1" fontAlgn="base" hangingPunct="1">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a:cs typeface="ＭＳ Ｐゴシック"/>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a:cs typeface="ＭＳ Ｐゴシック"/>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a:cs typeface="ＭＳ Ｐゴシック"/>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4415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3784" y="1052736"/>
            <a:ext cx="9144000" cy="4296611"/>
          </a:xfrm>
          <a:prstGeom prst="rect">
            <a:avLst/>
          </a:prstGeom>
        </p:spPr>
      </p:pic>
      <p:sp>
        <p:nvSpPr>
          <p:cNvPr id="5" name="TextBox 4">
            <a:extLst>
              <a:ext uri="{FF2B5EF4-FFF2-40B4-BE49-F238E27FC236}">
                <a16:creationId xmlns:a16="http://schemas.microsoft.com/office/drawing/2014/main" id="{5C7C4395-CF5C-9B1A-B8BC-74968FDFB2DB}"/>
              </a:ext>
            </a:extLst>
          </p:cNvPr>
          <p:cNvSpPr txBox="1"/>
          <p:nvPr/>
        </p:nvSpPr>
        <p:spPr>
          <a:xfrm>
            <a:off x="683568" y="5349348"/>
            <a:ext cx="7416824" cy="461665"/>
          </a:xfrm>
          <a:prstGeom prst="rect">
            <a:avLst/>
          </a:prstGeom>
          <a:noFill/>
        </p:spPr>
        <p:txBody>
          <a:bodyPr wrap="square" rtlCol="0">
            <a:spAutoFit/>
          </a:bodyPr>
          <a:lstStyle/>
          <a:p>
            <a:r>
              <a:rPr lang="pl" sz="1200" dirty="0">
                <a:latin typeface="+mn-lt"/>
              </a:rPr>
              <a:t>https:// </a:t>
            </a:r>
            <a:r>
              <a:rPr lang="pl" sz="1200" dirty="0" err="1">
                <a:latin typeface="+mn-lt"/>
              </a:rPr>
              <a:t>www.who.int </a:t>
            </a:r>
            <a:r>
              <a:rPr lang="pl" sz="1200" dirty="0">
                <a:latin typeface="+mn-lt"/>
              </a:rPr>
              <a:t>/news/item/29-07-2022-who-publishes-new-guidelines-on-hiv--hepatitis-and- </a:t>
            </a:r>
            <a:r>
              <a:rPr lang="pl" sz="1200" dirty="0" err="1">
                <a:latin typeface="+mn-lt"/>
              </a:rPr>
              <a:t>sti </a:t>
            </a:r>
            <a:r>
              <a:rPr lang="pl" sz="1200" dirty="0">
                <a:latin typeface="+mn-lt"/>
              </a:rPr>
              <a:t>-for-key-populations</a:t>
            </a:r>
          </a:p>
        </p:txBody>
      </p:sp>
    </p:spTree>
    <p:extLst>
      <p:ext uri="{BB962C8B-B14F-4D97-AF65-F5344CB8AC3E}">
        <p14:creationId xmlns:p14="http://schemas.microsoft.com/office/powerpoint/2010/main" val="2021127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FD1F6AE-D3BE-2E03-EA08-96D3A8F7E948}"/>
              </a:ext>
            </a:extLst>
          </p:cNvPr>
          <p:cNvSpPr>
            <a:spLocks noGrp="1"/>
          </p:cNvSpPr>
          <p:nvPr>
            <p:ph idx="1"/>
          </p:nvPr>
        </p:nvSpPr>
        <p:spPr>
          <a:xfrm>
            <a:off x="1259632" y="1412776"/>
            <a:ext cx="6624736" cy="4525963"/>
          </a:xfrm>
        </p:spPr>
        <p:txBody>
          <a:bodyPr/>
          <a:lstStyle/>
          <a:p>
            <a:pPr marL="0" indent="0">
              <a:buNone/>
            </a:pPr>
            <a:r>
              <a:rPr lang="pl" sz="4000" dirty="0"/>
              <a:t>Jakie są Twoje kluczowe populacje i grupy szczególnie wrażliwe i jakie problemy dotyczą opieki pielęgniarskiej w przypadku HIV?</a:t>
            </a:r>
          </a:p>
        </p:txBody>
      </p:sp>
    </p:spTree>
    <p:extLst>
      <p:ext uri="{BB962C8B-B14F-4D97-AF65-F5344CB8AC3E}">
        <p14:creationId xmlns:p14="http://schemas.microsoft.com/office/powerpoint/2010/main" val="30713218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13377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ChangeArrowheads="1"/>
          </p:cNvSpPr>
          <p:nvPr>
            <p:ph type="title" idx="4294967295"/>
          </p:nvPr>
        </p:nvSpPr>
        <p:spPr>
          <a:xfrm>
            <a:off x="2339975" y="1446213"/>
            <a:ext cx="4537075" cy="2693987"/>
          </a:xfrm>
        </p:spPr>
        <p:txBody>
          <a:bodyPr>
            <a:normAutofit/>
          </a:bodyPr>
          <a:lstStyle/>
          <a:p>
            <a:br>
              <a:rPr lang="en-US" sz="4800" dirty="0"/>
            </a:br>
            <a:r>
              <a:rPr lang="pl" sz="4000" dirty="0"/>
              <a:t>Kluczowe populacje i grupy szczególnie wrażliwe</a:t>
            </a:r>
            <a:endParaRPr lang="en-US" sz="4800" dirty="0"/>
          </a:p>
        </p:txBody>
      </p:sp>
      <p:sp>
        <p:nvSpPr>
          <p:cNvPr id="86019" name="TextBox 1"/>
          <p:cNvSpPr txBox="1">
            <a:spLocks noChangeArrowheads="1"/>
          </p:cNvSpPr>
          <p:nvPr/>
        </p:nvSpPr>
        <p:spPr bwMode="auto">
          <a:xfrm>
            <a:off x="3851920" y="4581128"/>
            <a:ext cx="2573485" cy="618631"/>
          </a:xfrm>
          <a:prstGeom prst="rect">
            <a:avLst/>
          </a:prstGeom>
          <a:noFill/>
          <a:ln w="9525">
            <a:noFill/>
            <a:miter lim="800000"/>
            <a:headEnd/>
            <a:tailEnd/>
          </a:ln>
        </p:spPr>
        <p:txBody>
          <a:bodyPr wrap="square">
            <a:prstTxWarp prst="textNoShape">
              <a:avLst/>
            </a:prstTxWarp>
            <a:spAutoFit/>
          </a:bodyPr>
          <a:lstStyle/>
          <a:p>
            <a:pPr eaLnBrk="0" hangingPunct="0">
              <a:lnSpc>
                <a:spcPct val="90000"/>
              </a:lnSpc>
              <a:buFont typeface="Arial" charset="-52"/>
              <a:buNone/>
            </a:pPr>
            <a:endParaRPr lang="en-US" i="1" dirty="0"/>
          </a:p>
          <a:p>
            <a:pPr eaLnBrk="0" hangingPunct="0"/>
            <a:r>
              <a:rPr lang="pl" dirty="0"/>
              <a:t>Jane Bruton</a:t>
            </a:r>
          </a:p>
        </p:txBody>
      </p:sp>
    </p:spTree>
    <p:extLst>
      <p:ext uri="{BB962C8B-B14F-4D97-AF65-F5344CB8AC3E}">
        <p14:creationId xmlns:p14="http://schemas.microsoft.com/office/powerpoint/2010/main" val="349765196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6FED536-87C2-ECF9-4470-DB389271DC35}"/>
              </a:ext>
            </a:extLst>
          </p:cNvPr>
          <p:cNvSpPr txBox="1"/>
          <p:nvPr/>
        </p:nvSpPr>
        <p:spPr>
          <a:xfrm>
            <a:off x="755576" y="764704"/>
            <a:ext cx="7344816" cy="3693319"/>
          </a:xfrm>
          <a:prstGeom prst="rect">
            <a:avLst/>
          </a:prstGeom>
          <a:noFill/>
        </p:spPr>
        <p:txBody>
          <a:bodyPr wrap="square">
            <a:spAutoFit/>
          </a:bodyPr>
          <a:lstStyle/>
          <a:p>
            <a:r>
              <a:rPr lang="pl" sz="3600" b="0" i="0" dirty="0">
                <a:solidFill>
                  <a:srgbClr val="3C4245"/>
                </a:solidFill>
                <a:effectLst/>
                <a:latin typeface="+mn-lt"/>
              </a:rPr>
              <a:t>„Kluczowe populacje muszą być traktowane priorytetowo, w każdym otoczeniu… a to oznacza planowanie dotarcia do nich w pierwszej kolejności dzięki profilaktyce, testom i leczeniu, a także priorytetowe traktowanie kluczowych populacji w programach finansowania </a:t>
            </a:r>
            <a:r>
              <a:rPr lang="pl" sz="3600" b="0" i="0" dirty="0">
                <a:solidFill>
                  <a:srgbClr val="3C4245"/>
                </a:solidFill>
                <a:effectLst/>
                <a:latin typeface="Arial" panose="020B0604020202020204" pitchFamily="34" charset="0"/>
              </a:rPr>
              <a:t>” – </a:t>
            </a:r>
            <a:r>
              <a:rPr lang="pl" sz="1600" b="0" i="0" dirty="0">
                <a:solidFill>
                  <a:srgbClr val="3C4245"/>
                </a:solidFill>
                <a:effectLst/>
                <a:latin typeface="Arial" panose="020B0604020202020204" pitchFamily="34" charset="0"/>
              </a:rPr>
              <a:t>Erika Castellanos, dyrektor programów w GATE (global Action for Trans równość)</a:t>
            </a:r>
            <a:endParaRPr lang="en-US" sz="1600" dirty="0"/>
          </a:p>
        </p:txBody>
      </p:sp>
    </p:spTree>
    <p:extLst>
      <p:ext uri="{BB962C8B-B14F-4D97-AF65-F5344CB8AC3E}">
        <p14:creationId xmlns:p14="http://schemas.microsoft.com/office/powerpoint/2010/main" val="3555949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 dirty="0">
                <a:solidFill>
                  <a:srgbClr val="FF0000"/>
                </a:solidFill>
              </a:rPr>
              <a:t>Kim są „kluczowe populacje”?</a:t>
            </a:r>
          </a:p>
        </p:txBody>
      </p:sp>
      <p:sp>
        <p:nvSpPr>
          <p:cNvPr id="3" name="Content Placeholder 2"/>
          <p:cNvSpPr>
            <a:spLocks noGrp="1"/>
          </p:cNvSpPr>
          <p:nvPr>
            <p:ph idx="1"/>
          </p:nvPr>
        </p:nvSpPr>
        <p:spPr>
          <a:xfrm>
            <a:off x="482076" y="1166018"/>
            <a:ext cx="8229600" cy="4525963"/>
          </a:xfrm>
        </p:spPr>
        <p:txBody>
          <a:bodyPr/>
          <a:lstStyle/>
          <a:p>
            <a:r>
              <a:rPr lang="pl" sz="2800" dirty="0"/>
              <a:t>mężczyźni, którzy uprawiają seks z mężczyznami</a:t>
            </a:r>
          </a:p>
          <a:p>
            <a:r>
              <a:rPr lang="pl" sz="2800" dirty="0"/>
              <a:t>ludzie w więzieniach i innych zamkniętych placówkach</a:t>
            </a:r>
          </a:p>
          <a:p>
            <a:r>
              <a:rPr lang="pl" sz="2800" dirty="0"/>
              <a:t>ludzie, którzy wstrzykują narkotyki</a:t>
            </a:r>
          </a:p>
          <a:p>
            <a:r>
              <a:rPr lang="pl" sz="2800" dirty="0"/>
              <a:t>pracownicy seksualni</a:t>
            </a:r>
          </a:p>
          <a:p>
            <a:r>
              <a:rPr lang="pl" sz="2800" dirty="0"/>
              <a:t>Osoby zróżnicowane pod względem transpłciowym i płciowym</a:t>
            </a:r>
          </a:p>
          <a:p>
            <a:r>
              <a:rPr lang="pl" sz="2800" dirty="0">
                <a:solidFill>
                  <a:srgbClr val="FF0000"/>
                </a:solidFill>
              </a:rPr>
              <a:t>60% nowych diagnoz HIV pojawia się w MSM w Polsce (2021-2020)*</a:t>
            </a:r>
          </a:p>
          <a:p>
            <a:pPr marL="0" indent="0" algn="r">
              <a:buNone/>
            </a:pPr>
            <a:r>
              <a:rPr lang="pl" sz="1400" dirty="0">
                <a:effectLst/>
                <a:latin typeface="Calibri" panose="020F0502020204030204" pitchFamily="34" charset="0"/>
                <a:ea typeface="Calibri" panose="020F0502020204030204" pitchFamily="34" charset="0"/>
                <a:cs typeface="Times New Roman" panose="02020603050405020304" pitchFamily="18" charset="0"/>
              </a:rPr>
              <a:t>*https : </a:t>
            </a:r>
            <a:r>
              <a:rPr lang="pl" sz="1400" dirty="0" err="1">
                <a:effectLst/>
                <a:latin typeface="Calibri" panose="020F0502020204030204" pitchFamily="34" charset="0"/>
                <a:ea typeface="Calibri" panose="020F0502020204030204" pitchFamily="34" charset="0"/>
                <a:cs typeface="Times New Roman" panose="02020603050405020304" pitchFamily="18" charset="0"/>
              </a:rPr>
              <a:t>//www.ecdc.europa.eu/sites/default/files/documents/2021-Annual_HIV_Report_0.pdf</a:t>
            </a:r>
          </a:p>
          <a:p>
            <a:endParaRPr lang="en-US" dirty="0">
              <a:solidFill>
                <a:srgbClr val="FF0000"/>
              </a:solidFill>
            </a:endParaRPr>
          </a:p>
          <a:p>
            <a:endParaRPr lang="en-US" dirty="0">
              <a:solidFill>
                <a:srgbClr val="FF0000"/>
              </a:solidFill>
            </a:endParaRPr>
          </a:p>
        </p:txBody>
      </p:sp>
    </p:spTree>
    <p:extLst>
      <p:ext uri="{BB962C8B-B14F-4D97-AF65-F5344CB8AC3E}">
        <p14:creationId xmlns:p14="http://schemas.microsoft.com/office/powerpoint/2010/main" val="4471495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83568" y="744"/>
            <a:ext cx="8197454" cy="6313264"/>
          </a:xfrm>
          <a:prstGeom prst="rect">
            <a:avLst/>
          </a:prstGeom>
        </p:spPr>
      </p:pic>
    </p:spTree>
    <p:extLst>
      <p:ext uri="{BB962C8B-B14F-4D97-AF65-F5344CB8AC3E}">
        <p14:creationId xmlns:p14="http://schemas.microsoft.com/office/powerpoint/2010/main" val="14451301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42194"/>
          </a:xfrm>
        </p:spPr>
        <p:txBody>
          <a:bodyPr/>
          <a:lstStyle/>
          <a:p>
            <a:r>
              <a:rPr lang="pl" dirty="0">
                <a:solidFill>
                  <a:srgbClr val="FF0000"/>
                </a:solidFill>
              </a:rPr>
              <a:t>Dlaczego są bardziej zagroż</a:t>
            </a:r>
            <a:r>
              <a:rPr lang="en-GB" dirty="0">
                <a:solidFill>
                  <a:srgbClr val="FF0000"/>
                </a:solidFill>
              </a:rPr>
              <a:t>e</a:t>
            </a:r>
            <a:r>
              <a:rPr lang="pl" dirty="0">
                <a:solidFill>
                  <a:srgbClr val="FF0000"/>
                </a:solidFill>
              </a:rPr>
              <a:t>n</a:t>
            </a:r>
            <a:r>
              <a:rPr lang="en-GB" dirty="0" err="1">
                <a:solidFill>
                  <a:srgbClr val="FF0000"/>
                </a:solidFill>
              </a:rPr>
              <a:t>i</a:t>
            </a:r>
            <a:r>
              <a:rPr lang="pl" dirty="0">
                <a:solidFill>
                  <a:srgbClr val="FF0000"/>
                </a:solidFill>
              </a:rPr>
              <a:t>?</a:t>
            </a:r>
          </a:p>
        </p:txBody>
      </p:sp>
      <p:sp>
        <p:nvSpPr>
          <p:cNvPr id="3" name="Content Placeholder 2"/>
          <p:cNvSpPr>
            <a:spLocks noGrp="1"/>
          </p:cNvSpPr>
          <p:nvPr>
            <p:ph idx="1"/>
          </p:nvPr>
        </p:nvSpPr>
        <p:spPr>
          <a:xfrm>
            <a:off x="971600" y="1628800"/>
            <a:ext cx="7715200" cy="4497363"/>
          </a:xfrm>
        </p:spPr>
        <p:txBody>
          <a:bodyPr/>
          <a:lstStyle/>
          <a:p>
            <a:pPr marL="0" indent="0">
              <a:buNone/>
            </a:pPr>
            <a:r>
              <a:rPr lang="pl" sz="2400" dirty="0"/>
              <a:t>Te nieproporcjonalne zagrożenia wynikają z:</a:t>
            </a:r>
          </a:p>
          <a:p>
            <a:pPr marL="0" indent="0">
              <a:buNone/>
            </a:pPr>
            <a:r>
              <a:rPr lang="en-GB" sz="2400" dirty="0" err="1"/>
              <a:t>Czynników</a:t>
            </a:r>
            <a:r>
              <a:rPr lang="pl" sz="2400" dirty="0"/>
              <a:t> społeczn</a:t>
            </a:r>
            <a:r>
              <a:rPr lang="en-GB" sz="2400" dirty="0" err="1"/>
              <a:t>ych</a:t>
            </a:r>
            <a:r>
              <a:rPr lang="pl" sz="2400" dirty="0"/>
              <a:t>, prawn</a:t>
            </a:r>
            <a:r>
              <a:rPr lang="en-GB" sz="2400" dirty="0" err="1"/>
              <a:t>ych</a:t>
            </a:r>
            <a:r>
              <a:rPr lang="pl" sz="2400" dirty="0"/>
              <a:t>, strukturaln</a:t>
            </a:r>
            <a:r>
              <a:rPr lang="en-GB" sz="2400" dirty="0" err="1"/>
              <a:t>ych</a:t>
            </a:r>
            <a:r>
              <a:rPr lang="pl" sz="2400" dirty="0"/>
              <a:t> i inn</a:t>
            </a:r>
            <a:r>
              <a:rPr lang="en-GB" sz="2400" dirty="0" err="1"/>
              <a:t>ych</a:t>
            </a:r>
            <a:r>
              <a:rPr lang="pl" sz="2400" dirty="0"/>
              <a:t>, które zwiększają podatność i utrudniają dostęp do opieki zdrowotnej i innych usług</a:t>
            </a:r>
          </a:p>
          <a:p>
            <a:pPr marL="457200" lvl="1" indent="0" algn="ctr">
              <a:buNone/>
            </a:pPr>
            <a:r>
              <a:rPr lang="pl" sz="2400" dirty="0"/>
              <a:t>ORAZ</a:t>
            </a:r>
          </a:p>
          <a:p>
            <a:pPr marL="457200" lvl="1" indent="0">
              <a:buNone/>
            </a:pPr>
            <a:r>
              <a:rPr lang="pl" sz="2400" dirty="0"/>
              <a:t> </a:t>
            </a:r>
            <a:r>
              <a:rPr lang="pl" sz="2400" dirty="0" err="1"/>
              <a:t>Zachowanie </a:t>
            </a:r>
            <a:r>
              <a:rPr lang="pl" sz="2400" dirty="0"/>
              <a:t>powszechne wśród tych grup</a:t>
            </a:r>
          </a:p>
          <a:p>
            <a:pPr marL="457200" lvl="1" indent="0">
              <a:buNone/>
            </a:pPr>
            <a:r>
              <a:rPr lang="pl" sz="2400" dirty="0">
                <a:solidFill>
                  <a:srgbClr val="FF0000"/>
                </a:solidFill>
              </a:rPr>
              <a:t>Nieodpowiedni zasięg i niska jakość usług w większości krajów podważają reakcje na HIV</a:t>
            </a:r>
          </a:p>
          <a:p>
            <a:pPr marL="457200" lvl="1" indent="0">
              <a:buNone/>
            </a:pPr>
            <a:r>
              <a:rPr lang="pl" dirty="0"/>
              <a:t> </a:t>
            </a:r>
          </a:p>
          <a:p>
            <a:pPr marL="457200" lvl="1" indent="0" algn="ctr">
              <a:buNone/>
            </a:pPr>
            <a:endParaRPr lang="en-US" dirty="0"/>
          </a:p>
        </p:txBody>
      </p:sp>
    </p:spTree>
    <p:extLst>
      <p:ext uri="{BB962C8B-B14F-4D97-AF65-F5344CB8AC3E}">
        <p14:creationId xmlns:p14="http://schemas.microsoft.com/office/powerpoint/2010/main" val="1414978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 sz="3600" dirty="0">
                <a:solidFill>
                  <a:srgbClr val="FF0000"/>
                </a:solidFill>
              </a:rPr>
              <a:t>Kim są grupy wrażliwe?</a:t>
            </a:r>
          </a:p>
        </p:txBody>
      </p:sp>
      <p:sp>
        <p:nvSpPr>
          <p:cNvPr id="3" name="Content Placeholder 2"/>
          <p:cNvSpPr>
            <a:spLocks noGrp="1"/>
          </p:cNvSpPr>
          <p:nvPr>
            <p:ph idx="1"/>
          </p:nvPr>
        </p:nvSpPr>
        <p:spPr/>
        <p:txBody>
          <a:bodyPr/>
          <a:lstStyle/>
          <a:p>
            <a:r>
              <a:rPr lang="pl" dirty="0"/>
              <a:t>Podatność różni się w zależności od kraju</a:t>
            </a:r>
          </a:p>
          <a:p>
            <a:r>
              <a:rPr lang="pl" dirty="0"/>
              <a:t>Niektóre grupy nie zawsze są jednakowo wrażliwe</a:t>
            </a:r>
          </a:p>
          <a:p>
            <a:r>
              <a:rPr lang="pl" dirty="0"/>
              <a:t>Na przykład: pracownicy migrujący lub młode kobiety w RPA</a:t>
            </a:r>
          </a:p>
        </p:txBody>
      </p:sp>
    </p:spTree>
    <p:extLst>
      <p:ext uri="{BB962C8B-B14F-4D97-AF65-F5344CB8AC3E}">
        <p14:creationId xmlns:p14="http://schemas.microsoft.com/office/powerpoint/2010/main" val="7763433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br>
              <a:rPr lang="en-US" dirty="0">
                <a:solidFill>
                  <a:srgbClr val="FF0000"/>
                </a:solidFill>
              </a:rPr>
            </a:br>
            <a:r>
              <a:rPr lang="pl" dirty="0">
                <a:solidFill>
                  <a:srgbClr val="FF0000"/>
                </a:solidFill>
              </a:rPr>
              <a:t>Co mogą zrobić pielęgniarki?</a:t>
            </a:r>
            <a:br>
              <a:rPr lang="en-US" dirty="0">
                <a:solidFill>
                  <a:srgbClr val="FF0000"/>
                </a:solidFill>
              </a:rPr>
            </a:br>
            <a:endParaRPr lang="en-US" dirty="0"/>
          </a:p>
        </p:txBody>
      </p:sp>
      <p:sp>
        <p:nvSpPr>
          <p:cNvPr id="3" name="Content Placeholder 2"/>
          <p:cNvSpPr>
            <a:spLocks noGrp="1"/>
          </p:cNvSpPr>
          <p:nvPr>
            <p:ph idx="1"/>
          </p:nvPr>
        </p:nvSpPr>
        <p:spPr/>
        <p:txBody>
          <a:bodyPr/>
          <a:lstStyle/>
          <a:p>
            <a:pPr lvl="1">
              <a:buFont typeface="Arial" charset="0"/>
              <a:buChar char="•"/>
            </a:pPr>
            <a:r>
              <a:rPr lang="en-GB" sz="3200" dirty="0" err="1"/>
              <a:t>Zidentyfikowa</a:t>
            </a:r>
            <a:r>
              <a:rPr lang="pl-PL" sz="3200" dirty="0"/>
              <a:t>ć</a:t>
            </a:r>
            <a:r>
              <a:rPr lang="pl" sz="3200" dirty="0"/>
              <a:t> kluczowe populacje</a:t>
            </a:r>
          </a:p>
          <a:p>
            <a:pPr lvl="1">
              <a:buFont typeface="Arial" charset="0"/>
              <a:buChar char="•"/>
            </a:pPr>
            <a:r>
              <a:rPr lang="pl" sz="3200" dirty="0"/>
              <a:t>Zastanowić się i omówić, jak i gdzie są dyskryminowani</a:t>
            </a:r>
          </a:p>
          <a:p>
            <a:pPr lvl="1">
              <a:buFont typeface="Arial" charset="0"/>
              <a:buChar char="•"/>
            </a:pPr>
            <a:r>
              <a:rPr lang="pl" sz="3200" dirty="0"/>
              <a:t>Co możemy zrobić, aby umożliwić dostęp do profilaktyki zdrowotnej, redukcji szkód i zapewnienia odpowiedniej opieki zdrowotnej?</a:t>
            </a:r>
          </a:p>
          <a:p>
            <a:pPr lvl="1">
              <a:buFont typeface="Arial" charset="0"/>
              <a:buChar char="•"/>
            </a:pPr>
            <a:r>
              <a:rPr lang="pl" sz="3200" dirty="0"/>
              <a:t>Jakie metody kontaktu?</a:t>
            </a:r>
          </a:p>
          <a:p>
            <a:pPr lvl="1">
              <a:buFont typeface="Arial" charset="0"/>
              <a:buChar char="•"/>
            </a:pPr>
            <a:endParaRPr lang="en-US" sz="3600" dirty="0"/>
          </a:p>
          <a:p>
            <a:endParaRPr lang="en-US" dirty="0"/>
          </a:p>
        </p:txBody>
      </p:sp>
    </p:spTree>
    <p:extLst>
      <p:ext uri="{BB962C8B-B14F-4D97-AF65-F5344CB8AC3E}">
        <p14:creationId xmlns:p14="http://schemas.microsoft.com/office/powerpoint/2010/main" val="14798609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6D9E6B-E9C6-964C-6437-6B148E52306D}"/>
              </a:ext>
            </a:extLst>
          </p:cNvPr>
          <p:cNvSpPr>
            <a:spLocks noGrp="1"/>
          </p:cNvSpPr>
          <p:nvPr>
            <p:ph type="title"/>
          </p:nvPr>
        </p:nvSpPr>
        <p:spPr/>
        <p:txBody>
          <a:bodyPr/>
          <a:lstStyle/>
          <a:p>
            <a:r>
              <a:rPr lang="pl" dirty="0"/>
              <a:t>Pomoc na nowe sposoby</a:t>
            </a:r>
          </a:p>
        </p:txBody>
      </p:sp>
      <p:sp>
        <p:nvSpPr>
          <p:cNvPr id="3" name="Content Placeholder 2">
            <a:extLst>
              <a:ext uri="{FF2B5EF4-FFF2-40B4-BE49-F238E27FC236}">
                <a16:creationId xmlns:a16="http://schemas.microsoft.com/office/drawing/2014/main" id="{010EE481-0371-A40B-56BE-6ACCDF6EBAB2}"/>
              </a:ext>
            </a:extLst>
          </p:cNvPr>
          <p:cNvSpPr>
            <a:spLocks noGrp="1"/>
          </p:cNvSpPr>
          <p:nvPr>
            <p:ph idx="1"/>
          </p:nvPr>
        </p:nvSpPr>
        <p:spPr>
          <a:xfrm>
            <a:off x="1115616" y="1196752"/>
            <a:ext cx="7571184" cy="4929411"/>
          </a:xfrm>
        </p:spPr>
        <p:txBody>
          <a:bodyPr/>
          <a:lstStyle/>
          <a:p>
            <a:endParaRPr lang="en-US" dirty="0"/>
          </a:p>
          <a:p>
            <a:r>
              <a:rPr lang="pl" sz="2800" dirty="0"/>
              <a:t>Interwencje wirtualne/on-line</a:t>
            </a:r>
          </a:p>
          <a:p>
            <a:endParaRPr lang="en-US" sz="2800" dirty="0"/>
          </a:p>
          <a:p>
            <a:r>
              <a:rPr lang="pl" sz="2800" dirty="0"/>
              <a:t>Promowanie ról nawigatorów rówieśniczych</a:t>
            </a:r>
          </a:p>
          <a:p>
            <a:endParaRPr lang="en-US" sz="2800" dirty="0"/>
          </a:p>
          <a:p>
            <a:r>
              <a:rPr lang="pl" sz="2800" dirty="0"/>
              <a:t>Edukacja</a:t>
            </a:r>
          </a:p>
          <a:p>
            <a:endParaRPr lang="en-US" sz="2800" dirty="0"/>
          </a:p>
          <a:p>
            <a:r>
              <a:rPr lang="pl" sz="2800" dirty="0"/>
              <a:t>Nawiązywanie kontaktów z organizacjami pozarządowymi</a:t>
            </a:r>
          </a:p>
        </p:txBody>
      </p:sp>
      <p:pic>
        <p:nvPicPr>
          <p:cNvPr id="4" name="Picture 3">
            <a:extLst>
              <a:ext uri="{FF2B5EF4-FFF2-40B4-BE49-F238E27FC236}">
                <a16:creationId xmlns:a16="http://schemas.microsoft.com/office/drawing/2014/main" id="{121C941A-01E3-3610-3900-350CDE182975}"/>
              </a:ext>
            </a:extLst>
          </p:cNvPr>
          <p:cNvPicPr>
            <a:picLocks noChangeAspect="1"/>
          </p:cNvPicPr>
          <p:nvPr/>
        </p:nvPicPr>
        <p:blipFill>
          <a:blip r:embed="rId3"/>
          <a:stretch>
            <a:fillRect/>
          </a:stretch>
        </p:blipFill>
        <p:spPr>
          <a:xfrm>
            <a:off x="5796136" y="1308150"/>
            <a:ext cx="1440160" cy="1440160"/>
          </a:xfrm>
          <a:prstGeom prst="rect">
            <a:avLst/>
          </a:prstGeom>
        </p:spPr>
      </p:pic>
      <p:pic>
        <p:nvPicPr>
          <p:cNvPr id="5" name="Picture 4">
            <a:extLst>
              <a:ext uri="{FF2B5EF4-FFF2-40B4-BE49-F238E27FC236}">
                <a16:creationId xmlns:a16="http://schemas.microsoft.com/office/drawing/2014/main" id="{727C9E10-2C2C-81FD-2874-9332329DC741}"/>
              </a:ext>
            </a:extLst>
          </p:cNvPr>
          <p:cNvPicPr>
            <a:picLocks noChangeAspect="1"/>
          </p:cNvPicPr>
          <p:nvPr/>
        </p:nvPicPr>
        <p:blipFill>
          <a:blip r:embed="rId4"/>
          <a:stretch>
            <a:fillRect/>
          </a:stretch>
        </p:blipFill>
        <p:spPr>
          <a:xfrm>
            <a:off x="7966720" y="2865808"/>
            <a:ext cx="720080" cy="551851"/>
          </a:xfrm>
          <a:prstGeom prst="rect">
            <a:avLst/>
          </a:prstGeom>
        </p:spPr>
      </p:pic>
      <p:pic>
        <p:nvPicPr>
          <p:cNvPr id="6" name="Picture 5">
            <a:extLst>
              <a:ext uri="{FF2B5EF4-FFF2-40B4-BE49-F238E27FC236}">
                <a16:creationId xmlns:a16="http://schemas.microsoft.com/office/drawing/2014/main" id="{6ABF1E68-AED5-B532-FC60-F2351E55B9B9}"/>
              </a:ext>
            </a:extLst>
          </p:cNvPr>
          <p:cNvPicPr>
            <a:picLocks noChangeAspect="1"/>
          </p:cNvPicPr>
          <p:nvPr/>
        </p:nvPicPr>
        <p:blipFill>
          <a:blip r:embed="rId5"/>
          <a:stretch>
            <a:fillRect/>
          </a:stretch>
        </p:blipFill>
        <p:spPr>
          <a:xfrm>
            <a:off x="3131840" y="3710915"/>
            <a:ext cx="854348" cy="854348"/>
          </a:xfrm>
          <a:prstGeom prst="rect">
            <a:avLst/>
          </a:prstGeom>
        </p:spPr>
      </p:pic>
      <p:pic>
        <p:nvPicPr>
          <p:cNvPr id="7" name="Picture 6">
            <a:extLst>
              <a:ext uri="{FF2B5EF4-FFF2-40B4-BE49-F238E27FC236}">
                <a16:creationId xmlns:a16="http://schemas.microsoft.com/office/drawing/2014/main" id="{0FD49519-13DB-264E-3206-F05E639F3844}"/>
              </a:ext>
            </a:extLst>
          </p:cNvPr>
          <p:cNvPicPr>
            <a:picLocks noChangeAspect="1"/>
          </p:cNvPicPr>
          <p:nvPr/>
        </p:nvPicPr>
        <p:blipFill>
          <a:blip r:embed="rId6"/>
          <a:stretch>
            <a:fillRect/>
          </a:stretch>
        </p:blipFill>
        <p:spPr>
          <a:xfrm>
            <a:off x="7647598" y="4806900"/>
            <a:ext cx="854348" cy="854348"/>
          </a:xfrm>
          <a:prstGeom prst="rect">
            <a:avLst/>
          </a:prstGeom>
        </p:spPr>
      </p:pic>
    </p:spTree>
    <p:extLst>
      <p:ext uri="{BB962C8B-B14F-4D97-AF65-F5344CB8AC3E}">
        <p14:creationId xmlns:p14="http://schemas.microsoft.com/office/powerpoint/2010/main" val="3949911885"/>
      </p:ext>
    </p:extLst>
  </p:cSld>
  <p:clrMapOvr>
    <a:masterClrMapping/>
  </p:clrMapOvr>
</p:sld>
</file>

<file path=ppt/theme/theme1.xml><?xml version="1.0" encoding="utf-8"?>
<a:theme xmlns:a="http://schemas.openxmlformats.org/drawingml/2006/main" name="nursetri-template">
  <a:themeElements>
    <a:clrScheme name="Justri 1">
      <a:dk1>
        <a:srgbClr val="182454"/>
      </a:dk1>
      <a:lt1>
        <a:sysClr val="window" lastClr="FFFFFF"/>
      </a:lt1>
      <a:dk2>
        <a:srgbClr val="00396B"/>
      </a:dk2>
      <a:lt2>
        <a:srgbClr val="D9E3EC"/>
      </a:lt2>
      <a:accent1>
        <a:srgbClr val="004184"/>
      </a:accent1>
      <a:accent2>
        <a:srgbClr val="400D46"/>
      </a:accent2>
      <a:accent3>
        <a:srgbClr val="9BBB59"/>
      </a:accent3>
      <a:accent4>
        <a:srgbClr val="8064A2"/>
      </a:accent4>
      <a:accent5>
        <a:srgbClr val="4BACC6"/>
      </a:accent5>
      <a:accent6>
        <a:srgbClr val="F79646"/>
      </a:accent6>
      <a:hlink>
        <a:srgbClr val="56377B"/>
      </a:hlink>
      <a:folHlink>
        <a:srgbClr val="52387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nursetri-template</Template>
  <TotalTime>9341</TotalTime>
  <Words>496</Words>
  <Application>Microsoft Office PowerPoint</Application>
  <PresentationFormat>On-screen Show (4:3)</PresentationFormat>
  <Paragraphs>63</Paragraphs>
  <Slides>12</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12</vt:i4>
      </vt:variant>
    </vt:vector>
  </HeadingPairs>
  <TitlesOfParts>
    <vt:vector size="15" baseType="lpstr">
      <vt:lpstr>Arial</vt:lpstr>
      <vt:lpstr>Calibri</vt:lpstr>
      <vt:lpstr>nursetri-template</vt:lpstr>
      <vt:lpstr>PowerPoint Presentation</vt:lpstr>
      <vt:lpstr> Kluczowe populacje i grupy szczególnie wrażliwe</vt:lpstr>
      <vt:lpstr>PowerPoint Presentation</vt:lpstr>
      <vt:lpstr>Kim są „kluczowe populacje”?</vt:lpstr>
      <vt:lpstr>PowerPoint Presentation</vt:lpstr>
      <vt:lpstr>Dlaczego są bardziej zagrożeni?</vt:lpstr>
      <vt:lpstr>Kim są grupy wrażliwe?</vt:lpstr>
      <vt:lpstr> Co mogą zrobić pielęgniarki? </vt:lpstr>
      <vt:lpstr>Pomoc na nowe sposoby</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terryblazie</dc:creator>
  <cp:lastModifiedBy>Jakub Kowalski</cp:lastModifiedBy>
  <cp:revision>117</cp:revision>
  <cp:lastPrinted>2017-10-11T12:42:04Z</cp:lastPrinted>
  <dcterms:created xsi:type="dcterms:W3CDTF">2017-11-10T11:28:55Z</dcterms:created>
  <dcterms:modified xsi:type="dcterms:W3CDTF">2022-11-13T15:59:03Z</dcterms:modified>
</cp:coreProperties>
</file>