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2"/>
  </p:notesMasterIdLst>
  <p:sldIdLst>
    <p:sldId id="262" r:id="rId2"/>
    <p:sldId id="321" r:id="rId3"/>
    <p:sldId id="319" r:id="rId4"/>
    <p:sldId id="263" r:id="rId5"/>
    <p:sldId id="320" r:id="rId6"/>
    <p:sldId id="337" r:id="rId7"/>
    <p:sldId id="264" r:id="rId8"/>
    <p:sldId id="279" r:id="rId9"/>
    <p:sldId id="338" r:id="rId10"/>
    <p:sldId id="479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3"/>
    <p:restoredTop sz="94626"/>
  </p:normalViewPr>
  <p:slideViewPr>
    <p:cSldViewPr snapToGrid="0" snapToObjects="1">
      <p:cViewPr varScale="1">
        <p:scale>
          <a:sx n="152" d="100"/>
          <a:sy n="152" d="100"/>
        </p:scale>
        <p:origin x="2056" y="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B069688-0531-1E4A-AFB3-131546446946}" type="doc">
      <dgm:prSet loTypeId="urn:microsoft.com/office/officeart/2005/8/layout/radial1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9240730-54F7-1C41-8950-B2F2F0648660}">
      <dgm:prSet phldrT="[Text]"/>
      <dgm:spPr/>
      <dgm:t>
        <a:bodyPr/>
        <a:lstStyle/>
        <a:p>
          <a:r>
            <a:rPr lang="en-US" dirty="0"/>
            <a:t>Spiritual needs</a:t>
          </a:r>
        </a:p>
      </dgm:t>
    </dgm:pt>
    <dgm:pt modelId="{55FB0185-FA27-324E-B160-598C8781A5CA}">
      <dgm:prSet phldrT="[Text]"/>
      <dgm:spPr/>
      <dgm:t>
        <a:bodyPr/>
        <a:lstStyle/>
        <a:p>
          <a:r>
            <a:rPr lang="en-US" dirty="0"/>
            <a:t>Psychological needs</a:t>
          </a:r>
        </a:p>
      </dgm:t>
    </dgm:pt>
    <dgm:pt modelId="{1887BC30-60BD-1545-A40D-8AFF0F64DAB8}">
      <dgm:prSet phldrT="[Text]"/>
      <dgm:spPr/>
      <dgm:t>
        <a:bodyPr/>
        <a:lstStyle/>
        <a:p>
          <a:r>
            <a:rPr lang="en-US" dirty="0"/>
            <a:t>Social</a:t>
          </a:r>
        </a:p>
        <a:p>
          <a:r>
            <a:rPr lang="en-US" dirty="0"/>
            <a:t>Needs</a:t>
          </a:r>
        </a:p>
      </dgm:t>
    </dgm:pt>
    <dgm:pt modelId="{C9CB077F-9263-0E4B-86D8-885EA97CD32B}">
      <dgm:prSet phldrT="[Text]"/>
      <dgm:spPr/>
      <dgm:t>
        <a:bodyPr/>
        <a:lstStyle/>
        <a:p>
          <a:r>
            <a:rPr lang="en-US" dirty="0"/>
            <a:t>Medical needs</a:t>
          </a:r>
        </a:p>
      </dgm:t>
    </dgm:pt>
    <dgm:pt modelId="{8CE84AB1-AD3B-2E49-B2B4-502A552BEB92}">
      <dgm:prSet phldrT="[Text]"/>
      <dgm:spPr/>
      <dgm:t>
        <a:bodyPr/>
        <a:lstStyle/>
        <a:p>
          <a:r>
            <a:rPr lang="en-US" dirty="0"/>
            <a:t>Patient</a:t>
          </a:r>
        </a:p>
      </dgm:t>
    </dgm:pt>
    <dgm:pt modelId="{4B9B5369-D205-B44A-A4E4-84311E1FA8DC}" type="sibTrans" cxnId="{15B9DBE7-9F50-D04B-AA82-4DC5F823978B}">
      <dgm:prSet/>
      <dgm:spPr/>
      <dgm:t>
        <a:bodyPr/>
        <a:lstStyle/>
        <a:p>
          <a:endParaRPr lang="en-US"/>
        </a:p>
      </dgm:t>
    </dgm:pt>
    <dgm:pt modelId="{696BE99D-0F46-834A-A3C1-51ECC6578BCC}" type="parTrans" cxnId="{15B9DBE7-9F50-D04B-AA82-4DC5F823978B}">
      <dgm:prSet/>
      <dgm:spPr/>
      <dgm:t>
        <a:bodyPr/>
        <a:lstStyle/>
        <a:p>
          <a:endParaRPr lang="en-US"/>
        </a:p>
      </dgm:t>
    </dgm:pt>
    <dgm:pt modelId="{9D9B8422-63BE-A744-87FE-14A8074793D0}" type="sibTrans" cxnId="{7E63FE21-773D-A94F-913F-C26887E5E2C8}">
      <dgm:prSet/>
      <dgm:spPr/>
      <dgm:t>
        <a:bodyPr/>
        <a:lstStyle/>
        <a:p>
          <a:endParaRPr lang="en-US"/>
        </a:p>
      </dgm:t>
    </dgm:pt>
    <dgm:pt modelId="{C6270090-556F-D24D-8084-CA38CBC45730}" type="parTrans" cxnId="{7E63FE21-773D-A94F-913F-C26887E5E2C8}">
      <dgm:prSet/>
      <dgm:spPr/>
      <dgm:t>
        <a:bodyPr/>
        <a:lstStyle/>
        <a:p>
          <a:endParaRPr lang="en-US"/>
        </a:p>
      </dgm:t>
    </dgm:pt>
    <dgm:pt modelId="{3C5DBD8E-FFAF-C54A-921B-B5A34540E807}" type="sibTrans" cxnId="{0CE75D1B-6461-3E47-8F2C-087F2DF69C0A}">
      <dgm:prSet/>
      <dgm:spPr/>
      <dgm:t>
        <a:bodyPr/>
        <a:lstStyle/>
        <a:p>
          <a:endParaRPr lang="en-US"/>
        </a:p>
      </dgm:t>
    </dgm:pt>
    <dgm:pt modelId="{2527FF8D-313C-B34A-BBF7-FE9C0941DF11}" type="parTrans" cxnId="{0CE75D1B-6461-3E47-8F2C-087F2DF69C0A}">
      <dgm:prSet/>
      <dgm:spPr/>
      <dgm:t>
        <a:bodyPr/>
        <a:lstStyle/>
        <a:p>
          <a:endParaRPr lang="en-US"/>
        </a:p>
      </dgm:t>
    </dgm:pt>
    <dgm:pt modelId="{C6192368-7484-C241-B3E1-D950175C40F9}" type="sibTrans" cxnId="{BBFD1D76-2165-284E-A5C8-25FC434C5BDE}">
      <dgm:prSet/>
      <dgm:spPr/>
      <dgm:t>
        <a:bodyPr/>
        <a:lstStyle/>
        <a:p>
          <a:endParaRPr lang="en-US"/>
        </a:p>
      </dgm:t>
    </dgm:pt>
    <dgm:pt modelId="{A5165674-E7E6-D044-9F54-A6AABEF2AA40}" type="parTrans" cxnId="{BBFD1D76-2165-284E-A5C8-25FC434C5BDE}">
      <dgm:prSet/>
      <dgm:spPr/>
      <dgm:t>
        <a:bodyPr/>
        <a:lstStyle/>
        <a:p>
          <a:endParaRPr lang="en-US"/>
        </a:p>
      </dgm:t>
    </dgm:pt>
    <dgm:pt modelId="{0273100F-C2E3-1B41-80A0-34EF39394DD0}" type="sibTrans" cxnId="{4C0DFD39-23BA-BA42-A3A1-58C813477943}">
      <dgm:prSet/>
      <dgm:spPr/>
      <dgm:t>
        <a:bodyPr/>
        <a:lstStyle/>
        <a:p>
          <a:endParaRPr lang="en-US"/>
        </a:p>
      </dgm:t>
    </dgm:pt>
    <dgm:pt modelId="{36A6E901-F4B5-E742-9608-F4373EDCD897}" type="parTrans" cxnId="{4C0DFD39-23BA-BA42-A3A1-58C813477943}">
      <dgm:prSet/>
      <dgm:spPr/>
      <dgm:t>
        <a:bodyPr/>
        <a:lstStyle/>
        <a:p>
          <a:endParaRPr lang="en-US"/>
        </a:p>
      </dgm:t>
    </dgm:pt>
    <dgm:pt modelId="{AAEE0DD9-5C98-914F-B21D-A33226E45FDF}" type="pres">
      <dgm:prSet presAssocID="{DB069688-0531-1E4A-AFB3-131546446946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AAF0F354-C184-8747-A733-82CD518F1A8F}" type="pres">
      <dgm:prSet presAssocID="{8CE84AB1-AD3B-2E49-B2B4-502A552BEB92}" presName="centerShape" presStyleLbl="node0" presStyleIdx="0" presStyleCnt="1"/>
      <dgm:spPr/>
    </dgm:pt>
    <dgm:pt modelId="{5048B9B1-6DA4-7A46-8BA3-D54F40A7356F}" type="pres">
      <dgm:prSet presAssocID="{36A6E901-F4B5-E742-9608-F4373EDCD897}" presName="Name9" presStyleLbl="parChTrans1D2" presStyleIdx="0" presStyleCnt="4"/>
      <dgm:spPr/>
    </dgm:pt>
    <dgm:pt modelId="{EB26326A-80A2-354D-9E40-D9428064CFC0}" type="pres">
      <dgm:prSet presAssocID="{36A6E901-F4B5-E742-9608-F4373EDCD897}" presName="connTx" presStyleLbl="parChTrans1D2" presStyleIdx="0" presStyleCnt="4"/>
      <dgm:spPr/>
    </dgm:pt>
    <dgm:pt modelId="{38FA9498-3D9E-AA45-A05B-A93416BEF3D6}" type="pres">
      <dgm:prSet presAssocID="{C9CB077F-9263-0E4B-86D8-885EA97CD32B}" presName="node" presStyleLbl="node1" presStyleIdx="0" presStyleCnt="4">
        <dgm:presLayoutVars>
          <dgm:bulletEnabled val="1"/>
        </dgm:presLayoutVars>
      </dgm:prSet>
      <dgm:spPr/>
    </dgm:pt>
    <dgm:pt modelId="{A16D45A1-A25E-A549-92BC-B51F59CA81B0}" type="pres">
      <dgm:prSet presAssocID="{A5165674-E7E6-D044-9F54-A6AABEF2AA40}" presName="Name9" presStyleLbl="parChTrans1D2" presStyleIdx="1" presStyleCnt="4"/>
      <dgm:spPr/>
    </dgm:pt>
    <dgm:pt modelId="{30398322-54D1-FB4E-878E-EB1FEA204FA9}" type="pres">
      <dgm:prSet presAssocID="{A5165674-E7E6-D044-9F54-A6AABEF2AA40}" presName="connTx" presStyleLbl="parChTrans1D2" presStyleIdx="1" presStyleCnt="4"/>
      <dgm:spPr/>
    </dgm:pt>
    <dgm:pt modelId="{CD0B9F99-E15B-D745-9DED-63D2B631EA14}" type="pres">
      <dgm:prSet presAssocID="{1887BC30-60BD-1545-A40D-8AFF0F64DAB8}" presName="node" presStyleLbl="node1" presStyleIdx="1" presStyleCnt="4">
        <dgm:presLayoutVars>
          <dgm:bulletEnabled val="1"/>
        </dgm:presLayoutVars>
      </dgm:prSet>
      <dgm:spPr/>
    </dgm:pt>
    <dgm:pt modelId="{544D0324-22C2-834A-9156-B095E8D5C57E}" type="pres">
      <dgm:prSet presAssocID="{2527FF8D-313C-B34A-BBF7-FE9C0941DF11}" presName="Name9" presStyleLbl="parChTrans1D2" presStyleIdx="2" presStyleCnt="4"/>
      <dgm:spPr/>
    </dgm:pt>
    <dgm:pt modelId="{C34097B9-465D-BF41-A34A-430D9786709A}" type="pres">
      <dgm:prSet presAssocID="{2527FF8D-313C-B34A-BBF7-FE9C0941DF11}" presName="connTx" presStyleLbl="parChTrans1D2" presStyleIdx="2" presStyleCnt="4"/>
      <dgm:spPr/>
    </dgm:pt>
    <dgm:pt modelId="{CE16623B-99A8-9440-9EB1-766B67E196AC}" type="pres">
      <dgm:prSet presAssocID="{55FB0185-FA27-324E-B160-598C8781A5CA}" presName="node" presStyleLbl="node1" presStyleIdx="2" presStyleCnt="4">
        <dgm:presLayoutVars>
          <dgm:bulletEnabled val="1"/>
        </dgm:presLayoutVars>
      </dgm:prSet>
      <dgm:spPr/>
    </dgm:pt>
    <dgm:pt modelId="{2CCE542C-2244-A448-BF44-20CB98B44B9E}" type="pres">
      <dgm:prSet presAssocID="{C6270090-556F-D24D-8084-CA38CBC45730}" presName="Name9" presStyleLbl="parChTrans1D2" presStyleIdx="3" presStyleCnt="4"/>
      <dgm:spPr/>
    </dgm:pt>
    <dgm:pt modelId="{F31097CF-1BBB-4A4C-B964-711B8133536C}" type="pres">
      <dgm:prSet presAssocID="{C6270090-556F-D24D-8084-CA38CBC45730}" presName="connTx" presStyleLbl="parChTrans1D2" presStyleIdx="3" presStyleCnt="4"/>
      <dgm:spPr/>
    </dgm:pt>
    <dgm:pt modelId="{CDF94D7C-5192-D245-A571-089F35D99A4A}" type="pres">
      <dgm:prSet presAssocID="{69240730-54F7-1C41-8950-B2F2F0648660}" presName="node" presStyleLbl="node1" presStyleIdx="3" presStyleCnt="4">
        <dgm:presLayoutVars>
          <dgm:bulletEnabled val="1"/>
        </dgm:presLayoutVars>
      </dgm:prSet>
      <dgm:spPr/>
    </dgm:pt>
  </dgm:ptLst>
  <dgm:cxnLst>
    <dgm:cxn modelId="{0CE75D1B-6461-3E47-8F2C-087F2DF69C0A}" srcId="{8CE84AB1-AD3B-2E49-B2B4-502A552BEB92}" destId="{55FB0185-FA27-324E-B160-598C8781A5CA}" srcOrd="2" destOrd="0" parTransId="{2527FF8D-313C-B34A-BBF7-FE9C0941DF11}" sibTransId="{3C5DBD8E-FFAF-C54A-921B-B5A34540E807}"/>
    <dgm:cxn modelId="{8678D021-D357-AD46-A6F5-8BF8E7516515}" type="presOf" srcId="{C6270090-556F-D24D-8084-CA38CBC45730}" destId="{2CCE542C-2244-A448-BF44-20CB98B44B9E}" srcOrd="0" destOrd="0" presId="urn:microsoft.com/office/officeart/2005/8/layout/radial1"/>
    <dgm:cxn modelId="{7E63FE21-773D-A94F-913F-C26887E5E2C8}" srcId="{8CE84AB1-AD3B-2E49-B2B4-502A552BEB92}" destId="{69240730-54F7-1C41-8950-B2F2F0648660}" srcOrd="3" destOrd="0" parTransId="{C6270090-556F-D24D-8084-CA38CBC45730}" sibTransId="{9D9B8422-63BE-A744-87FE-14A8074793D0}"/>
    <dgm:cxn modelId="{4C0DFD39-23BA-BA42-A3A1-58C813477943}" srcId="{8CE84AB1-AD3B-2E49-B2B4-502A552BEB92}" destId="{C9CB077F-9263-0E4B-86D8-885EA97CD32B}" srcOrd="0" destOrd="0" parTransId="{36A6E901-F4B5-E742-9608-F4373EDCD897}" sibTransId="{0273100F-C2E3-1B41-80A0-34EF39394DD0}"/>
    <dgm:cxn modelId="{788D0842-B2A8-8841-B3BC-71E4B0EE23BA}" type="presOf" srcId="{36A6E901-F4B5-E742-9608-F4373EDCD897}" destId="{EB26326A-80A2-354D-9E40-D9428064CFC0}" srcOrd="1" destOrd="0" presId="urn:microsoft.com/office/officeart/2005/8/layout/radial1"/>
    <dgm:cxn modelId="{88123D64-B22F-C848-9017-73AEAEE4AADB}" type="presOf" srcId="{69240730-54F7-1C41-8950-B2F2F0648660}" destId="{CDF94D7C-5192-D245-A571-089F35D99A4A}" srcOrd="0" destOrd="0" presId="urn:microsoft.com/office/officeart/2005/8/layout/radial1"/>
    <dgm:cxn modelId="{EEBD564D-B31E-064E-9F76-2ED68D2E588A}" type="presOf" srcId="{2527FF8D-313C-B34A-BBF7-FE9C0941DF11}" destId="{C34097B9-465D-BF41-A34A-430D9786709A}" srcOrd="1" destOrd="0" presId="urn:microsoft.com/office/officeart/2005/8/layout/radial1"/>
    <dgm:cxn modelId="{C6696575-E08D-654B-80CE-64B72EC7F5CB}" type="presOf" srcId="{36A6E901-F4B5-E742-9608-F4373EDCD897}" destId="{5048B9B1-6DA4-7A46-8BA3-D54F40A7356F}" srcOrd="0" destOrd="0" presId="urn:microsoft.com/office/officeart/2005/8/layout/radial1"/>
    <dgm:cxn modelId="{BBFD1D76-2165-284E-A5C8-25FC434C5BDE}" srcId="{8CE84AB1-AD3B-2E49-B2B4-502A552BEB92}" destId="{1887BC30-60BD-1545-A40D-8AFF0F64DAB8}" srcOrd="1" destOrd="0" parTransId="{A5165674-E7E6-D044-9F54-A6AABEF2AA40}" sibTransId="{C6192368-7484-C241-B3E1-D950175C40F9}"/>
    <dgm:cxn modelId="{F6233C82-9EA5-2546-8B84-65C2ACF0E571}" type="presOf" srcId="{A5165674-E7E6-D044-9F54-A6AABEF2AA40}" destId="{30398322-54D1-FB4E-878E-EB1FEA204FA9}" srcOrd="1" destOrd="0" presId="urn:microsoft.com/office/officeart/2005/8/layout/radial1"/>
    <dgm:cxn modelId="{A781CF83-7527-AF4F-BDF8-8941197EE9DB}" type="presOf" srcId="{8CE84AB1-AD3B-2E49-B2B4-502A552BEB92}" destId="{AAF0F354-C184-8747-A733-82CD518F1A8F}" srcOrd="0" destOrd="0" presId="urn:microsoft.com/office/officeart/2005/8/layout/radial1"/>
    <dgm:cxn modelId="{66B86ABF-778D-9044-BE25-8C1B4E0646CF}" type="presOf" srcId="{C9CB077F-9263-0E4B-86D8-885EA97CD32B}" destId="{38FA9498-3D9E-AA45-A05B-A93416BEF3D6}" srcOrd="0" destOrd="0" presId="urn:microsoft.com/office/officeart/2005/8/layout/radial1"/>
    <dgm:cxn modelId="{FFBA58C4-F5C0-784C-84F5-C7208AFCE1D8}" type="presOf" srcId="{1887BC30-60BD-1545-A40D-8AFF0F64DAB8}" destId="{CD0B9F99-E15B-D745-9DED-63D2B631EA14}" srcOrd="0" destOrd="0" presId="urn:microsoft.com/office/officeart/2005/8/layout/radial1"/>
    <dgm:cxn modelId="{7FDEF7C4-E150-2844-9E2C-532DF706582B}" type="presOf" srcId="{A5165674-E7E6-D044-9F54-A6AABEF2AA40}" destId="{A16D45A1-A25E-A549-92BC-B51F59CA81B0}" srcOrd="0" destOrd="0" presId="urn:microsoft.com/office/officeart/2005/8/layout/radial1"/>
    <dgm:cxn modelId="{418C58C9-9518-B848-89A1-3D2B8E9306D9}" type="presOf" srcId="{2527FF8D-313C-B34A-BBF7-FE9C0941DF11}" destId="{544D0324-22C2-834A-9156-B095E8D5C57E}" srcOrd="0" destOrd="0" presId="urn:microsoft.com/office/officeart/2005/8/layout/radial1"/>
    <dgm:cxn modelId="{9332FEDC-CBA5-8244-BA1C-2472461CEAC8}" type="presOf" srcId="{DB069688-0531-1E4A-AFB3-131546446946}" destId="{AAEE0DD9-5C98-914F-B21D-A33226E45FDF}" srcOrd="0" destOrd="0" presId="urn:microsoft.com/office/officeart/2005/8/layout/radial1"/>
    <dgm:cxn modelId="{15B9DBE7-9F50-D04B-AA82-4DC5F823978B}" srcId="{DB069688-0531-1E4A-AFB3-131546446946}" destId="{8CE84AB1-AD3B-2E49-B2B4-502A552BEB92}" srcOrd="0" destOrd="0" parTransId="{696BE99D-0F46-834A-A3C1-51ECC6578BCC}" sibTransId="{4B9B5369-D205-B44A-A4E4-84311E1FA8DC}"/>
    <dgm:cxn modelId="{442F7CF9-3071-2445-A8A6-F88A2DF7934D}" type="presOf" srcId="{55FB0185-FA27-324E-B160-598C8781A5CA}" destId="{CE16623B-99A8-9440-9EB1-766B67E196AC}" srcOrd="0" destOrd="0" presId="urn:microsoft.com/office/officeart/2005/8/layout/radial1"/>
    <dgm:cxn modelId="{A3BCFEF9-182A-4341-B5CE-AFD1B2676457}" type="presOf" srcId="{C6270090-556F-D24D-8084-CA38CBC45730}" destId="{F31097CF-1BBB-4A4C-B964-711B8133536C}" srcOrd="1" destOrd="0" presId="urn:microsoft.com/office/officeart/2005/8/layout/radial1"/>
    <dgm:cxn modelId="{2F3ED1D6-6290-944F-997E-7C3F87F6A09A}" type="presParOf" srcId="{AAEE0DD9-5C98-914F-B21D-A33226E45FDF}" destId="{AAF0F354-C184-8747-A733-82CD518F1A8F}" srcOrd="0" destOrd="0" presId="urn:microsoft.com/office/officeart/2005/8/layout/radial1"/>
    <dgm:cxn modelId="{F375165D-40E9-A545-8899-DAC9668D6D55}" type="presParOf" srcId="{AAEE0DD9-5C98-914F-B21D-A33226E45FDF}" destId="{5048B9B1-6DA4-7A46-8BA3-D54F40A7356F}" srcOrd="1" destOrd="0" presId="urn:microsoft.com/office/officeart/2005/8/layout/radial1"/>
    <dgm:cxn modelId="{23E0A3CC-C3A2-1F4A-B0BE-77D20ADE62BC}" type="presParOf" srcId="{5048B9B1-6DA4-7A46-8BA3-D54F40A7356F}" destId="{EB26326A-80A2-354D-9E40-D9428064CFC0}" srcOrd="0" destOrd="0" presId="urn:microsoft.com/office/officeart/2005/8/layout/radial1"/>
    <dgm:cxn modelId="{2DC0864C-4C95-C04B-82D6-2DEB2549CD5A}" type="presParOf" srcId="{AAEE0DD9-5C98-914F-B21D-A33226E45FDF}" destId="{38FA9498-3D9E-AA45-A05B-A93416BEF3D6}" srcOrd="2" destOrd="0" presId="urn:microsoft.com/office/officeart/2005/8/layout/radial1"/>
    <dgm:cxn modelId="{BA44432C-5EF4-934F-86CD-C92CF74883CE}" type="presParOf" srcId="{AAEE0DD9-5C98-914F-B21D-A33226E45FDF}" destId="{A16D45A1-A25E-A549-92BC-B51F59CA81B0}" srcOrd="3" destOrd="0" presId="urn:microsoft.com/office/officeart/2005/8/layout/radial1"/>
    <dgm:cxn modelId="{757AF2BD-B7FB-764D-885D-DBFCBD0EE563}" type="presParOf" srcId="{A16D45A1-A25E-A549-92BC-B51F59CA81B0}" destId="{30398322-54D1-FB4E-878E-EB1FEA204FA9}" srcOrd="0" destOrd="0" presId="urn:microsoft.com/office/officeart/2005/8/layout/radial1"/>
    <dgm:cxn modelId="{E4E6C72F-D1DD-7B46-A54A-CC885D383065}" type="presParOf" srcId="{AAEE0DD9-5C98-914F-B21D-A33226E45FDF}" destId="{CD0B9F99-E15B-D745-9DED-63D2B631EA14}" srcOrd="4" destOrd="0" presId="urn:microsoft.com/office/officeart/2005/8/layout/radial1"/>
    <dgm:cxn modelId="{BD0130C9-2D3D-E343-926D-6093AF13E264}" type="presParOf" srcId="{AAEE0DD9-5C98-914F-B21D-A33226E45FDF}" destId="{544D0324-22C2-834A-9156-B095E8D5C57E}" srcOrd="5" destOrd="0" presId="urn:microsoft.com/office/officeart/2005/8/layout/radial1"/>
    <dgm:cxn modelId="{B9671ADD-22F7-E644-B693-7C8093487B1D}" type="presParOf" srcId="{544D0324-22C2-834A-9156-B095E8D5C57E}" destId="{C34097B9-465D-BF41-A34A-430D9786709A}" srcOrd="0" destOrd="0" presId="urn:microsoft.com/office/officeart/2005/8/layout/radial1"/>
    <dgm:cxn modelId="{8017A991-CFF0-5D42-A8E2-CFE7CAD2EC2B}" type="presParOf" srcId="{AAEE0DD9-5C98-914F-B21D-A33226E45FDF}" destId="{CE16623B-99A8-9440-9EB1-766B67E196AC}" srcOrd="6" destOrd="0" presId="urn:microsoft.com/office/officeart/2005/8/layout/radial1"/>
    <dgm:cxn modelId="{F6260C42-47DB-C944-B754-8217F4777E30}" type="presParOf" srcId="{AAEE0DD9-5C98-914F-B21D-A33226E45FDF}" destId="{2CCE542C-2244-A448-BF44-20CB98B44B9E}" srcOrd="7" destOrd="0" presId="urn:microsoft.com/office/officeart/2005/8/layout/radial1"/>
    <dgm:cxn modelId="{FB6D6FAB-C4DC-6D4A-8989-4B33A0017E02}" type="presParOf" srcId="{2CCE542C-2244-A448-BF44-20CB98B44B9E}" destId="{F31097CF-1BBB-4A4C-B964-711B8133536C}" srcOrd="0" destOrd="0" presId="urn:microsoft.com/office/officeart/2005/8/layout/radial1"/>
    <dgm:cxn modelId="{4B2B0475-054A-BA46-9D8D-E3E20B2D5B96}" type="presParOf" srcId="{AAEE0DD9-5C98-914F-B21D-A33226E45FDF}" destId="{CDF94D7C-5192-D245-A571-089F35D99A4A}" srcOrd="8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AF0F354-C184-8747-A733-82CD518F1A8F}">
      <dsp:nvSpPr>
        <dsp:cNvPr id="0" name=""/>
        <dsp:cNvSpPr/>
      </dsp:nvSpPr>
      <dsp:spPr>
        <a:xfrm>
          <a:off x="2488348" y="1472348"/>
          <a:ext cx="1119303" cy="1119303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Patient</a:t>
          </a:r>
        </a:p>
      </dsp:txBody>
      <dsp:txXfrm>
        <a:off x="2652266" y="1636266"/>
        <a:ext cx="791467" cy="791467"/>
      </dsp:txXfrm>
    </dsp:sp>
    <dsp:sp modelId="{5048B9B1-6DA4-7A46-8BA3-D54F40A7356F}">
      <dsp:nvSpPr>
        <dsp:cNvPr id="0" name=""/>
        <dsp:cNvSpPr/>
      </dsp:nvSpPr>
      <dsp:spPr>
        <a:xfrm rot="16200000">
          <a:off x="2878775" y="1286598"/>
          <a:ext cx="338449" cy="33050"/>
        </a:xfrm>
        <a:custGeom>
          <a:avLst/>
          <a:gdLst/>
          <a:ahLst/>
          <a:cxnLst/>
          <a:rect l="0" t="0" r="0" b="0"/>
          <a:pathLst>
            <a:path>
              <a:moveTo>
                <a:pt x="0" y="16525"/>
              </a:moveTo>
              <a:lnTo>
                <a:pt x="338449" y="16525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039538" y="1294661"/>
        <a:ext cx="16922" cy="16922"/>
      </dsp:txXfrm>
    </dsp:sp>
    <dsp:sp modelId="{38FA9498-3D9E-AA45-A05B-A93416BEF3D6}">
      <dsp:nvSpPr>
        <dsp:cNvPr id="0" name=""/>
        <dsp:cNvSpPr/>
      </dsp:nvSpPr>
      <dsp:spPr>
        <a:xfrm>
          <a:off x="2488348" y="14594"/>
          <a:ext cx="1119303" cy="1119303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Medical needs</a:t>
          </a:r>
        </a:p>
      </dsp:txBody>
      <dsp:txXfrm>
        <a:off x="2652266" y="178512"/>
        <a:ext cx="791467" cy="791467"/>
      </dsp:txXfrm>
    </dsp:sp>
    <dsp:sp modelId="{A16D45A1-A25E-A549-92BC-B51F59CA81B0}">
      <dsp:nvSpPr>
        <dsp:cNvPr id="0" name=""/>
        <dsp:cNvSpPr/>
      </dsp:nvSpPr>
      <dsp:spPr>
        <a:xfrm>
          <a:off x="3607651" y="2015474"/>
          <a:ext cx="338449" cy="33050"/>
        </a:xfrm>
        <a:custGeom>
          <a:avLst/>
          <a:gdLst/>
          <a:ahLst/>
          <a:cxnLst/>
          <a:rect l="0" t="0" r="0" b="0"/>
          <a:pathLst>
            <a:path>
              <a:moveTo>
                <a:pt x="0" y="16525"/>
              </a:moveTo>
              <a:lnTo>
                <a:pt x="338449" y="16525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768415" y="2023538"/>
        <a:ext cx="16922" cy="16922"/>
      </dsp:txXfrm>
    </dsp:sp>
    <dsp:sp modelId="{CD0B9F99-E15B-D745-9DED-63D2B631EA14}">
      <dsp:nvSpPr>
        <dsp:cNvPr id="0" name=""/>
        <dsp:cNvSpPr/>
      </dsp:nvSpPr>
      <dsp:spPr>
        <a:xfrm>
          <a:off x="3946101" y="1472348"/>
          <a:ext cx="1119303" cy="1119303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Social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Needs</a:t>
          </a:r>
        </a:p>
      </dsp:txBody>
      <dsp:txXfrm>
        <a:off x="4110019" y="1636266"/>
        <a:ext cx="791467" cy="791467"/>
      </dsp:txXfrm>
    </dsp:sp>
    <dsp:sp modelId="{544D0324-22C2-834A-9156-B095E8D5C57E}">
      <dsp:nvSpPr>
        <dsp:cNvPr id="0" name=""/>
        <dsp:cNvSpPr/>
      </dsp:nvSpPr>
      <dsp:spPr>
        <a:xfrm rot="5400000">
          <a:off x="2878775" y="2744351"/>
          <a:ext cx="338449" cy="33050"/>
        </a:xfrm>
        <a:custGeom>
          <a:avLst/>
          <a:gdLst/>
          <a:ahLst/>
          <a:cxnLst/>
          <a:rect l="0" t="0" r="0" b="0"/>
          <a:pathLst>
            <a:path>
              <a:moveTo>
                <a:pt x="0" y="16525"/>
              </a:moveTo>
              <a:lnTo>
                <a:pt x="338449" y="16525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039538" y="2752415"/>
        <a:ext cx="16922" cy="16922"/>
      </dsp:txXfrm>
    </dsp:sp>
    <dsp:sp modelId="{CE16623B-99A8-9440-9EB1-766B67E196AC}">
      <dsp:nvSpPr>
        <dsp:cNvPr id="0" name=""/>
        <dsp:cNvSpPr/>
      </dsp:nvSpPr>
      <dsp:spPr>
        <a:xfrm>
          <a:off x="2488348" y="2930101"/>
          <a:ext cx="1119303" cy="1119303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Psychological needs</a:t>
          </a:r>
        </a:p>
      </dsp:txBody>
      <dsp:txXfrm>
        <a:off x="2652266" y="3094019"/>
        <a:ext cx="791467" cy="791467"/>
      </dsp:txXfrm>
    </dsp:sp>
    <dsp:sp modelId="{2CCE542C-2244-A448-BF44-20CB98B44B9E}">
      <dsp:nvSpPr>
        <dsp:cNvPr id="0" name=""/>
        <dsp:cNvSpPr/>
      </dsp:nvSpPr>
      <dsp:spPr>
        <a:xfrm rot="10800000">
          <a:off x="2149898" y="2015474"/>
          <a:ext cx="338449" cy="33050"/>
        </a:xfrm>
        <a:custGeom>
          <a:avLst/>
          <a:gdLst/>
          <a:ahLst/>
          <a:cxnLst/>
          <a:rect l="0" t="0" r="0" b="0"/>
          <a:pathLst>
            <a:path>
              <a:moveTo>
                <a:pt x="0" y="16525"/>
              </a:moveTo>
              <a:lnTo>
                <a:pt x="338449" y="16525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 rot="10800000">
        <a:off x="2310661" y="2023538"/>
        <a:ext cx="16922" cy="16922"/>
      </dsp:txXfrm>
    </dsp:sp>
    <dsp:sp modelId="{CDF94D7C-5192-D245-A571-089F35D99A4A}">
      <dsp:nvSpPr>
        <dsp:cNvPr id="0" name=""/>
        <dsp:cNvSpPr/>
      </dsp:nvSpPr>
      <dsp:spPr>
        <a:xfrm>
          <a:off x="1030594" y="1472348"/>
          <a:ext cx="1119303" cy="1119303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Spiritual needs</a:t>
          </a:r>
        </a:p>
      </dsp:txBody>
      <dsp:txXfrm>
        <a:off x="1194512" y="1636266"/>
        <a:ext cx="791467" cy="79146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2A5ABC-8E7A-E840-A816-75F0D1238150}" type="datetimeFigureOut">
              <a:rPr lang="en-US" smtClean="0"/>
              <a:t>10/24/2022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B7CC60-B4DC-1541-A9A5-703AD235AA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8898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May include; Monitor patient health and record;</a:t>
            </a:r>
            <a:r>
              <a:rPr lang="en-US" baseline="0" dirty="0"/>
              <a:t> giving medications and treatments; advocate for health and well being; perform diagnostic </a:t>
            </a:r>
            <a:r>
              <a:rPr lang="en-US" baseline="0" dirty="0" err="1"/>
              <a:t>tests;educate</a:t>
            </a:r>
            <a:r>
              <a:rPr lang="en-US" baseline="0" dirty="0"/>
              <a:t> patients about management of illness and provide support and advice to patients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B7CC60-B4DC-1541-A9A5-703AD235AA0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4201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People</a:t>
            </a:r>
            <a:r>
              <a:rPr lang="en-US" baseline="0" dirty="0"/>
              <a:t> react in different ways; self blame; denial; fear of rejection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B7CC60-B4DC-1541-A9A5-703AD235AA0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53188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423765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1">
            <a:gsLst>
              <a:gs pos="0">
                <a:srgbClr val="0C5595"/>
              </a:gs>
              <a:gs pos="47000">
                <a:srgbClr val="B6CDE0"/>
              </a:gs>
              <a:gs pos="86000">
                <a:srgbClr val="0C5595"/>
              </a:gs>
              <a:gs pos="96001">
                <a:srgbClr val="0E2E55"/>
              </a:gs>
              <a:gs pos="100000">
                <a:srgbClr val="0E2E55"/>
              </a:gs>
            </a:gsLst>
            <a:lin ang="5400000"/>
          </a:gradFill>
          <a:ln w="9525">
            <a:solidFill>
              <a:srgbClr val="003F84"/>
            </a:solidFill>
            <a:miter lim="800000"/>
            <a:headEnd/>
            <a:tailEnd/>
          </a:ln>
          <a:effectLst>
            <a:outerShdw blurRad="40000" dist="23000" dir="5400000" rotWithShape="0">
              <a:srgbClr val="000000">
                <a:alpha val="34998"/>
              </a:srgbClr>
            </a:outerShdw>
          </a:effectLst>
        </p:spPr>
        <p:txBody>
          <a:bodyPr anchor="ctr"/>
          <a:lstStyle/>
          <a:p>
            <a:pPr algn="ctr" defTabSz="914400">
              <a:defRPr/>
            </a:pPr>
            <a:endParaRPr lang="en-US">
              <a:solidFill>
                <a:prstClr val="white"/>
              </a:solidFill>
              <a:latin typeface="Calibri"/>
              <a:ea typeface="ＭＳ Ｐゴシック" charset="0"/>
              <a:cs typeface="Arial" charset="0"/>
            </a:endParaRPr>
          </a:p>
        </p:txBody>
      </p:sp>
      <p:sp>
        <p:nvSpPr>
          <p:cNvPr id="4" name="Rounded Rectangle 3"/>
          <p:cNvSpPr>
            <a:spLocks noChangeArrowheads="1"/>
          </p:cNvSpPr>
          <p:nvPr/>
        </p:nvSpPr>
        <p:spPr bwMode="auto">
          <a:xfrm>
            <a:off x="1728788" y="1333500"/>
            <a:ext cx="5683250" cy="3849688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5400">
            <a:solidFill>
              <a:srgbClr val="0C5595"/>
            </a:solidFill>
            <a:round/>
            <a:headEnd/>
            <a:tailEnd/>
          </a:ln>
          <a:effectLst>
            <a:outerShdw blurRad="165100" dist="50800" dir="2700000" algn="tl" rotWithShape="0">
              <a:srgbClr val="000000">
                <a:alpha val="74998"/>
              </a:srgbClr>
            </a:outerShdw>
          </a:effectLst>
        </p:spPr>
        <p:txBody>
          <a:bodyPr anchor="ctr"/>
          <a:lstStyle/>
          <a:p>
            <a:pPr algn="ctr" defTabSz="914400">
              <a:defRPr/>
            </a:pPr>
            <a:endParaRPr lang="en-US">
              <a:solidFill>
                <a:srgbClr val="182454"/>
              </a:solidFill>
              <a:latin typeface="Calibri"/>
              <a:ea typeface="ＭＳ Ｐゴシック" charset="0"/>
              <a:cs typeface="Arial" charset="0"/>
            </a:endParaRPr>
          </a:p>
        </p:txBody>
      </p:sp>
      <p:pic>
        <p:nvPicPr>
          <p:cNvPr id="5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2838" y="3989388"/>
            <a:ext cx="1835150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14172" y="2130425"/>
            <a:ext cx="5115656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044316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1">
            <a:gsLst>
              <a:gs pos="0">
                <a:srgbClr val="0C5595"/>
              </a:gs>
              <a:gs pos="47000">
                <a:srgbClr val="B6CDE0"/>
              </a:gs>
              <a:gs pos="86000">
                <a:srgbClr val="0C5595"/>
              </a:gs>
              <a:gs pos="96001">
                <a:srgbClr val="0E2E55"/>
              </a:gs>
              <a:gs pos="100000">
                <a:srgbClr val="0E2E55"/>
              </a:gs>
            </a:gsLst>
            <a:lin ang="5400000"/>
          </a:gradFill>
          <a:ln w="9525">
            <a:solidFill>
              <a:srgbClr val="003F84"/>
            </a:solidFill>
            <a:miter lim="800000"/>
            <a:headEnd/>
            <a:tailEnd/>
          </a:ln>
          <a:effectLst>
            <a:outerShdw blurRad="40000" dist="23000" dir="5400000" rotWithShape="0">
              <a:srgbClr val="000000">
                <a:alpha val="34998"/>
              </a:srgbClr>
            </a:outerShdw>
          </a:effectLst>
        </p:spPr>
        <p:txBody>
          <a:bodyPr anchor="ctr"/>
          <a:lstStyle/>
          <a:p>
            <a:pPr algn="ctr" defTabSz="914400">
              <a:defRPr/>
            </a:pPr>
            <a:endParaRPr lang="en-US">
              <a:solidFill>
                <a:prstClr val="white"/>
              </a:solidFill>
              <a:latin typeface="Calibri"/>
              <a:ea typeface="ＭＳ Ｐゴシック" charset="0"/>
              <a:cs typeface="Arial" charset="0"/>
            </a:endParaRPr>
          </a:p>
        </p:txBody>
      </p:sp>
      <p:sp>
        <p:nvSpPr>
          <p:cNvPr id="3" name="Rounded Rectangle 2"/>
          <p:cNvSpPr>
            <a:spLocks noChangeArrowheads="1"/>
          </p:cNvSpPr>
          <p:nvPr/>
        </p:nvSpPr>
        <p:spPr bwMode="auto">
          <a:xfrm>
            <a:off x="1817688" y="1333500"/>
            <a:ext cx="5683250" cy="3849688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5400">
            <a:solidFill>
              <a:srgbClr val="0C5595"/>
            </a:solidFill>
            <a:round/>
            <a:headEnd/>
            <a:tailEnd/>
          </a:ln>
          <a:effectLst>
            <a:outerShdw blurRad="165100" dist="50800" dir="2700000" algn="tl" rotWithShape="0">
              <a:srgbClr val="000000">
                <a:alpha val="74998"/>
              </a:srgbClr>
            </a:outerShdw>
          </a:effectLst>
        </p:spPr>
        <p:txBody>
          <a:bodyPr anchor="ctr"/>
          <a:lstStyle/>
          <a:p>
            <a:pPr algn="ctr" defTabSz="914400">
              <a:defRPr/>
            </a:pPr>
            <a:endParaRPr lang="en-US">
              <a:solidFill>
                <a:srgbClr val="182454"/>
              </a:solidFill>
              <a:latin typeface="Calibri"/>
              <a:ea typeface="ＭＳ Ｐゴシック" charset="0"/>
              <a:cs typeface="Arial" charset="0"/>
            </a:endParaRPr>
          </a:p>
        </p:txBody>
      </p:sp>
      <p:pic>
        <p:nvPicPr>
          <p:cNvPr id="4" name="Picture 11" descr="nursetri-log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1875" y="2206625"/>
            <a:ext cx="4743450" cy="2068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246649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491137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019860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1">
            <a:gsLst>
              <a:gs pos="0">
                <a:srgbClr val="0C5595"/>
              </a:gs>
              <a:gs pos="47000">
                <a:srgbClr val="B6CDE0"/>
              </a:gs>
              <a:gs pos="86000">
                <a:srgbClr val="0C5595"/>
              </a:gs>
              <a:gs pos="96001">
                <a:srgbClr val="0E2E55"/>
              </a:gs>
              <a:gs pos="100000">
                <a:srgbClr val="0E2E55"/>
              </a:gs>
            </a:gsLst>
            <a:lin ang="5400000"/>
          </a:gradFill>
          <a:ln w="9525">
            <a:solidFill>
              <a:srgbClr val="003F84"/>
            </a:solidFill>
            <a:miter lim="800000"/>
            <a:headEnd/>
            <a:tailEnd/>
          </a:ln>
          <a:effectLst>
            <a:outerShdw blurRad="40000" dist="23000" dir="5400000" rotWithShape="0">
              <a:srgbClr val="000000">
                <a:alpha val="34998"/>
              </a:srgbClr>
            </a:outerShdw>
          </a:effectLst>
        </p:spPr>
        <p:txBody>
          <a:bodyPr anchor="ctr"/>
          <a:lstStyle/>
          <a:p>
            <a:pPr algn="ctr" defTabSz="914400">
              <a:defRPr/>
            </a:pPr>
            <a:endParaRPr lang="en-US">
              <a:solidFill>
                <a:prstClr val="white"/>
              </a:solidFill>
              <a:latin typeface="Calibri"/>
              <a:ea typeface="ＭＳ Ｐゴシック" charset="0"/>
              <a:cs typeface="Arial" charset="0"/>
            </a:endParaRPr>
          </a:p>
        </p:txBody>
      </p:sp>
      <p:sp>
        <p:nvSpPr>
          <p:cNvPr id="9" name="Rounded Rectangle 8"/>
          <p:cNvSpPr>
            <a:spLocks noChangeArrowheads="1"/>
          </p:cNvSpPr>
          <p:nvPr/>
        </p:nvSpPr>
        <p:spPr bwMode="auto">
          <a:xfrm>
            <a:off x="290513" y="420688"/>
            <a:ext cx="8564562" cy="5459412"/>
          </a:xfrm>
          <a:prstGeom prst="roundRect">
            <a:avLst>
              <a:gd name="adj" fmla="val 16667"/>
            </a:avLst>
          </a:prstGeom>
          <a:solidFill>
            <a:srgbClr val="E3EAF1"/>
          </a:solidFill>
          <a:ln w="25400">
            <a:solidFill>
              <a:srgbClr val="0C5595"/>
            </a:solidFill>
            <a:round/>
            <a:headEnd/>
            <a:tailEnd/>
          </a:ln>
          <a:effectLst>
            <a:outerShdw blurRad="165100" dist="50800" dir="2700000" algn="tl" rotWithShape="0">
              <a:srgbClr val="000000">
                <a:alpha val="74998"/>
              </a:srgbClr>
            </a:outerShdw>
          </a:effectLst>
        </p:spPr>
        <p:txBody>
          <a:bodyPr anchor="ctr"/>
          <a:lstStyle/>
          <a:p>
            <a:pPr algn="ctr" defTabSz="914400">
              <a:defRPr/>
            </a:pPr>
            <a:endParaRPr lang="en-US">
              <a:solidFill>
                <a:srgbClr val="182454"/>
              </a:solidFill>
              <a:latin typeface="Calibri"/>
              <a:ea typeface="ＭＳ Ｐゴシック" charset="0"/>
              <a:cs typeface="Arial" charset="0"/>
            </a:endParaRPr>
          </a:p>
        </p:txBody>
      </p:sp>
      <p:sp>
        <p:nvSpPr>
          <p:cNvPr id="1024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024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pic>
        <p:nvPicPr>
          <p:cNvPr id="10246" name="Picture 9" descr="nursetri-logo-rev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1075" y="6035675"/>
            <a:ext cx="135572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760399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itchFamily="34" charset="-128"/>
          <a:cs typeface="MS PGothic" pitchFamily="34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MS PGothic" pitchFamily="34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MS PGothic" pitchFamily="34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MS PGothic" pitchFamily="34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MS PGothic" pitchFamily="34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MS PGothic" pitchFamily="34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MS PGothic" charset="0"/>
          <a:cs typeface="MS PGothic" charset="0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MS PGothic" charset="0"/>
          <a:cs typeface="MS PGothic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MS PGothic" charset="0"/>
          <a:cs typeface="MS PGothic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extBox 2"/>
          <p:cNvSpPr txBox="1">
            <a:spLocks noChangeArrowheads="1"/>
          </p:cNvSpPr>
          <p:nvPr/>
        </p:nvSpPr>
        <p:spPr bwMode="auto">
          <a:xfrm>
            <a:off x="411163" y="2116138"/>
            <a:ext cx="8386762" cy="3724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457200" eaLnBrk="0" hangingPunct="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 defTabSz="457200" eaLnBrk="0" hangingPunct="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 defTabSz="457200" eaLnBrk="0" hangingPunct="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 defTabSz="457200" eaLnBrk="0" hangingPunct="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 defTabSz="457200" eaLnBrk="0" hangingPunct="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3600" dirty="0">
                <a:solidFill>
                  <a:srgbClr val="3366FF"/>
                </a:solidFill>
                <a:latin typeface="Calibri" charset="0"/>
                <a:ea typeface="MS PGothic" charset="0"/>
                <a:cs typeface="MS PGothic" charset="0"/>
              </a:rPr>
              <a:t>Management of the Newly Diagnosed patient: Nurses role and skills.</a:t>
            </a:r>
          </a:p>
          <a:p>
            <a:pPr eaLnBrk="1" hangingPunct="1"/>
            <a:endParaRPr lang="en-US" sz="2000" dirty="0">
              <a:solidFill>
                <a:srgbClr val="3366FF"/>
              </a:solidFill>
              <a:latin typeface="Calibri" charset="0"/>
              <a:ea typeface="MS PGothic" charset="0"/>
              <a:cs typeface="MS PGothic" charset="0"/>
            </a:endParaRPr>
          </a:p>
          <a:p>
            <a:pPr eaLnBrk="1" hangingPunct="1"/>
            <a:endParaRPr lang="en-US" dirty="0">
              <a:latin typeface="Calibri" charset="0"/>
              <a:ea typeface="MS PGothic" charset="0"/>
              <a:cs typeface="MS PGothic" charset="0"/>
            </a:endParaRPr>
          </a:p>
          <a:p>
            <a:pPr eaLnBrk="1" hangingPunct="1"/>
            <a:endParaRPr lang="en-US" dirty="0">
              <a:latin typeface="Calibri" charset="0"/>
              <a:ea typeface="MS PGothic" charset="0"/>
              <a:cs typeface="MS PGothic" charset="0"/>
            </a:endParaRPr>
          </a:p>
          <a:p>
            <a:pPr algn="r" eaLnBrk="1" hangingPunct="1"/>
            <a:r>
              <a:rPr lang="en-US" dirty="0">
                <a:latin typeface="Calibri" charset="0"/>
                <a:ea typeface="MS PGothic" charset="0"/>
                <a:cs typeface="MS PGothic" charset="0"/>
              </a:rPr>
              <a:t>Jane Bruton</a:t>
            </a:r>
          </a:p>
          <a:p>
            <a:pPr algn="ctr" eaLnBrk="1" hangingPunct="1"/>
            <a:endParaRPr lang="en-US" sz="3600" dirty="0">
              <a:latin typeface="Calibri" charset="0"/>
              <a:ea typeface="MS PGothic" charset="0"/>
              <a:cs typeface="MS PGothic" charset="0"/>
            </a:endParaRPr>
          </a:p>
          <a:p>
            <a:pPr algn="ctr" eaLnBrk="1" hangingPunct="1"/>
            <a:endParaRPr lang="en-US" sz="3600" dirty="0">
              <a:latin typeface="Calibri" charset="0"/>
              <a:ea typeface="MS PGothic" charset="0"/>
              <a:cs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75428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944152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Aims of HIV Care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Test, link and retain patients in care, on suppressive treatment throughout the lifespan </a:t>
            </a:r>
          </a:p>
          <a:p>
            <a:r>
              <a:rPr lang="en-US" sz="2800" dirty="0"/>
              <a:t>Meet the new Global AIDS target of 95%-95% - 95% by 2025</a:t>
            </a:r>
          </a:p>
          <a:p>
            <a:r>
              <a:rPr lang="en-US" sz="2800" dirty="0"/>
              <a:t>End the HIV Epidemic by 2030</a:t>
            </a:r>
          </a:p>
          <a:p>
            <a:r>
              <a:rPr lang="en-US" sz="2800" dirty="0">
                <a:solidFill>
                  <a:srgbClr val="0070C0"/>
                </a:solidFill>
              </a:rPr>
              <a:t>To achieve this the international aspiration has to be to reduce the inequalities that drive the HIV epidemic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14355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Nurse’s Role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dirty="0">
                <a:solidFill>
                  <a:srgbClr val="0070C0"/>
                </a:solidFill>
              </a:rPr>
              <a:t>Definition: To advocate and care for individuals of all backgrounds and support them through health and illness</a:t>
            </a:r>
            <a:r>
              <a:rPr lang="en-US" sz="2800" dirty="0"/>
              <a:t>.</a:t>
            </a:r>
          </a:p>
          <a:p>
            <a:r>
              <a:rPr lang="en-US" sz="2800" dirty="0"/>
              <a:t>Taking responsibility for the holistic needs of individuals and their significant others: including, psychosocial, clinical, cultural, spiritual and developmental.</a:t>
            </a:r>
          </a:p>
          <a:p>
            <a:r>
              <a:rPr lang="en-US" sz="2800" dirty="0"/>
              <a:t>Building a nurse/patient partnership in care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82435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4277335547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524000" y="651751"/>
            <a:ext cx="58613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Holistic approach to HIV care</a:t>
            </a:r>
          </a:p>
        </p:txBody>
      </p:sp>
    </p:spTree>
    <p:extLst>
      <p:ext uri="{BB962C8B-B14F-4D97-AF65-F5344CB8AC3E}">
        <p14:creationId xmlns:p14="http://schemas.microsoft.com/office/powerpoint/2010/main" val="5197259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Coping with a positive HIV test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First reaction- denial; self blame; fear of rejection; guilt; burden of responsibility</a:t>
            </a:r>
          </a:p>
          <a:p>
            <a:r>
              <a:rPr lang="en-US" sz="2800" dirty="0"/>
              <a:t>Engagement with care –first clinic appointment; initial assessments </a:t>
            </a:r>
          </a:p>
          <a:p>
            <a:r>
              <a:rPr lang="en-US" sz="2800" dirty="0"/>
              <a:t>Sharing the diagnosis with others</a:t>
            </a:r>
          </a:p>
          <a:p>
            <a:r>
              <a:rPr lang="en-US" sz="2800" dirty="0"/>
              <a:t>Partner notification, sex and relationships, treatment as prevention U=U </a:t>
            </a:r>
          </a:p>
          <a:p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52432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C3F3E5-C6AF-A43A-2CA5-B363DBB177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/>
          <a:lstStyle/>
          <a:p>
            <a:r>
              <a:rPr lang="en-US" sz="3600" dirty="0"/>
              <a:t>Assessing readiness to start medication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1FFD40-E21B-E6EC-E487-335C765CB7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6538" y="1008993"/>
            <a:ext cx="8140262" cy="5117171"/>
          </a:xfrm>
        </p:spPr>
        <p:txBody>
          <a:bodyPr/>
          <a:lstStyle/>
          <a:p>
            <a:r>
              <a:rPr lang="en-US" sz="2400" dirty="0"/>
              <a:t>Pre-contemplation 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0070C0"/>
                </a:solidFill>
              </a:rPr>
              <a:t>“I don’t need it I feel good”    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0070C0"/>
                </a:solidFill>
              </a:rPr>
              <a:t>“I don’t want to think about it”</a:t>
            </a:r>
          </a:p>
          <a:p>
            <a:r>
              <a:rPr lang="en-US" sz="2400" dirty="0"/>
              <a:t>Contemplation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0070C0"/>
                </a:solidFill>
              </a:rPr>
              <a:t>“I’m weighing things up but don’t know what to do”</a:t>
            </a:r>
          </a:p>
          <a:p>
            <a:r>
              <a:rPr lang="en-US" sz="2400" dirty="0"/>
              <a:t>Preparation 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0070C0"/>
                </a:solidFill>
              </a:rPr>
              <a:t>“I want to start I think the drugs will help me 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0070C0"/>
                </a:solidFill>
              </a:rPr>
              <a:t>live a normal life”</a:t>
            </a:r>
          </a:p>
          <a:p>
            <a:r>
              <a:rPr lang="en-US" sz="2400" dirty="0">
                <a:solidFill>
                  <a:srgbClr val="FF0000"/>
                </a:solidFill>
              </a:rPr>
              <a:t>Action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FF0000"/>
                </a:solidFill>
              </a:rPr>
              <a:t>“I will start”</a:t>
            </a:r>
          </a:p>
          <a:p>
            <a:r>
              <a:rPr lang="en-US" sz="2400" dirty="0"/>
              <a:t>Maintenance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0070C0"/>
                </a:solidFill>
              </a:rPr>
              <a:t>”I will continue” “I have difficulties”</a:t>
            </a:r>
          </a:p>
          <a:p>
            <a:pPr marL="0" indent="0" algn="r">
              <a:buNone/>
            </a:pPr>
            <a:r>
              <a:rPr lang="en-US" sz="1200" dirty="0"/>
              <a:t>https://</a:t>
            </a:r>
            <a:r>
              <a:rPr lang="en-US" sz="1200" dirty="0" err="1"/>
              <a:t>www.eacsociety.org</a:t>
            </a:r>
            <a:r>
              <a:rPr lang="en-US" sz="1200" dirty="0"/>
              <a:t>/media/final2021eacsguidelinesv11.0_oct2021.pdf</a:t>
            </a:r>
          </a:p>
          <a:p>
            <a:endParaRPr lang="en-US" sz="1200" dirty="0"/>
          </a:p>
          <a:p>
            <a:endParaRPr lang="en-US" dirty="0"/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CC3D901F-D898-75C6-9F59-41DDDA6C66E7}"/>
              </a:ext>
            </a:extLst>
          </p:cNvPr>
          <p:cNvCxnSpPr>
            <a:cxnSpLocks/>
          </p:cNvCxnSpPr>
          <p:nvPr/>
        </p:nvCxnSpPr>
        <p:spPr>
          <a:xfrm>
            <a:off x="7893269" y="1650124"/>
            <a:ext cx="0" cy="101950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59EAFB9B-9766-7317-A25F-EE01FF7EDE1F}"/>
              </a:ext>
            </a:extLst>
          </p:cNvPr>
          <p:cNvCxnSpPr>
            <a:cxnSpLocks/>
          </p:cNvCxnSpPr>
          <p:nvPr/>
        </p:nvCxnSpPr>
        <p:spPr>
          <a:xfrm>
            <a:off x="7893269" y="2883776"/>
            <a:ext cx="0" cy="77513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807A0C95-BEE4-AC32-37DE-DDDF4C79A932}"/>
              </a:ext>
            </a:extLst>
          </p:cNvPr>
          <p:cNvCxnSpPr>
            <a:cxnSpLocks/>
          </p:cNvCxnSpPr>
          <p:nvPr/>
        </p:nvCxnSpPr>
        <p:spPr>
          <a:xfrm>
            <a:off x="7903780" y="3890141"/>
            <a:ext cx="0" cy="923597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62EABE85-E1A4-4CBE-9888-886A99388223}"/>
              </a:ext>
            </a:extLst>
          </p:cNvPr>
          <p:cNvCxnSpPr>
            <a:cxnSpLocks/>
          </p:cNvCxnSpPr>
          <p:nvPr/>
        </p:nvCxnSpPr>
        <p:spPr>
          <a:xfrm flipV="1">
            <a:off x="7893269" y="5079124"/>
            <a:ext cx="0" cy="59646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98F4ED6D-BB31-DB74-6C1D-A07EE107B55E}"/>
              </a:ext>
            </a:extLst>
          </p:cNvPr>
          <p:cNvSpPr txBox="1"/>
          <p:nvPr/>
        </p:nvSpPr>
        <p:spPr>
          <a:xfrm>
            <a:off x="8092973" y="4162097"/>
            <a:ext cx="6831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Start</a:t>
            </a:r>
          </a:p>
          <a:p>
            <a:r>
              <a:rPr lang="en-US" sz="1400" dirty="0">
                <a:solidFill>
                  <a:srgbClr val="FF0000"/>
                </a:solidFill>
              </a:rPr>
              <a:t>ART</a:t>
            </a:r>
          </a:p>
        </p:txBody>
      </p:sp>
      <p:sp>
        <p:nvSpPr>
          <p:cNvPr id="21" name="Left Arrow 20">
            <a:extLst>
              <a:ext uri="{FF2B5EF4-FFF2-40B4-BE49-F238E27FC236}">
                <a16:creationId xmlns:a16="http://schemas.microsoft.com/office/drawing/2014/main" id="{44D6CEE0-A583-A188-4919-23882DB8C381}"/>
              </a:ext>
            </a:extLst>
          </p:cNvPr>
          <p:cNvSpPr/>
          <p:nvPr/>
        </p:nvSpPr>
        <p:spPr>
          <a:xfrm>
            <a:off x="5644061" y="1407808"/>
            <a:ext cx="1681647" cy="484632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Nurse support</a:t>
            </a:r>
          </a:p>
        </p:txBody>
      </p:sp>
      <p:sp>
        <p:nvSpPr>
          <p:cNvPr id="22" name="Left Arrow 21">
            <a:extLst>
              <a:ext uri="{FF2B5EF4-FFF2-40B4-BE49-F238E27FC236}">
                <a16:creationId xmlns:a16="http://schemas.microsoft.com/office/drawing/2014/main" id="{DD3739A7-820B-7C3F-8CA4-2480525790B1}"/>
              </a:ext>
            </a:extLst>
          </p:cNvPr>
          <p:cNvSpPr/>
          <p:nvPr/>
        </p:nvSpPr>
        <p:spPr>
          <a:xfrm>
            <a:off x="5644061" y="2422084"/>
            <a:ext cx="1681637" cy="484632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Nurse support</a:t>
            </a:r>
          </a:p>
        </p:txBody>
      </p:sp>
      <p:sp>
        <p:nvSpPr>
          <p:cNvPr id="23" name="Left Arrow 22">
            <a:extLst>
              <a:ext uri="{FF2B5EF4-FFF2-40B4-BE49-F238E27FC236}">
                <a16:creationId xmlns:a16="http://schemas.microsoft.com/office/drawing/2014/main" id="{C2551304-E922-8438-717C-D47457160834}"/>
              </a:ext>
            </a:extLst>
          </p:cNvPr>
          <p:cNvSpPr/>
          <p:nvPr/>
        </p:nvSpPr>
        <p:spPr>
          <a:xfrm>
            <a:off x="5644051" y="3466653"/>
            <a:ext cx="1681647" cy="484632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Nurse support</a:t>
            </a:r>
          </a:p>
        </p:txBody>
      </p:sp>
      <p:sp>
        <p:nvSpPr>
          <p:cNvPr id="24" name="Left Arrow 23">
            <a:extLst>
              <a:ext uri="{FF2B5EF4-FFF2-40B4-BE49-F238E27FC236}">
                <a16:creationId xmlns:a16="http://schemas.microsoft.com/office/drawing/2014/main" id="{ABD5781E-0AAB-96D0-E242-59BF9AFD92C9}"/>
              </a:ext>
            </a:extLst>
          </p:cNvPr>
          <p:cNvSpPr/>
          <p:nvPr/>
        </p:nvSpPr>
        <p:spPr>
          <a:xfrm>
            <a:off x="5644051" y="4268906"/>
            <a:ext cx="1681631" cy="484632"/>
          </a:xfrm>
          <a:prstGeom prst="leftArrow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Nurse Support</a:t>
            </a:r>
          </a:p>
        </p:txBody>
      </p:sp>
      <p:sp>
        <p:nvSpPr>
          <p:cNvPr id="25" name="Left Arrow 24">
            <a:extLst>
              <a:ext uri="{FF2B5EF4-FFF2-40B4-BE49-F238E27FC236}">
                <a16:creationId xmlns:a16="http://schemas.microsoft.com/office/drawing/2014/main" id="{9A1BE69C-6EDE-CD61-6391-96FB124301CC}"/>
              </a:ext>
            </a:extLst>
          </p:cNvPr>
          <p:cNvSpPr/>
          <p:nvPr/>
        </p:nvSpPr>
        <p:spPr>
          <a:xfrm>
            <a:off x="5644051" y="5110655"/>
            <a:ext cx="1681619" cy="484632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Nurse Support</a:t>
            </a:r>
          </a:p>
        </p:txBody>
      </p:sp>
    </p:spTree>
    <p:extLst>
      <p:ext uri="{BB962C8B-B14F-4D97-AF65-F5344CB8AC3E}">
        <p14:creationId xmlns:p14="http://schemas.microsoft.com/office/powerpoint/2010/main" val="34391569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/>
          <a:lstStyle/>
          <a:p>
            <a:r>
              <a:rPr lang="en-US" sz="2800" dirty="0">
                <a:latin typeface="Calibri" charset="0"/>
                <a:ea typeface="MS PGothic" charset="0"/>
                <a:cs typeface="MS PGothic" charset="0"/>
              </a:rPr>
              <a:t>Current country guidelines for managing a newly diagnosed person?</a:t>
            </a:r>
          </a:p>
        </p:txBody>
      </p:sp>
      <p:sp>
        <p:nvSpPr>
          <p:cNvPr id="149506" name="Content Placeholder 2"/>
          <p:cNvSpPr>
            <a:spLocks noGrp="1"/>
          </p:cNvSpPr>
          <p:nvPr>
            <p:ph idx="1"/>
          </p:nvPr>
        </p:nvSpPr>
        <p:spPr>
          <a:xfrm>
            <a:off x="457200" y="1570838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>
                <a:latin typeface="Calibri" charset="0"/>
                <a:ea typeface="MS PGothic" charset="0"/>
                <a:cs typeface="MS PGothic" charset="0"/>
              </a:rPr>
              <a:t>What is the nurse input at each stage:</a:t>
            </a:r>
          </a:p>
          <a:p>
            <a:r>
              <a:rPr lang="en-US" sz="2800" dirty="0">
                <a:latin typeface="Calibri" charset="0"/>
                <a:ea typeface="MS PGothic" charset="0"/>
                <a:cs typeface="MS PGothic" charset="0"/>
              </a:rPr>
              <a:t>Assessment </a:t>
            </a:r>
          </a:p>
          <a:p>
            <a:r>
              <a:rPr lang="en-US" sz="2800" dirty="0">
                <a:latin typeface="Calibri" charset="0"/>
                <a:ea typeface="MS PGothic" charset="0"/>
                <a:cs typeface="MS PGothic" charset="0"/>
              </a:rPr>
              <a:t>Social and psychological support </a:t>
            </a:r>
          </a:p>
          <a:p>
            <a:r>
              <a:rPr lang="en-US" sz="2800" dirty="0">
                <a:latin typeface="Calibri" charset="0"/>
                <a:ea typeface="MS PGothic" charset="0"/>
                <a:cs typeface="MS PGothic" charset="0"/>
              </a:rPr>
              <a:t>Treatment consideration</a:t>
            </a:r>
          </a:p>
          <a:p>
            <a:r>
              <a:rPr lang="en-US" sz="2800" dirty="0">
                <a:latin typeface="Calibri" charset="0"/>
                <a:ea typeface="MS PGothic" charset="0"/>
                <a:cs typeface="MS PGothic" charset="0"/>
              </a:rPr>
              <a:t>Adherence support and side-effect management</a:t>
            </a:r>
          </a:p>
          <a:p>
            <a:r>
              <a:rPr lang="en-US" sz="2800" dirty="0">
                <a:latin typeface="Calibri" charset="0"/>
                <a:ea typeface="MS PGothic" charset="0"/>
                <a:cs typeface="MS PGothic" charset="0"/>
              </a:rPr>
              <a:t>Sexual health support </a:t>
            </a:r>
          </a:p>
          <a:p>
            <a:endParaRPr lang="en-US" dirty="0">
              <a:latin typeface="Calibri" charset="0"/>
              <a:ea typeface="MS PGothic" charset="0"/>
              <a:cs typeface="MS PGothic" charset="0"/>
            </a:endParaRPr>
          </a:p>
          <a:p>
            <a:pPr marL="0" indent="0">
              <a:buNone/>
            </a:pPr>
            <a:endParaRPr lang="en-US" dirty="0">
              <a:latin typeface="Calibri" charset="0"/>
              <a:ea typeface="MS PGothic" charset="0"/>
              <a:cs typeface="MS PGothic" charset="0"/>
            </a:endParaRPr>
          </a:p>
          <a:p>
            <a:endParaRPr lang="en-US" dirty="0">
              <a:latin typeface="Calibri" charset="0"/>
              <a:ea typeface="MS PGothic" charset="0"/>
              <a:cs typeface="MS PGothic" charset="0"/>
            </a:endParaRPr>
          </a:p>
          <a:p>
            <a:endParaRPr lang="en-US" dirty="0">
              <a:latin typeface="Calibri" charset="0"/>
              <a:ea typeface="MS PGothic" charset="0"/>
              <a:cs typeface="MS PGothic" charset="0"/>
            </a:endParaRPr>
          </a:p>
          <a:p>
            <a:endParaRPr lang="en-US" dirty="0">
              <a:latin typeface="Calibri" charset="0"/>
              <a:ea typeface="MS PGothic" charset="0"/>
              <a:cs typeface="MS PGothic" charset="0"/>
            </a:endParaRPr>
          </a:p>
          <a:p>
            <a:endParaRPr lang="en-US" dirty="0">
              <a:latin typeface="Calibri" charset="0"/>
              <a:ea typeface="MS PGothic" charset="0"/>
              <a:cs typeface="MS PGothic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B2F2696E-4306-7FEB-903C-CD478387C02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91044" y="2125279"/>
            <a:ext cx="590769" cy="590769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979C2974-B858-DBF7-4512-7D55C4D7DB3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45285" y="2468668"/>
            <a:ext cx="822434" cy="822434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C74743DC-3C21-A9EC-7786-64FACA00074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77397" y="3127046"/>
            <a:ext cx="603907" cy="60390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AA28DBC-86B1-04E2-A7FC-F49AE7FC930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058424" y="3663462"/>
            <a:ext cx="698500" cy="6985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FC50132C-9C98-2B90-C845-67428A10302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370188" y="4149443"/>
            <a:ext cx="614417" cy="6144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40125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HIV is a manageable condition if treated </a:t>
            </a:r>
          </a:p>
          <a:p>
            <a:r>
              <a:rPr lang="en-US" dirty="0"/>
              <a:t>To stay healthy the patient needs:</a:t>
            </a:r>
          </a:p>
          <a:p>
            <a:pPr lvl="1">
              <a:buFont typeface="Wingdings" charset="2"/>
              <a:buChar char="§"/>
            </a:pPr>
            <a:r>
              <a:rPr lang="en-US" sz="2400" dirty="0"/>
              <a:t>Nurse/patient partnership working</a:t>
            </a:r>
          </a:p>
          <a:p>
            <a:pPr lvl="1">
              <a:buFont typeface="Wingdings" charset="2"/>
              <a:buChar char="§"/>
            </a:pPr>
            <a:r>
              <a:rPr lang="en-US" sz="2400" dirty="0"/>
              <a:t>Support for their holistic needs</a:t>
            </a:r>
          </a:p>
          <a:p>
            <a:pPr lvl="1">
              <a:buFont typeface="Wingdings" charset="2"/>
              <a:buChar char="§"/>
            </a:pPr>
            <a:r>
              <a:rPr lang="en-US" sz="2400" dirty="0"/>
              <a:t>Access to &amp; regular attendance at HIV clinic</a:t>
            </a:r>
          </a:p>
          <a:p>
            <a:pPr lvl="1">
              <a:buFont typeface="Wingdings" charset="2"/>
              <a:buChar char="§"/>
            </a:pPr>
            <a:r>
              <a:rPr lang="en-US" sz="2400" dirty="0"/>
              <a:t>Education</a:t>
            </a:r>
          </a:p>
          <a:p>
            <a:pPr lvl="1">
              <a:buFont typeface="Wingdings" charset="2"/>
              <a:buChar char="§"/>
            </a:pPr>
            <a:r>
              <a:rPr lang="en-US" sz="2400" dirty="0"/>
              <a:t>Regular psycho-social assessments (min every 6 months)</a:t>
            </a:r>
          </a:p>
          <a:p>
            <a:pPr lvl="1">
              <a:buFont typeface="Wingdings" charset="2"/>
              <a:buChar char="§"/>
            </a:pPr>
            <a:r>
              <a:rPr lang="en-US" sz="2400" dirty="0"/>
              <a:t>Support to develop self-management skills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74449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A36F6838-F232-7583-3DB9-D6C69ECAE1D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49500" y="1206500"/>
            <a:ext cx="4445000" cy="44450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F6125CB7-A183-EEE6-F375-EE02F636E858}"/>
              </a:ext>
            </a:extLst>
          </p:cNvPr>
          <p:cNvSpPr txBox="1"/>
          <p:nvPr/>
        </p:nvSpPr>
        <p:spPr>
          <a:xfrm>
            <a:off x="1229710" y="662152"/>
            <a:ext cx="61349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0070C0"/>
                </a:solidFill>
              </a:rPr>
              <a:t>Thank you and any questions ?</a:t>
            </a:r>
          </a:p>
        </p:txBody>
      </p:sp>
    </p:spTree>
    <p:extLst>
      <p:ext uri="{BB962C8B-B14F-4D97-AF65-F5344CB8AC3E}">
        <p14:creationId xmlns:p14="http://schemas.microsoft.com/office/powerpoint/2010/main" val="1463005490"/>
      </p:ext>
    </p:extLst>
  </p:cSld>
  <p:clrMapOvr>
    <a:masterClrMapping/>
  </p:clrMapOvr>
</p:sld>
</file>

<file path=ppt/theme/theme1.xml><?xml version="1.0" encoding="utf-8"?>
<a:theme xmlns:a="http://schemas.openxmlformats.org/drawingml/2006/main" name="nursetri-template">
  <a:themeElements>
    <a:clrScheme name="Justri 1">
      <a:dk1>
        <a:srgbClr val="182454"/>
      </a:dk1>
      <a:lt1>
        <a:sysClr val="window" lastClr="FFFFFF"/>
      </a:lt1>
      <a:dk2>
        <a:srgbClr val="00396B"/>
      </a:dk2>
      <a:lt2>
        <a:srgbClr val="D9E3EC"/>
      </a:lt2>
      <a:accent1>
        <a:srgbClr val="004184"/>
      </a:accent1>
      <a:accent2>
        <a:srgbClr val="400D46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56377B"/>
      </a:hlink>
      <a:folHlink>
        <a:srgbClr val="52387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9146</TotalTime>
  <Words>433</Words>
  <Application>Microsoft Office PowerPoint</Application>
  <PresentationFormat>On-screen Show (4:3)</PresentationFormat>
  <Paragraphs>72</Paragraphs>
  <Slides>10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Wingdings</vt:lpstr>
      <vt:lpstr>nursetri-template</vt:lpstr>
      <vt:lpstr>PowerPoint Presentation</vt:lpstr>
      <vt:lpstr>Aims of HIV Care </vt:lpstr>
      <vt:lpstr>The Nurse’s Role</vt:lpstr>
      <vt:lpstr>PowerPoint Presentation</vt:lpstr>
      <vt:lpstr>Coping with a positive HIV test</vt:lpstr>
      <vt:lpstr>Assessing readiness to start medication</vt:lpstr>
      <vt:lpstr>Current country guidelines for managing a newly diagnosed person?</vt:lpstr>
      <vt:lpstr>Conclusion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Jane Bruton</dc:creator>
  <cp:lastModifiedBy>Mike Youle</cp:lastModifiedBy>
  <cp:revision>41</cp:revision>
  <dcterms:created xsi:type="dcterms:W3CDTF">2014-10-01T09:01:15Z</dcterms:created>
  <dcterms:modified xsi:type="dcterms:W3CDTF">2022-10-24T11:45:21Z</dcterms:modified>
</cp:coreProperties>
</file>