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663" r:id="rId2"/>
    <p:sldId id="257" r:id="rId3"/>
    <p:sldId id="659" r:id="rId4"/>
    <p:sldId id="660" r:id="rId5"/>
    <p:sldId id="661" r:id="rId6"/>
    <p:sldId id="662" r:id="rId7"/>
    <p:sldId id="479" r:id="rId8"/>
  </p:sldIdLst>
  <p:sldSz cx="12192000" cy="6858000"/>
  <p:notesSz cx="6858000" cy="9144000"/>
  <p:defaultTextStyle>
    <a:defPPr>
      <a:defRPr lang="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31700-463A-4CA7-8CA5-65BC73D09364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"/>
              <a:t>Kliknij, aby edytować główne style tekstu</a:t>
            </a:r>
          </a:p>
          <a:p>
            <a:pPr lvl="1"/>
            <a:r>
              <a:rPr lang="pl"/>
              <a:t>Drugi poziom</a:t>
            </a:r>
          </a:p>
          <a:p>
            <a:pPr lvl="2"/>
            <a:r>
              <a:rPr lang="pl"/>
              <a:t>Trzeci poziom</a:t>
            </a:r>
          </a:p>
          <a:p>
            <a:pPr lvl="3"/>
            <a:r>
              <a:rPr lang="pl"/>
              <a:t>Czwarty poziom</a:t>
            </a:r>
          </a:p>
          <a:p>
            <a:pPr lvl="4"/>
            <a:r>
              <a:rPr lang="pl"/>
              <a:t>Piąty poziom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E6EE7-0BD4-4611-8482-CF8ADB529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8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8EC0-E7DC-E459-4C89-8E8EFEE21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CA84B-CEB5-2BE8-0E26-A6BE2BE02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C1412-1244-D1B2-05C0-56E34CC0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3DB-E65F-4EDC-B1A4-46269A6C7D7A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4CD4A-F395-F9CF-E3B4-85634820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76BF-CD9E-E232-CD3C-E5B33DC3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2C5-7F65-496B-956B-713FB4D0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78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B17BF-3405-70D8-F6AF-FD4124CD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C0E3D-6C57-383F-5C96-04060D71A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E97E5-D4B6-C482-260F-AD57DBF3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3DB-E65F-4EDC-B1A4-46269A6C7D7A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69379-B35A-63CB-4CE7-D02A26D6D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4137A-5E90-0BE8-B9A6-E32FFF88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2C5-7F65-496B-956B-713FB4D0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72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2B9CD5-4D81-8145-14C5-B00F684DEE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CC430-8698-3243-42E4-22D2D6EC0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84C76-F453-9E75-05A9-6B9B7245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3DB-E65F-4EDC-B1A4-46269A6C7D7A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5703E-0500-7EA2-C3B0-72F7AD0E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AB42A-404D-00AE-F03A-2D8C3F44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2C5-7F65-496B-956B-713FB4D0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26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0C5595"/>
              </a:gs>
              <a:gs pos="47000">
                <a:srgbClr val="B6CDE0"/>
              </a:gs>
              <a:gs pos="86000">
                <a:srgbClr val="0C5595"/>
              </a:gs>
              <a:gs pos="96001">
                <a:srgbClr val="0E2E55"/>
              </a:gs>
              <a:gs pos="100000">
                <a:srgbClr val="0E2E55"/>
              </a:gs>
            </a:gsLst>
            <a:lin ang="5400000"/>
          </a:gradFill>
          <a:ln w="9525">
            <a:solidFill>
              <a:srgbClr val="003F84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305051" y="1333500"/>
            <a:ext cx="7577667" cy="38496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C5595"/>
            </a:solidFill>
            <a:round/>
            <a:headEnd/>
            <a:tailEnd/>
          </a:ln>
          <a:effectLst>
            <a:outerShdw blurRad="165100" dist="50800" dir="2700000" algn="tl" rotWithShape="0">
              <a:srgbClr val="000000">
                <a:alpha val="74997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182454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0451" y="3989388"/>
            <a:ext cx="244686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5563" y="2130426"/>
            <a:ext cx="6820875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879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0C5595"/>
              </a:gs>
              <a:gs pos="47000">
                <a:srgbClr val="B6CDE0"/>
              </a:gs>
              <a:gs pos="86000">
                <a:srgbClr val="0C5595"/>
              </a:gs>
              <a:gs pos="96001">
                <a:srgbClr val="0E2E55"/>
              </a:gs>
              <a:gs pos="100000">
                <a:srgbClr val="0E2E55"/>
              </a:gs>
            </a:gsLst>
            <a:lin ang="5400000"/>
          </a:gradFill>
          <a:ln w="9525">
            <a:solidFill>
              <a:srgbClr val="003F8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2423584" y="1333500"/>
            <a:ext cx="7577667" cy="38496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C5595"/>
            </a:solidFill>
            <a:round/>
            <a:headEnd/>
            <a:tailEnd/>
          </a:ln>
          <a:effectLst>
            <a:outerShdw blurRad="165100" dist="50800" dir="2700000" algn="tl" rotWithShape="0">
              <a:srgbClr val="808080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4" name="Picture 11" descr="nursetri-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9167" y="2206626"/>
            <a:ext cx="63246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640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B1EC-0618-FE3C-5677-C8A9E0C64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85C4F-5D46-61A5-92E2-F3B49F136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2D8BA-04FD-0773-B358-FF41A773C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3DB-E65F-4EDC-B1A4-46269A6C7D7A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BA9BF-8EC8-FAAF-6E45-F00E8F8E7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C8CD3-B09E-9D23-3789-C2F1E788F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2C5-7F65-496B-956B-713FB4D0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29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542EC-BDC0-4D76-BD3B-0CF2CD67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FADE8-B334-F9F5-306D-9AABD4A1C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259F8-3BEB-0043-3467-0BE03AEB3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3DB-E65F-4EDC-B1A4-46269A6C7D7A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DFC8B-E32B-6553-F098-83BE6B37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6B79C-6976-9420-B0B6-59017634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2C5-7F65-496B-956B-713FB4D0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96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D2C0A-DDB4-F8C9-99DC-601CF2661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26FC0-9EF2-2F92-3EA7-6AB4B8A9B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18C1B-3789-857B-07C7-496BE2258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1EDCD-2532-8EB1-85BC-8E1E0B70D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3DB-E65F-4EDC-B1A4-46269A6C7D7A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1A96B-7549-1643-9B8F-7E0BBB85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A7C10-2F46-834A-F28E-9FF78FB96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2C5-7F65-496B-956B-713FB4D0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07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A221-A034-B1A5-AD56-8F6C394B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82AB2-B110-DC18-D66C-9DFFFB70C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09E5F-A886-CFB5-4F1F-BB2F82F4E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D08BA0-78D7-0A7B-D56E-4646BCF28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8285A-0F28-D6E8-8C5E-764A086B36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3F28BE-3F09-F999-A668-54D71185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3DB-E65F-4EDC-B1A4-46269A6C7D7A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14042E-DE58-E3B5-CE45-DA4E9A37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C7AD33-3D1A-7709-3612-BF2CB344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2C5-7F65-496B-956B-713FB4D0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72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2B20-3668-FB9B-2F9A-E3706558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3BC46-DE3D-01FF-1696-29FC77AB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3DB-E65F-4EDC-B1A4-46269A6C7D7A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B904F-6D5E-075E-5732-9416BE39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DA8D5-8060-0CD9-47D3-DC52BEA7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2C5-7F65-496B-956B-713FB4D0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7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EAEDD-B5C7-AB51-ED4E-9869DC93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3DB-E65F-4EDC-B1A4-46269A6C7D7A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5A3B6-0A0D-6F76-93E3-389383453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B846B-14E5-A396-971B-EBDFA736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2C5-7F65-496B-956B-713FB4D0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96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4081-7C4D-F375-2F8B-FD113FA1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3F538-BDC1-3229-EBA3-2CB4E0306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EFBB4-8A2B-C566-136D-3B7B32A56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5AFF2-ACA1-68BB-44AF-E6F767D38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3DB-E65F-4EDC-B1A4-46269A6C7D7A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FCB38-446D-4AB6-7839-FB9C3751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50AE3-F371-ADA5-6821-6DF91558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2C5-7F65-496B-956B-713FB4D0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54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3A74A-5CAE-BF3F-B9EC-41BD57C29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E67162-1615-C3EC-BFF9-01F554BC6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460B9-0CCA-AD28-26B2-80F8C7A3F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BD454-A2DE-EA2D-76C1-A82BAF438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3DB-E65F-4EDC-B1A4-46269A6C7D7A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9FFC9-1799-D5F4-CE74-604AD82E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CB3AA-8879-A3C6-ED47-151BE920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2C5-7F65-496B-956B-713FB4D0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53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B12016-5EC0-E420-133E-3075BEF0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"/>
              <a:t>Kliknij, aby edytować styl tytułu głównego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7B207-86BE-9BD9-F1DA-E38BE4A53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"/>
              <a:t>Kliknij, aby edytować główne style tekstu</a:t>
            </a:r>
          </a:p>
          <a:p>
            <a:pPr lvl="1"/>
            <a:r>
              <a:rPr lang="pl"/>
              <a:t>Drugi poziom</a:t>
            </a:r>
          </a:p>
          <a:p>
            <a:pPr lvl="2"/>
            <a:r>
              <a:rPr lang="pl"/>
              <a:t>Trzeci poziom</a:t>
            </a:r>
          </a:p>
          <a:p>
            <a:pPr lvl="3"/>
            <a:r>
              <a:rPr lang="pl"/>
              <a:t>Czwarty poziom</a:t>
            </a:r>
          </a:p>
          <a:p>
            <a:pPr lvl="4"/>
            <a:r>
              <a:rPr lang="pl"/>
              <a:t>Piąty poziom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48289-D41D-7799-9681-2850EADF0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053DB-E65F-4EDC-B1A4-46269A6C7D7A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992B1-D48E-62C2-0309-55BDB2528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7DD64-CC23-CDDA-BB04-D1ED4A9AD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932C5-7F65-496B-956B-713FB4D0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21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" dirty="0">
                <a:solidFill>
                  <a:srgbClr val="0070C0"/>
                </a:solidFill>
              </a:rPr>
              <a:t>Pandemia małpiej ospy</a:t>
            </a:r>
            <a:endParaRPr lang="en-US" dirty="0"/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5565058" y="4737148"/>
            <a:ext cx="387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pl" dirty="0">
                <a:solidFill>
                  <a:srgbClr val="182454"/>
                </a:solidFill>
              </a:rPr>
              <a:t>Jane Bruton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B9AD5-4E5E-18BC-24E1-8B8EB828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" dirty="0"/>
              <a:t>Tło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A8998-1E06-9520-A19E-D2E3204AB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53653"/>
            <a:ext cx="5181600" cy="3823310"/>
          </a:xfrm>
        </p:spPr>
        <p:txBody>
          <a:bodyPr/>
          <a:lstStyle/>
          <a:p>
            <a:r>
              <a:rPr lang="pl" dirty="0"/>
              <a:t>Jest wirusem podobnym do osby</a:t>
            </a:r>
          </a:p>
          <a:p>
            <a:r>
              <a:rPr lang="pl" dirty="0"/>
              <a:t>Pierwotnie znaleziony w Afryce Zachodniej i Środkowej</a:t>
            </a:r>
          </a:p>
          <a:p>
            <a:r>
              <a:rPr lang="pl" dirty="0"/>
              <a:t>Kontakt seksualny (grupy ryzyka)</a:t>
            </a:r>
          </a:p>
          <a:p>
            <a:r>
              <a:rPr lang="pl" dirty="0"/>
              <a:t>Infekcja aerozolowa</a:t>
            </a:r>
          </a:p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12A402-2C93-C618-36B0-F93B8AE5DD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53653"/>
            <a:ext cx="5181600" cy="329528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2C9429-6271-13E8-5F72-CCECAFC8FA7D}"/>
              </a:ext>
            </a:extLst>
          </p:cNvPr>
          <p:cNvSpPr txBox="1"/>
          <p:nvPr/>
        </p:nvSpPr>
        <p:spPr>
          <a:xfrm>
            <a:off x="6960033" y="5807631"/>
            <a:ext cx="439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" b="0" i="1" dirty="0">
                <a:solidFill>
                  <a:srgbClr val="696969"/>
                </a:solidFill>
                <a:effectLst/>
                <a:latin typeface="open-sans"/>
              </a:rPr>
              <a:t>Źródło zdjęcia: creativeneko/Shutterstock.com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93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Immune-mediated approaches against COVID-19 | Nature Nanotechnology">
            <a:extLst>
              <a:ext uri="{FF2B5EF4-FFF2-40B4-BE49-F238E27FC236}">
                <a16:creationId xmlns:a16="http://schemas.microsoft.com/office/drawing/2014/main" id="{6522B524-BEA5-694C-8506-2BBAAD0BB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12" y="1772817"/>
            <a:ext cx="3600400" cy="260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 descr="Monkeypox Virus | SpringerLink">
            <a:extLst>
              <a:ext uri="{FF2B5EF4-FFF2-40B4-BE49-F238E27FC236}">
                <a16:creationId xmlns:a16="http://schemas.microsoft.com/office/drawing/2014/main" id="{57D293C7-389A-3D42-BE94-EE8BA719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630" y="1816706"/>
            <a:ext cx="4680520" cy="29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6D0354B-F2EB-6043-9DF0-258A5C8D8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477" y="382486"/>
            <a:ext cx="10339755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l" altLang="en-US" sz="4400" dirty="0">
                <a:solidFill>
                  <a:schemeClr val="tx2"/>
                </a:solidFill>
                <a:latin typeface="+mj-lt"/>
              </a:rPr>
              <a:t>Pokswirusy = złożona immunologia wirusowa</a:t>
            </a:r>
            <a:endParaRPr lang="en-GB" altLang="en-US" sz="4400" dirty="0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44B819-741E-864F-83C4-85E465C7CC78}"/>
              </a:ext>
            </a:extLst>
          </p:cNvPr>
          <p:cNvCxnSpPr/>
          <p:nvPr/>
        </p:nvCxnSpPr>
        <p:spPr>
          <a:xfrm>
            <a:off x="4583832" y="2636912"/>
            <a:ext cx="9431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5E2C4F-3774-4E44-BE0D-A0913BAEA7CF}"/>
              </a:ext>
            </a:extLst>
          </p:cNvPr>
          <p:cNvCxnSpPr>
            <a:cxnSpLocks/>
          </p:cNvCxnSpPr>
          <p:nvPr/>
        </p:nvCxnSpPr>
        <p:spPr>
          <a:xfrm>
            <a:off x="5778326" y="5264333"/>
            <a:ext cx="37740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ADF7697-2803-A443-AF5F-9A35399BB66B}"/>
              </a:ext>
            </a:extLst>
          </p:cNvPr>
          <p:cNvSpPr txBox="1"/>
          <p:nvPr/>
        </p:nvSpPr>
        <p:spPr>
          <a:xfrm>
            <a:off x="5663631" y="4365104"/>
            <a:ext cx="4070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" b="1" dirty="0"/>
              <a:t>Ospa małp:</a:t>
            </a:r>
          </a:p>
          <a:p>
            <a:r>
              <a:rPr lang="pl" dirty="0"/>
              <a:t>2 formy wirionów</a:t>
            </a:r>
          </a:p>
          <a:p>
            <a:r>
              <a:rPr lang="pl" dirty="0"/>
              <a:t>6 + antygen do neutralizacji przeciwciał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995441-39F3-7C45-BC19-736BA8F2586B}"/>
              </a:ext>
            </a:extLst>
          </p:cNvPr>
          <p:cNvSpPr txBox="1"/>
          <p:nvPr/>
        </p:nvSpPr>
        <p:spPr>
          <a:xfrm>
            <a:off x="1707793" y="4358376"/>
            <a:ext cx="4070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" b="1" dirty="0"/>
              <a:t>Covid:</a:t>
            </a:r>
          </a:p>
          <a:p>
            <a:r>
              <a:rPr lang="pl" dirty="0"/>
              <a:t>1 wirion</a:t>
            </a:r>
          </a:p>
          <a:p>
            <a:r>
              <a:rPr lang="pl" dirty="0"/>
              <a:t>1 antygen do neutralizacji przeciwciał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D58EDE-CA60-3D44-A535-77775CA3BE47}"/>
              </a:ext>
            </a:extLst>
          </p:cNvPr>
          <p:cNvSpPr txBox="1"/>
          <p:nvPr/>
        </p:nvSpPr>
        <p:spPr>
          <a:xfrm>
            <a:off x="1774826" y="5761737"/>
            <a:ext cx="8569325" cy="64633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" b="1" dirty="0"/>
              <a:t>Próbka przed szczepieniem jest kluczem do rozbicia złożonej immunologii – zwłaszcza biorąc pod uwagę pewien poziom istniejącej wcześniej odporności w populacji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3BC4D-F79D-4142-ADD0-6678073D5E64}"/>
              </a:ext>
            </a:extLst>
          </p:cNvPr>
          <p:cNvSpPr txBox="1"/>
          <p:nvPr/>
        </p:nvSpPr>
        <p:spPr>
          <a:xfrm>
            <a:off x="307106" y="6408068"/>
            <a:ext cx="154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" dirty="0"/>
              <a:t>McCoy, L 2022</a:t>
            </a:r>
          </a:p>
        </p:txBody>
      </p:sp>
    </p:spTree>
    <p:extLst>
      <p:ext uri="{BB962C8B-B14F-4D97-AF65-F5344CB8AC3E}">
        <p14:creationId xmlns:p14="http://schemas.microsoft.com/office/powerpoint/2010/main" val="392469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63CC-A720-E7E6-0A7D-E686389AD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" dirty="0"/>
              <a:t>Zarządzanie pacjentami z małpią ospą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CE5FD-5822-1763-CDF6-08DC9869F7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" dirty="0"/>
              <a:t>Badanie przesiewowe pacjenta</a:t>
            </a:r>
          </a:p>
          <a:p>
            <a:r>
              <a:rPr lang="pl" dirty="0"/>
              <a:t>Ścieżki</a:t>
            </a:r>
          </a:p>
          <a:p>
            <a:r>
              <a:rPr lang="pl" dirty="0"/>
              <a:t>Wyznaczona przestrzeń kliniki</a:t>
            </a:r>
          </a:p>
          <a:p>
            <a:r>
              <a:rPr lang="pl" dirty="0"/>
              <a:t>Personel przeszkolony w zakresie stosowania Środków Ochrony Indywidualnej</a:t>
            </a:r>
          </a:p>
          <a:p>
            <a:r>
              <a:rPr lang="pl" dirty="0"/>
              <a:t>Szczepienia/ekspozycja</a:t>
            </a:r>
          </a:p>
          <a:p>
            <a:r>
              <a:rPr lang="pl" dirty="0"/>
              <a:t>Ulga w bólu i leczenie</a:t>
            </a:r>
          </a:p>
          <a:p>
            <a:r>
              <a:rPr lang="pl" dirty="0"/>
              <a:t>Diagnostyka</a:t>
            </a:r>
          </a:p>
          <a:p>
            <a:r>
              <a:rPr lang="pl" dirty="0"/>
              <a:t>Prywatność i godność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F659C3-65FE-C42B-5432-ABEB095DE9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19758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7AEEB-E77A-7B0B-D0BF-73A26D722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" dirty="0"/>
              <a:t>Małpia ospa: globalny obraz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27C6C-9883-C276-E015-B9F40BAB8A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" dirty="0"/>
              <a:t>Przypadki światowe (do 27.09.2022)</a:t>
            </a:r>
          </a:p>
          <a:p>
            <a:r>
              <a:rPr lang="pl" dirty="0"/>
              <a:t>Potwierdzone: 66 343</a:t>
            </a:r>
          </a:p>
          <a:p>
            <a:r>
              <a:rPr lang="pl" dirty="0"/>
              <a:t>Zgony: 26</a:t>
            </a:r>
          </a:p>
          <a:p>
            <a:r>
              <a:rPr lang="pl" dirty="0"/>
              <a:t>Kraje: 105</a:t>
            </a:r>
          </a:p>
          <a:p>
            <a:pPr marL="0" indent="0">
              <a:buNone/>
            </a:pPr>
            <a:endParaRPr lang="en-GB" dirty="0"/>
          </a:p>
          <a:p>
            <a:r>
              <a:rPr lang="pl" dirty="0"/>
              <a:t>Polska: 163 (13.06.2022)</a:t>
            </a:r>
          </a:p>
          <a:p>
            <a:r>
              <a:rPr lang="pl" dirty="0"/>
              <a:t>Wielka Brytania: 3215 (30.08.2022)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8B2F35-EE21-824E-E91F-156769B337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27" y="1406237"/>
            <a:ext cx="6223000" cy="4957762"/>
          </a:xfrm>
        </p:spPr>
      </p:pic>
    </p:spTree>
    <p:extLst>
      <p:ext uri="{BB962C8B-B14F-4D97-AF65-F5344CB8AC3E}">
        <p14:creationId xmlns:p14="http://schemas.microsoft.com/office/powerpoint/2010/main" val="98385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3B542-5BDA-0AB5-B5E5-06B8CE5B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" dirty="0"/>
              <a:t>Szczepionka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EE259-E5C5-9D68-AB09-58D7D85BA6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" dirty="0"/>
              <a:t>Szczepionka przeciw ospie</a:t>
            </a:r>
          </a:p>
          <a:p>
            <a:r>
              <a:rPr lang="pl" dirty="0"/>
              <a:t>Celuj w globalne problemy z dostawami dla grup wysokiego ryzyka</a:t>
            </a:r>
          </a:p>
          <a:p>
            <a:r>
              <a:rPr lang="pl" dirty="0"/>
              <a:t>Wprowadzenie do kliniki (podaż i popyt)</a:t>
            </a:r>
          </a:p>
          <a:p>
            <a:r>
              <a:rPr lang="pl" dirty="0"/>
              <a:t>Kryteria otrzymania szczepienia</a:t>
            </a:r>
          </a:p>
          <a:p>
            <a:r>
              <a:rPr lang="pl" dirty="0">
                <a:highlight>
                  <a:srgbClr val="FFFF00"/>
                </a:highlight>
              </a:rPr>
              <a:t>Odpowiedź na szczepionkę</a:t>
            </a:r>
          </a:p>
          <a:p>
            <a:r>
              <a:rPr lang="pl" dirty="0"/>
              <a:t>Redukcja w przypadkach</a:t>
            </a:r>
          </a:p>
          <a:p>
            <a:r>
              <a:rPr lang="pl" dirty="0"/>
              <a:t>Faza 2 </a:t>
            </a:r>
            <a:r>
              <a:rPr lang="pl" dirty="0">
                <a:highlight>
                  <a:srgbClr val="FFFF00"/>
                </a:highlight>
              </a:rPr>
              <a:t>(śródskórna) + badanie pilotażowe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7A35DE-5985-78DD-8354-98C73A0A06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690688"/>
            <a:ext cx="5181600" cy="310896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E80BCA-5499-B250-D95A-98D75BAD8ABD}"/>
              </a:ext>
            </a:extLst>
          </p:cNvPr>
          <p:cNvSpPr txBox="1"/>
          <p:nvPr/>
        </p:nvSpPr>
        <p:spPr>
          <a:xfrm>
            <a:off x="6057900" y="4982646"/>
            <a:ext cx="489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" dirty="0"/>
              <a:t>Źródło obrazu: https://www.hopkinsmedicine.org/</a:t>
            </a:r>
          </a:p>
        </p:txBody>
      </p:sp>
    </p:spTree>
    <p:extLst>
      <p:ext uri="{BB962C8B-B14F-4D97-AF65-F5344CB8AC3E}">
        <p14:creationId xmlns:p14="http://schemas.microsoft.com/office/powerpoint/2010/main" val="348654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415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201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open-sans</vt:lpstr>
      <vt:lpstr>Office Theme</vt:lpstr>
      <vt:lpstr>Pandemia małpiej ospy</vt:lpstr>
      <vt:lpstr>Tło</vt:lpstr>
      <vt:lpstr>PowerPoint Presentation</vt:lpstr>
      <vt:lpstr>Zarządzanie pacjentami z małpią ospą</vt:lpstr>
      <vt:lpstr>Małpia ospa: globalny obraz</vt:lpstr>
      <vt:lpstr>Szczepionka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Monkeypox </dc:title>
  <dc:creator>Edwards, Jonathan</dc:creator>
  <cp:lastModifiedBy>Kuba Kowalski</cp:lastModifiedBy>
  <cp:revision>10</cp:revision>
  <dcterms:created xsi:type="dcterms:W3CDTF">2022-09-27T16:26:03Z</dcterms:created>
  <dcterms:modified xsi:type="dcterms:W3CDTF">2022-11-11T19:31:49Z</dcterms:modified>
</cp:coreProperties>
</file>